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63" r:id="rId2"/>
    <p:sldId id="264" r:id="rId3"/>
    <p:sldId id="265" r:id="rId4"/>
    <p:sldId id="275" r:id="rId5"/>
    <p:sldId id="266" r:id="rId6"/>
    <p:sldId id="278" r:id="rId7"/>
    <p:sldId id="268" r:id="rId8"/>
    <p:sldId id="269" r:id="rId9"/>
    <p:sldId id="270" r:id="rId10"/>
    <p:sldId id="271" r:id="rId11"/>
    <p:sldId id="272" r:id="rId12"/>
    <p:sldId id="277" r:id="rId13"/>
    <p:sldId id="279" r:id="rId14"/>
    <p:sldId id="276"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P%20Hampton\Documents\Theory\Maddison\World%20Bank,%20GDP%20per%20capita%20change.xls"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Sheet1!$C$5</c:f>
              <c:strCache>
                <c:ptCount val="1"/>
                <c:pt idx="0">
                  <c:v>World GDP per capita growth (%)</c:v>
                </c:pt>
              </c:strCache>
            </c:strRef>
          </c:tx>
          <c:spPr>
            <a:ln w="28575" cap="rnd">
              <a:solidFill>
                <a:schemeClr val="accent1"/>
              </a:solidFill>
              <a:round/>
            </a:ln>
            <a:effectLst/>
          </c:spPr>
          <c:marker>
            <c:symbol val="none"/>
          </c:marker>
          <c:cat>
            <c:strRef>
              <c:f>Sheet1!$B$6:$B$66</c:f>
              <c:strCache>
                <c:ptCount val="61"/>
                <c:pt idx="0">
                  <c:v>1961</c:v>
                </c:pt>
                <c:pt idx="1">
                  <c:v>1962</c:v>
                </c:pt>
                <c:pt idx="2">
                  <c:v>1963</c:v>
                </c:pt>
                <c:pt idx="3">
                  <c:v>1964</c:v>
                </c:pt>
                <c:pt idx="4">
                  <c:v>1965</c:v>
                </c:pt>
                <c:pt idx="5">
                  <c:v>1966</c:v>
                </c:pt>
                <c:pt idx="6">
                  <c:v>1967</c:v>
                </c:pt>
                <c:pt idx="7">
                  <c:v>1968</c:v>
                </c:pt>
                <c:pt idx="8">
                  <c:v>1969</c:v>
                </c:pt>
                <c:pt idx="9">
                  <c:v>1970</c:v>
                </c:pt>
                <c:pt idx="10">
                  <c:v>1971</c:v>
                </c:pt>
                <c:pt idx="11">
                  <c:v>1972</c:v>
                </c:pt>
                <c:pt idx="12">
                  <c:v>1973</c:v>
                </c:pt>
                <c:pt idx="13">
                  <c:v>1974</c:v>
                </c:pt>
                <c:pt idx="14">
                  <c:v>1975</c:v>
                </c:pt>
                <c:pt idx="15">
                  <c:v>1976</c:v>
                </c:pt>
                <c:pt idx="16">
                  <c:v>1977</c:v>
                </c:pt>
                <c:pt idx="17">
                  <c:v>1978</c:v>
                </c:pt>
                <c:pt idx="18">
                  <c:v>1979</c:v>
                </c:pt>
                <c:pt idx="19">
                  <c:v>1980</c:v>
                </c:pt>
                <c:pt idx="20">
                  <c:v>1981</c:v>
                </c:pt>
                <c:pt idx="21">
                  <c:v>1982</c:v>
                </c:pt>
                <c:pt idx="22">
                  <c:v>1983</c:v>
                </c:pt>
                <c:pt idx="23">
                  <c:v>1984</c:v>
                </c:pt>
                <c:pt idx="24">
                  <c:v>1985</c:v>
                </c:pt>
                <c:pt idx="25">
                  <c:v>1986</c:v>
                </c:pt>
                <c:pt idx="26">
                  <c:v>1987</c:v>
                </c:pt>
                <c:pt idx="27">
                  <c:v>1988</c:v>
                </c:pt>
                <c:pt idx="28">
                  <c:v>1989</c:v>
                </c:pt>
                <c:pt idx="29">
                  <c:v>1990</c:v>
                </c:pt>
                <c:pt idx="30">
                  <c:v>1991</c:v>
                </c:pt>
                <c:pt idx="31">
                  <c:v>1992</c:v>
                </c:pt>
                <c:pt idx="32">
                  <c:v>1993</c:v>
                </c:pt>
                <c:pt idx="33">
                  <c:v>1994</c:v>
                </c:pt>
                <c:pt idx="34">
                  <c:v>1995</c:v>
                </c:pt>
                <c:pt idx="35">
                  <c:v>1996</c:v>
                </c:pt>
                <c:pt idx="36">
                  <c:v>1997</c:v>
                </c:pt>
                <c:pt idx="37">
                  <c:v>1998</c:v>
                </c:pt>
                <c:pt idx="38">
                  <c:v>1999</c:v>
                </c:pt>
                <c:pt idx="39">
                  <c:v>2000</c:v>
                </c:pt>
                <c:pt idx="40">
                  <c:v>2001</c:v>
                </c:pt>
                <c:pt idx="41">
                  <c:v>2002</c:v>
                </c:pt>
                <c:pt idx="42">
                  <c:v>2003</c:v>
                </c:pt>
                <c:pt idx="43">
                  <c:v>2004</c:v>
                </c:pt>
                <c:pt idx="44">
                  <c:v>2005</c:v>
                </c:pt>
                <c:pt idx="45">
                  <c:v>2006</c:v>
                </c:pt>
                <c:pt idx="46">
                  <c:v>2007</c:v>
                </c:pt>
                <c:pt idx="47">
                  <c:v>2008</c:v>
                </c:pt>
                <c:pt idx="48">
                  <c:v>2009</c:v>
                </c:pt>
                <c:pt idx="49">
                  <c:v>2010</c:v>
                </c:pt>
                <c:pt idx="50">
                  <c:v>2011</c:v>
                </c:pt>
                <c:pt idx="51">
                  <c:v>2012</c:v>
                </c:pt>
                <c:pt idx="52">
                  <c:v>2013</c:v>
                </c:pt>
                <c:pt idx="53">
                  <c:v>2014</c:v>
                </c:pt>
                <c:pt idx="54">
                  <c:v>2015</c:v>
                </c:pt>
                <c:pt idx="55">
                  <c:v>2016</c:v>
                </c:pt>
                <c:pt idx="56">
                  <c:v>2017</c:v>
                </c:pt>
                <c:pt idx="57">
                  <c:v>2018</c:v>
                </c:pt>
                <c:pt idx="58">
                  <c:v>2019</c:v>
                </c:pt>
                <c:pt idx="59">
                  <c:v>2020</c:v>
                </c:pt>
                <c:pt idx="60">
                  <c:v>2021</c:v>
                </c:pt>
              </c:strCache>
            </c:strRef>
          </c:cat>
          <c:val>
            <c:numRef>
              <c:f>Sheet1!$C$6:$C$66</c:f>
              <c:numCache>
                <c:formatCode>General</c:formatCode>
                <c:ptCount val="61"/>
                <c:pt idx="0">
                  <c:v>2.4068249370643713</c:v>
                </c:pt>
                <c:pt idx="1">
                  <c:v>3.4830160603425639</c:v>
                </c:pt>
                <c:pt idx="2">
                  <c:v>2.992626676067573</c:v>
                </c:pt>
                <c:pt idx="3">
                  <c:v>4.3683387298286931</c:v>
                </c:pt>
                <c:pt idx="4">
                  <c:v>3.4000572657169101</c:v>
                </c:pt>
                <c:pt idx="5">
                  <c:v>3.5266715769602683</c:v>
                </c:pt>
                <c:pt idx="6">
                  <c:v>2.0537108478765163</c:v>
                </c:pt>
                <c:pt idx="7">
                  <c:v>3.7937378900280123</c:v>
                </c:pt>
                <c:pt idx="8">
                  <c:v>3.636530791074378</c:v>
                </c:pt>
                <c:pt idx="9">
                  <c:v>1.8375672479971001</c:v>
                </c:pt>
                <c:pt idx="10">
                  <c:v>2.1255467507462527</c:v>
                </c:pt>
                <c:pt idx="11">
                  <c:v>3.5367719747709145</c:v>
                </c:pt>
                <c:pt idx="12">
                  <c:v>4.3335088858204216</c:v>
                </c:pt>
                <c:pt idx="13">
                  <c:v>-0.13741570381282031</c:v>
                </c:pt>
                <c:pt idx="14">
                  <c:v>-1.1993065891476817</c:v>
                </c:pt>
                <c:pt idx="15">
                  <c:v>3.4457939780266287</c:v>
                </c:pt>
                <c:pt idx="16">
                  <c:v>2.3032401002367493</c:v>
                </c:pt>
                <c:pt idx="17">
                  <c:v>2.34134796296037</c:v>
                </c:pt>
                <c:pt idx="18">
                  <c:v>2.3638592267494403</c:v>
                </c:pt>
                <c:pt idx="19">
                  <c:v>0.12075905047639424</c:v>
                </c:pt>
                <c:pt idx="20">
                  <c:v>0.1611051995480608</c:v>
                </c:pt>
                <c:pt idx="21">
                  <c:v>-1.3898810523569551</c:v>
                </c:pt>
                <c:pt idx="22">
                  <c:v>0.84855684778931106</c:v>
                </c:pt>
                <c:pt idx="23">
                  <c:v>2.8787584507608415</c:v>
                </c:pt>
                <c:pt idx="24">
                  <c:v>1.9145353504394791</c:v>
                </c:pt>
                <c:pt idx="25">
                  <c:v>1.6419460738424903</c:v>
                </c:pt>
                <c:pt idx="26">
                  <c:v>1.9093891217600572</c:v>
                </c:pt>
                <c:pt idx="27">
                  <c:v>2.8148851286223646</c:v>
                </c:pt>
                <c:pt idx="28">
                  <c:v>1.9752415775051446</c:v>
                </c:pt>
                <c:pt idx="29">
                  <c:v>1.1011143027646426</c:v>
                </c:pt>
                <c:pt idx="30">
                  <c:v>-0.22040975243656646</c:v>
                </c:pt>
                <c:pt idx="31">
                  <c:v>0.43485024978977549</c:v>
                </c:pt>
                <c:pt idx="32">
                  <c:v>0.2243377983538295</c:v>
                </c:pt>
                <c:pt idx="33">
                  <c:v>1.7416304321520799</c:v>
                </c:pt>
                <c:pt idx="34">
                  <c:v>1.5678056086207732</c:v>
                </c:pt>
                <c:pt idx="35">
                  <c:v>2.0812196161550673</c:v>
                </c:pt>
                <c:pt idx="36">
                  <c:v>2.389837221525454</c:v>
                </c:pt>
                <c:pt idx="37">
                  <c:v>1.3808005743330796</c:v>
                </c:pt>
                <c:pt idx="38">
                  <c:v>2.1427388888701984</c:v>
                </c:pt>
                <c:pt idx="39">
                  <c:v>3.1194394866592319</c:v>
                </c:pt>
                <c:pt idx="40">
                  <c:v>0.66548069448127478</c:v>
                </c:pt>
                <c:pt idx="41">
                  <c:v>0.97895192997121683</c:v>
                </c:pt>
                <c:pt idx="42">
                  <c:v>1.7977871474449216</c:v>
                </c:pt>
                <c:pt idx="43">
                  <c:v>3.1564308324754506</c:v>
                </c:pt>
                <c:pt idx="44">
                  <c:v>2.7070259635667497</c:v>
                </c:pt>
                <c:pt idx="45">
                  <c:v>3.1241820772670081</c:v>
                </c:pt>
                <c:pt idx="46">
                  <c:v>3.0967743182523435</c:v>
                </c:pt>
                <c:pt idx="47">
                  <c:v>0.81208452885670113</c:v>
                </c:pt>
                <c:pt idx="48">
                  <c:v>-2.5462211334195786</c:v>
                </c:pt>
                <c:pt idx="49">
                  <c:v>3.2787659592496112</c:v>
                </c:pt>
                <c:pt idx="50">
                  <c:v>2.0814522198020313</c:v>
                </c:pt>
                <c:pt idx="51">
                  <c:v>1.4526257462669001</c:v>
                </c:pt>
                <c:pt idx="52">
                  <c:v>1.5522788351529613</c:v>
                </c:pt>
                <c:pt idx="53">
                  <c:v>1.8457690805187497</c:v>
                </c:pt>
                <c:pt idx="54">
                  <c:v>1.8619044873228461</c:v>
                </c:pt>
                <c:pt idx="55">
                  <c:v>1.6078532009444331</c:v>
                </c:pt>
                <c:pt idx="56">
                  <c:v>2.2086607411554837</c:v>
                </c:pt>
                <c:pt idx="57">
                  <c:v>2.1583047627199647</c:v>
                </c:pt>
                <c:pt idx="58">
                  <c:v>1.5192832254473814</c:v>
                </c:pt>
                <c:pt idx="59">
                  <c:v>-4.0853621323790037</c:v>
                </c:pt>
                <c:pt idx="60">
                  <c:v>4.9648440742757742</c:v>
                </c:pt>
              </c:numCache>
            </c:numRef>
          </c:val>
          <c:smooth val="0"/>
          <c:extLst>
            <c:ext xmlns:c16="http://schemas.microsoft.com/office/drawing/2014/chart" uri="{C3380CC4-5D6E-409C-BE32-E72D297353CC}">
              <c16:uniqueId val="{00000000-7EB4-462F-AF1F-AC84FEFF8485}"/>
            </c:ext>
          </c:extLst>
        </c:ser>
        <c:dLbls>
          <c:showLegendKey val="0"/>
          <c:showVal val="0"/>
          <c:showCatName val="0"/>
          <c:showSerName val="0"/>
          <c:showPercent val="0"/>
          <c:showBubbleSize val="0"/>
        </c:dLbls>
        <c:smooth val="0"/>
        <c:axId val="503162480"/>
        <c:axId val="503164144"/>
      </c:lineChart>
      <c:catAx>
        <c:axId val="503162480"/>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503164144"/>
        <c:crosses val="autoZero"/>
        <c:auto val="1"/>
        <c:lblAlgn val="ctr"/>
        <c:lblOffset val="100"/>
        <c:noMultiLvlLbl val="0"/>
      </c:catAx>
      <c:valAx>
        <c:axId val="50316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crossAx val="503162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FA6908-9291-4B10-90AB-E1E206610E36}" type="datetimeFigureOut">
              <a:rPr lang="en-GB" smtClean="0"/>
              <a:t>04/03/2023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2726EF-D1D1-4BB3-8892-92FA5EA71F59}" type="slidenum">
              <a:rPr lang="en-GB" smtClean="0"/>
              <a:t>‹#›</a:t>
            </a:fld>
            <a:endParaRPr lang="en-GB"/>
          </a:p>
        </p:txBody>
      </p:sp>
    </p:spTree>
    <p:extLst>
      <p:ext uri="{BB962C8B-B14F-4D97-AF65-F5344CB8AC3E}">
        <p14:creationId xmlns:p14="http://schemas.microsoft.com/office/powerpoint/2010/main" val="829515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30C10D-97EA-B7DC-7094-A1905E7BE9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2BCF8B9-05A0-537C-103F-F70A1D7174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34099390-189E-DE66-2107-28F9E5B974A4}"/>
              </a:ext>
            </a:extLst>
          </p:cNvPr>
          <p:cNvSpPr>
            <a:spLocks noGrp="1"/>
          </p:cNvSpPr>
          <p:nvPr>
            <p:ph type="dt" sz="half" idx="10"/>
          </p:nvPr>
        </p:nvSpPr>
        <p:spPr/>
        <p:txBody>
          <a:bodyPr/>
          <a:lstStyle/>
          <a:p>
            <a:fld id="{F64666E0-8190-4AF8-AA06-D8361BBEDC2A}" type="datetime1">
              <a:rPr lang="en-GB" smtClean="0"/>
              <a:t>04/03/2023</a:t>
            </a:fld>
            <a:endParaRPr lang="en-GB"/>
          </a:p>
        </p:txBody>
      </p:sp>
      <p:sp>
        <p:nvSpPr>
          <p:cNvPr id="5" name="Footer Placeholder 4">
            <a:extLst>
              <a:ext uri="{FF2B5EF4-FFF2-40B4-BE49-F238E27FC236}">
                <a16:creationId xmlns:a16="http://schemas.microsoft.com/office/drawing/2014/main" id="{332EEF4C-E2A7-D2C1-3BAD-DECF72B25A4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723F03-29EB-1902-3634-EDF03F3F5019}"/>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438225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A513E-633B-960A-518B-0C7717C15BE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3C740E-DC63-C6DC-F5A5-FBA2ABAD3D7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540E90-1BA9-CC8F-D94F-E93694515563}"/>
              </a:ext>
            </a:extLst>
          </p:cNvPr>
          <p:cNvSpPr>
            <a:spLocks noGrp="1"/>
          </p:cNvSpPr>
          <p:nvPr>
            <p:ph type="dt" sz="half" idx="10"/>
          </p:nvPr>
        </p:nvSpPr>
        <p:spPr/>
        <p:txBody>
          <a:bodyPr/>
          <a:lstStyle/>
          <a:p>
            <a:fld id="{38CCB2AC-AF86-4CF5-AFC6-C075ADE6D54E}" type="datetime1">
              <a:rPr lang="en-GB" smtClean="0"/>
              <a:t>04/03/2023</a:t>
            </a:fld>
            <a:endParaRPr lang="en-GB"/>
          </a:p>
        </p:txBody>
      </p:sp>
      <p:sp>
        <p:nvSpPr>
          <p:cNvPr id="5" name="Footer Placeholder 4">
            <a:extLst>
              <a:ext uri="{FF2B5EF4-FFF2-40B4-BE49-F238E27FC236}">
                <a16:creationId xmlns:a16="http://schemas.microsoft.com/office/drawing/2014/main" id="{803EB8EE-985F-E051-45CC-AE710709A6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5FBE4D0-0F30-2A79-0E32-604EA38BEC33}"/>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7548215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0BE83-AFF6-9641-FE59-5A484F0E507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005E21C-6AAD-757E-A916-EB04D4F7E88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1F47E99-52AA-7E5B-2C89-EE34D1DFEE4B}"/>
              </a:ext>
            </a:extLst>
          </p:cNvPr>
          <p:cNvSpPr>
            <a:spLocks noGrp="1"/>
          </p:cNvSpPr>
          <p:nvPr>
            <p:ph type="dt" sz="half" idx="10"/>
          </p:nvPr>
        </p:nvSpPr>
        <p:spPr/>
        <p:txBody>
          <a:bodyPr/>
          <a:lstStyle/>
          <a:p>
            <a:fld id="{1329ED8C-6B5A-4734-812F-1BA3BBBEE349}" type="datetime1">
              <a:rPr lang="en-GB" smtClean="0"/>
              <a:t>04/03/2023</a:t>
            </a:fld>
            <a:endParaRPr lang="en-GB"/>
          </a:p>
        </p:txBody>
      </p:sp>
      <p:sp>
        <p:nvSpPr>
          <p:cNvPr id="5" name="Footer Placeholder 4">
            <a:extLst>
              <a:ext uri="{FF2B5EF4-FFF2-40B4-BE49-F238E27FC236}">
                <a16:creationId xmlns:a16="http://schemas.microsoft.com/office/drawing/2014/main" id="{5A4EB4A7-B57A-F78E-F93E-E6EEE5D22B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BEE9A3E-56E2-D8FE-E54F-77C11A31AF54}"/>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593604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CA3A-7E6D-3F80-5ACA-C05C3EC7FCD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6CD65F6-F867-27B7-0273-E2CAFCAA2A1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D2A7F79-B44B-E110-3005-E2E1DB48603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EF6B0AB-E840-7BB2-0494-96E9F5F345A2}"/>
              </a:ext>
            </a:extLst>
          </p:cNvPr>
          <p:cNvSpPr>
            <a:spLocks noGrp="1"/>
          </p:cNvSpPr>
          <p:nvPr>
            <p:ph type="dt" sz="half" idx="10"/>
          </p:nvPr>
        </p:nvSpPr>
        <p:spPr/>
        <p:txBody>
          <a:bodyPr/>
          <a:lstStyle/>
          <a:p>
            <a:fld id="{0747262B-3D8D-42B2-9008-3F3B7F22CC57}" type="datetime1">
              <a:rPr lang="en-GB" smtClean="0"/>
              <a:t>04/03/2023</a:t>
            </a:fld>
            <a:endParaRPr lang="en-GB"/>
          </a:p>
        </p:txBody>
      </p:sp>
      <p:sp>
        <p:nvSpPr>
          <p:cNvPr id="6" name="Footer Placeholder 5">
            <a:extLst>
              <a:ext uri="{FF2B5EF4-FFF2-40B4-BE49-F238E27FC236}">
                <a16:creationId xmlns:a16="http://schemas.microsoft.com/office/drawing/2014/main" id="{7015C1EF-FB9F-D4F9-6905-FAA7B76C40C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0C0AA7-67A5-B086-E796-4855C9D44B7D}"/>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0143742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918DE-F742-0EE0-C992-30CEC48E88B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82F17F3-B947-2943-6381-CAE59BB903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9699604-F395-A987-C8C3-92FFE5C7012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3597B31-BCDF-3FC8-BDD1-9CFD1A112E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C246F2-285D-71F1-7050-0473CDC2AA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0365F62-94D9-3461-45D6-027EF1856ED1}"/>
              </a:ext>
            </a:extLst>
          </p:cNvPr>
          <p:cNvSpPr>
            <a:spLocks noGrp="1"/>
          </p:cNvSpPr>
          <p:nvPr>
            <p:ph type="dt" sz="half" idx="10"/>
          </p:nvPr>
        </p:nvSpPr>
        <p:spPr/>
        <p:txBody>
          <a:bodyPr/>
          <a:lstStyle/>
          <a:p>
            <a:fld id="{6E51A628-D8F4-411C-A8FB-647C3E2669AF}" type="datetime1">
              <a:rPr lang="en-GB" smtClean="0"/>
              <a:t>04/03/2023</a:t>
            </a:fld>
            <a:endParaRPr lang="en-GB"/>
          </a:p>
        </p:txBody>
      </p:sp>
      <p:sp>
        <p:nvSpPr>
          <p:cNvPr id="8" name="Footer Placeholder 7">
            <a:extLst>
              <a:ext uri="{FF2B5EF4-FFF2-40B4-BE49-F238E27FC236}">
                <a16:creationId xmlns:a16="http://schemas.microsoft.com/office/drawing/2014/main" id="{EE7C1087-E18A-8F87-F736-B0F3F166D40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4075F31-B59C-71A7-2212-1C43FF9672B5}"/>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2512249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03147-4290-FFB2-586D-D445F59EE3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D49B38D3-01FF-FAE2-EDD3-6AE9F0E4790A}"/>
              </a:ext>
            </a:extLst>
          </p:cNvPr>
          <p:cNvSpPr>
            <a:spLocks noGrp="1"/>
          </p:cNvSpPr>
          <p:nvPr>
            <p:ph type="dt" sz="half" idx="10"/>
          </p:nvPr>
        </p:nvSpPr>
        <p:spPr/>
        <p:txBody>
          <a:bodyPr/>
          <a:lstStyle/>
          <a:p>
            <a:fld id="{EDBA6F5B-86A3-4292-8300-56F3F81E8EAF}" type="datetime1">
              <a:rPr lang="en-GB" smtClean="0"/>
              <a:t>04/03/2023</a:t>
            </a:fld>
            <a:endParaRPr lang="en-GB"/>
          </a:p>
        </p:txBody>
      </p:sp>
      <p:sp>
        <p:nvSpPr>
          <p:cNvPr id="4" name="Footer Placeholder 3">
            <a:extLst>
              <a:ext uri="{FF2B5EF4-FFF2-40B4-BE49-F238E27FC236}">
                <a16:creationId xmlns:a16="http://schemas.microsoft.com/office/drawing/2014/main" id="{33B0D198-365A-481B-269D-B0C39F4D220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AD52E908-5E7D-283B-B1D1-D1B2F1D5E4C4}"/>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274379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1281D30-1AA4-AEB2-0734-6303E8CCBA0E}"/>
              </a:ext>
            </a:extLst>
          </p:cNvPr>
          <p:cNvSpPr>
            <a:spLocks noGrp="1"/>
          </p:cNvSpPr>
          <p:nvPr>
            <p:ph type="dt" sz="half" idx="10"/>
          </p:nvPr>
        </p:nvSpPr>
        <p:spPr/>
        <p:txBody>
          <a:bodyPr/>
          <a:lstStyle/>
          <a:p>
            <a:fld id="{284EF01D-5CD7-4904-B8BB-F6F3C3F30275}" type="datetime1">
              <a:rPr lang="en-GB" smtClean="0"/>
              <a:t>04/03/2023</a:t>
            </a:fld>
            <a:endParaRPr lang="en-GB"/>
          </a:p>
        </p:txBody>
      </p:sp>
      <p:sp>
        <p:nvSpPr>
          <p:cNvPr id="3" name="Footer Placeholder 2">
            <a:extLst>
              <a:ext uri="{FF2B5EF4-FFF2-40B4-BE49-F238E27FC236}">
                <a16:creationId xmlns:a16="http://schemas.microsoft.com/office/drawing/2014/main" id="{7B847613-0831-E4DF-657D-E7D51B6A7FF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6AE6262-70F4-DFA6-6FE6-4E08008FC158}"/>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9259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5D536-2B0E-0949-68FB-56FC539D89B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2290474-5560-7C7D-2D13-0E5DE774A3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7472111-D392-E01E-B2B7-466925ED49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478BB6D-37A0-42A2-5CE9-57FF1FC526A2}"/>
              </a:ext>
            </a:extLst>
          </p:cNvPr>
          <p:cNvSpPr>
            <a:spLocks noGrp="1"/>
          </p:cNvSpPr>
          <p:nvPr>
            <p:ph type="dt" sz="half" idx="10"/>
          </p:nvPr>
        </p:nvSpPr>
        <p:spPr/>
        <p:txBody>
          <a:bodyPr/>
          <a:lstStyle/>
          <a:p>
            <a:fld id="{F925AB7B-50FC-487E-844E-C79313F691FF}" type="datetime1">
              <a:rPr lang="en-GB" smtClean="0"/>
              <a:t>04/03/2023</a:t>
            </a:fld>
            <a:endParaRPr lang="en-GB"/>
          </a:p>
        </p:txBody>
      </p:sp>
      <p:sp>
        <p:nvSpPr>
          <p:cNvPr id="6" name="Footer Placeholder 5">
            <a:extLst>
              <a:ext uri="{FF2B5EF4-FFF2-40B4-BE49-F238E27FC236}">
                <a16:creationId xmlns:a16="http://schemas.microsoft.com/office/drawing/2014/main" id="{C07BD1E3-4612-0305-1C92-1DA623E7D23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79F69C-E97D-965A-06D3-F4A3D34B9F12}"/>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0831326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A9C41-1A09-9CE5-B2B3-E96373E6EA8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2D8FB58-44AA-DEE5-AF18-04EE07F219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B079182-3782-4347-B398-DF3DFA830F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082743-22EB-CF82-03D2-81EB14985EC3}"/>
              </a:ext>
            </a:extLst>
          </p:cNvPr>
          <p:cNvSpPr>
            <a:spLocks noGrp="1"/>
          </p:cNvSpPr>
          <p:nvPr>
            <p:ph type="dt" sz="half" idx="10"/>
          </p:nvPr>
        </p:nvSpPr>
        <p:spPr/>
        <p:txBody>
          <a:bodyPr/>
          <a:lstStyle/>
          <a:p>
            <a:fld id="{6AED264A-BA56-42C4-BD23-546EF2DC0EAC}" type="datetime1">
              <a:rPr lang="en-GB" smtClean="0"/>
              <a:t>04/03/2023</a:t>
            </a:fld>
            <a:endParaRPr lang="en-GB"/>
          </a:p>
        </p:txBody>
      </p:sp>
      <p:sp>
        <p:nvSpPr>
          <p:cNvPr id="6" name="Footer Placeholder 5">
            <a:extLst>
              <a:ext uri="{FF2B5EF4-FFF2-40B4-BE49-F238E27FC236}">
                <a16:creationId xmlns:a16="http://schemas.microsoft.com/office/drawing/2014/main" id="{D3CFBCFD-5876-7FFF-3987-867042B7291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9D62CDD-D170-7FD2-DC38-50A817065573}"/>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1168768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0602ED-E25C-7211-D97E-FE617BBC446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91F204E-8062-F635-3843-0423B930ED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BA3E45B-1235-2005-DFB3-EA7F3549DB87}"/>
              </a:ext>
            </a:extLst>
          </p:cNvPr>
          <p:cNvSpPr>
            <a:spLocks noGrp="1"/>
          </p:cNvSpPr>
          <p:nvPr>
            <p:ph type="dt" sz="half" idx="10"/>
          </p:nvPr>
        </p:nvSpPr>
        <p:spPr/>
        <p:txBody>
          <a:bodyPr/>
          <a:lstStyle/>
          <a:p>
            <a:fld id="{70D270E1-C6B5-49A6-BB62-8237797C34E8}" type="datetime1">
              <a:rPr lang="en-GB" smtClean="0"/>
              <a:t>04/03/2023</a:t>
            </a:fld>
            <a:endParaRPr lang="en-GB"/>
          </a:p>
        </p:txBody>
      </p:sp>
      <p:sp>
        <p:nvSpPr>
          <p:cNvPr id="5" name="Footer Placeholder 4">
            <a:extLst>
              <a:ext uri="{FF2B5EF4-FFF2-40B4-BE49-F238E27FC236}">
                <a16:creationId xmlns:a16="http://schemas.microsoft.com/office/drawing/2014/main" id="{0560B0E5-6612-E3F6-E96A-C613636440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3B23E33-FDCC-4178-798D-92D13E1AB768}"/>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32062050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73D89B-4277-0D3A-1106-44A118A9238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0971F7B-9E40-7BEC-A398-C92ED92FB39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93E650-1EDC-FCA7-4E9D-8DE5D2A81222}"/>
              </a:ext>
            </a:extLst>
          </p:cNvPr>
          <p:cNvSpPr>
            <a:spLocks noGrp="1"/>
          </p:cNvSpPr>
          <p:nvPr>
            <p:ph type="dt" sz="half" idx="10"/>
          </p:nvPr>
        </p:nvSpPr>
        <p:spPr/>
        <p:txBody>
          <a:bodyPr/>
          <a:lstStyle/>
          <a:p>
            <a:fld id="{1EE56AF3-1F5F-454C-A74A-6412ACE816F4}" type="datetime1">
              <a:rPr lang="en-GB" smtClean="0"/>
              <a:t>04/03/2023</a:t>
            </a:fld>
            <a:endParaRPr lang="en-GB"/>
          </a:p>
        </p:txBody>
      </p:sp>
      <p:sp>
        <p:nvSpPr>
          <p:cNvPr id="5" name="Footer Placeholder 4">
            <a:extLst>
              <a:ext uri="{FF2B5EF4-FFF2-40B4-BE49-F238E27FC236}">
                <a16:creationId xmlns:a16="http://schemas.microsoft.com/office/drawing/2014/main" id="{20E2D8B7-19B8-436C-30E8-D92C8EB4955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E6A4A3A-BA5B-39C9-650F-2FA1BC2FF599}"/>
              </a:ext>
            </a:extLst>
          </p:cNvPr>
          <p:cNvSpPr>
            <a:spLocks noGrp="1"/>
          </p:cNvSpPr>
          <p:nvPr>
            <p:ph type="sldNum" sz="quarter" idx="12"/>
          </p:nvPr>
        </p:nvSpPr>
        <p:spPr/>
        <p:txBody>
          <a:bodyPr/>
          <a:lstStyle/>
          <a:p>
            <a:fld id="{7B84552E-C415-4A08-98B3-112702A53DD8}" type="slidenum">
              <a:rPr lang="en-GB" smtClean="0"/>
              <a:t>‹#›</a:t>
            </a:fld>
            <a:endParaRPr lang="en-GB"/>
          </a:p>
        </p:txBody>
      </p:sp>
    </p:spTree>
    <p:extLst>
      <p:ext uri="{BB962C8B-B14F-4D97-AF65-F5344CB8AC3E}">
        <p14:creationId xmlns:p14="http://schemas.microsoft.com/office/powerpoint/2010/main" val="22791921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36990D4-62F0-FF79-1D48-7ED2C12D32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15ABE6-A744-CE2F-FFFB-9B60530ADA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4415247-4BE7-ACA3-ACD4-36C1F376658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BB5EFD-60A7-4B33-AEB9-616A277CE613}" type="datetime1">
              <a:rPr lang="en-GB" smtClean="0"/>
              <a:t>04/03/2023</a:t>
            </a:fld>
            <a:endParaRPr lang="en-GB"/>
          </a:p>
        </p:txBody>
      </p:sp>
      <p:sp>
        <p:nvSpPr>
          <p:cNvPr id="5" name="Footer Placeholder 4">
            <a:extLst>
              <a:ext uri="{FF2B5EF4-FFF2-40B4-BE49-F238E27FC236}">
                <a16:creationId xmlns:a16="http://schemas.microsoft.com/office/drawing/2014/main" id="{536169CF-0B3F-D0F9-87A4-E04FF5FBFC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C4355A1-2234-B3E5-F1AE-B58AB1A210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84552E-C415-4A08-98B3-112702A53DD8}" type="slidenum">
              <a:rPr lang="en-GB" smtClean="0"/>
              <a:t>‹#›</a:t>
            </a:fld>
            <a:endParaRPr lang="en-GB"/>
          </a:p>
        </p:txBody>
      </p:sp>
    </p:spTree>
    <p:extLst>
      <p:ext uri="{BB962C8B-B14F-4D97-AF65-F5344CB8AC3E}">
        <p14:creationId xmlns:p14="http://schemas.microsoft.com/office/powerpoint/2010/main" val="9957527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Session 5: Controversies and relevance</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9" y="1825624"/>
            <a:ext cx="5446060" cy="4530725"/>
          </a:xfrm>
        </p:spPr>
        <p:txBody>
          <a:bodyPr>
            <a:normAutofit/>
          </a:bodyPr>
          <a:lstStyle/>
          <a:p>
            <a:pPr marL="0" indent="0">
              <a:lnSpc>
                <a:spcPct val="100000"/>
              </a:lnSpc>
              <a:spcBef>
                <a:spcPts val="0"/>
              </a:spcBef>
              <a:buNone/>
            </a:pPr>
            <a:r>
              <a:rPr lang="en-GB" sz="2000" b="1" u="sng" dirty="0"/>
              <a:t>History as class struggle </a:t>
            </a:r>
          </a:p>
          <a:p>
            <a:pPr marL="0" indent="0">
              <a:lnSpc>
                <a:spcPct val="100000"/>
              </a:lnSpc>
              <a:spcBef>
                <a:spcPts val="0"/>
              </a:spcBef>
              <a:buNone/>
            </a:pPr>
            <a:endParaRPr lang="en-GB" sz="2000" dirty="0"/>
          </a:p>
          <a:p>
            <a:pPr marL="0" indent="0">
              <a:lnSpc>
                <a:spcPct val="100000"/>
              </a:lnSpc>
              <a:spcBef>
                <a:spcPts val="0"/>
              </a:spcBef>
              <a:buNone/>
            </a:pPr>
            <a:r>
              <a:rPr lang="en-GB" sz="2000" dirty="0"/>
              <a:t>“The specific economic form, in which unpaid surplus labour is pumped out of direct producers, determines the relationship of rulers and ruled, as it grows directly out of production itself and, in turn, reacts upon it as a determining element. Upon this, however, is founded the entire formation of the economic community which grows up out of the production relations themselves, thereby simultaneously its specific political form.”</a:t>
            </a:r>
          </a:p>
          <a:p>
            <a:pPr marL="0" indent="0">
              <a:lnSpc>
                <a:spcPct val="100000"/>
              </a:lnSpc>
              <a:spcBef>
                <a:spcPts val="0"/>
              </a:spcBef>
              <a:buNone/>
            </a:pPr>
            <a:r>
              <a:rPr lang="en-GB" sz="2000" dirty="0"/>
              <a:t>Marx (1865) </a:t>
            </a:r>
            <a:r>
              <a:rPr lang="en-GB" sz="2000" i="1" dirty="0"/>
              <a:t>Capital</a:t>
            </a:r>
            <a:r>
              <a:rPr lang="en-GB" sz="2000" dirty="0"/>
              <a:t>, Volume 3. MECW 37: 777-78 </a:t>
            </a:r>
          </a:p>
        </p:txBody>
      </p:sp>
      <p:sp>
        <p:nvSpPr>
          <p:cNvPr id="4" name="Slide Number Placeholder 3">
            <a:extLst>
              <a:ext uri="{FF2B5EF4-FFF2-40B4-BE49-F238E27FC236}">
                <a16:creationId xmlns:a16="http://schemas.microsoft.com/office/drawing/2014/main" id="{75090768-C093-5A4B-1701-0931A4B3F64B}"/>
              </a:ext>
            </a:extLst>
          </p:cNvPr>
          <p:cNvSpPr>
            <a:spLocks noGrp="1"/>
          </p:cNvSpPr>
          <p:nvPr>
            <p:ph type="sldNum" sz="quarter" idx="12"/>
          </p:nvPr>
        </p:nvSpPr>
        <p:spPr/>
        <p:txBody>
          <a:bodyPr/>
          <a:lstStyle/>
          <a:p>
            <a:fld id="{7B84552E-C415-4A08-98B3-112702A53DD8}" type="slidenum">
              <a:rPr lang="en-GB" smtClean="0"/>
              <a:t>1</a:t>
            </a:fld>
            <a:endParaRPr lang="en-GB"/>
          </a:p>
        </p:txBody>
      </p:sp>
      <p:pic>
        <p:nvPicPr>
          <p:cNvPr id="5" name="Picture 2" descr="The Class Struggle in the Ancient Greek World: From the Archaic Age to the  Arab Conquests : Ste.Croix, G.E.M.De: Amazon.co.uk: Books">
            <a:extLst>
              <a:ext uri="{FF2B5EF4-FFF2-40B4-BE49-F238E27FC236}">
                <a16:creationId xmlns:a16="http://schemas.microsoft.com/office/drawing/2014/main" id="{2D437AD4-3CF9-A494-4AE2-60A4A76A66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8731" y="2397060"/>
            <a:ext cx="2308356" cy="33878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0" name="Picture 6" descr="The Brenner Debate: Buy The Brenner Debate by unknown at Low Price in India  | Flipkart.com">
            <a:extLst>
              <a:ext uri="{FF2B5EF4-FFF2-40B4-BE49-F238E27FC236}">
                <a16:creationId xmlns:a16="http://schemas.microsoft.com/office/drawing/2014/main" id="{16924A69-A27F-1659-3BF0-3077DB2DEC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54353" y="2397060"/>
            <a:ext cx="2171700" cy="338785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29448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normAutofit/>
          </a:bodyPr>
          <a:lstStyle/>
          <a:p>
            <a:pPr algn="ctr"/>
            <a:r>
              <a:rPr lang="en-GB" b="1" dirty="0"/>
              <a:t>Global capitalism</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5"/>
            <a:ext cx="7274859" cy="4109010"/>
          </a:xfrm>
        </p:spPr>
        <p:txBody>
          <a:bodyPr>
            <a:normAutofit/>
          </a:bodyPr>
          <a:lstStyle/>
          <a:p>
            <a:pPr marL="0" indent="0">
              <a:lnSpc>
                <a:spcPct val="100000"/>
              </a:lnSpc>
              <a:spcBef>
                <a:spcPts val="0"/>
              </a:spcBef>
              <a:buNone/>
            </a:pPr>
            <a:r>
              <a:rPr lang="en-GB" sz="2000" dirty="0"/>
              <a:t>“There are four developments which are relatively new in the last 10 years or so. The first is that we have a world made up almost entirely of </a:t>
            </a:r>
            <a:r>
              <a:rPr lang="en-GB" sz="2000" dirty="0">
                <a:highlight>
                  <a:srgbClr val="FFFF00"/>
                </a:highlight>
              </a:rPr>
              <a:t>capitalist states </a:t>
            </a:r>
            <a:r>
              <a:rPr lang="en-GB" sz="2000" dirty="0"/>
              <a:t>integrated into the world market...</a:t>
            </a:r>
          </a:p>
          <a:p>
            <a:pPr marL="0" indent="0">
              <a:lnSpc>
                <a:spcPct val="100000"/>
              </a:lnSpc>
              <a:spcBef>
                <a:spcPts val="0"/>
              </a:spcBef>
              <a:buNone/>
            </a:pPr>
            <a:r>
              <a:rPr lang="en-GB" sz="2000" dirty="0"/>
              <a:t>“Secondly, almost all countries are integrated into the </a:t>
            </a:r>
            <a:r>
              <a:rPr lang="en-GB" sz="2000" dirty="0">
                <a:highlight>
                  <a:srgbClr val="FFFF00"/>
                </a:highlight>
              </a:rPr>
              <a:t>world market </a:t>
            </a:r>
            <a:r>
              <a:rPr lang="en-GB" sz="2000" dirty="0"/>
              <a:t>in complex ways. They include substantial sectors integrated into complex production networks stretching over several countries...</a:t>
            </a:r>
          </a:p>
          <a:p>
            <a:pPr marL="0" indent="0">
              <a:lnSpc>
                <a:spcPct val="100000"/>
              </a:lnSpc>
              <a:spcBef>
                <a:spcPts val="0"/>
              </a:spcBef>
              <a:buNone/>
            </a:pPr>
            <a:r>
              <a:rPr lang="en-GB" sz="2000" dirty="0"/>
              <a:t>“Thirdly, there has been an enormous cheapening and speeding-up of </a:t>
            </a:r>
            <a:r>
              <a:rPr lang="en-GB" sz="2000" dirty="0">
                <a:highlight>
                  <a:srgbClr val="FFFF00"/>
                </a:highlight>
              </a:rPr>
              <a:t>transport and communications</a:t>
            </a:r>
            <a:r>
              <a:rPr lang="en-GB" sz="2000" dirty="0"/>
              <a:t>. Almost anything that can be traded, can be traded internationally… </a:t>
            </a:r>
          </a:p>
          <a:p>
            <a:pPr marL="0" indent="0">
              <a:lnSpc>
                <a:spcPct val="100000"/>
              </a:lnSpc>
              <a:spcBef>
                <a:spcPts val="0"/>
              </a:spcBef>
              <a:buNone/>
            </a:pPr>
            <a:r>
              <a:rPr lang="en-GB" sz="2000" dirty="0"/>
              <a:t>“Fourthly, the </a:t>
            </a:r>
            <a:r>
              <a:rPr lang="en-GB" sz="2000" dirty="0">
                <a:highlight>
                  <a:srgbClr val="FFFF00"/>
                </a:highlight>
              </a:rPr>
              <a:t>wage-working class</a:t>
            </a:r>
            <a:r>
              <a:rPr lang="en-GB" sz="2000" dirty="0"/>
              <a:t>… is probably the majority of the world's population for the first time ever.”</a:t>
            </a:r>
          </a:p>
          <a:p>
            <a:pPr marL="0" indent="0">
              <a:lnSpc>
                <a:spcPct val="100000"/>
              </a:lnSpc>
              <a:spcBef>
                <a:spcPts val="0"/>
              </a:spcBef>
              <a:buNone/>
            </a:pPr>
            <a:endParaRPr lang="en-GB" sz="2000" dirty="0"/>
          </a:p>
          <a:p>
            <a:pPr marL="0" indent="0">
              <a:lnSpc>
                <a:spcPct val="100000"/>
              </a:lnSpc>
              <a:spcBef>
                <a:spcPts val="0"/>
              </a:spcBef>
              <a:buNone/>
            </a:pPr>
            <a:r>
              <a:rPr lang="en-GB" sz="2000" dirty="0"/>
              <a:t>Martin Thomas, Capital writ large, </a:t>
            </a:r>
            <a:r>
              <a:rPr lang="en-GB" sz="2000" i="1" dirty="0"/>
              <a:t>Workers’ Liberty </a:t>
            </a:r>
            <a:r>
              <a:rPr lang="en-GB" sz="2000" dirty="0"/>
              <a:t>63, July, 2000: 7</a:t>
            </a:r>
          </a:p>
        </p:txBody>
      </p:sp>
      <p:sp>
        <p:nvSpPr>
          <p:cNvPr id="4" name="Slide Number Placeholder 3">
            <a:extLst>
              <a:ext uri="{FF2B5EF4-FFF2-40B4-BE49-F238E27FC236}">
                <a16:creationId xmlns:a16="http://schemas.microsoft.com/office/drawing/2014/main" id="{DE790A4F-DD98-43EF-E729-FA69CA177EC5}"/>
              </a:ext>
            </a:extLst>
          </p:cNvPr>
          <p:cNvSpPr>
            <a:spLocks noGrp="1"/>
          </p:cNvSpPr>
          <p:nvPr>
            <p:ph type="sldNum" sz="quarter" idx="12"/>
          </p:nvPr>
        </p:nvSpPr>
        <p:spPr/>
        <p:txBody>
          <a:bodyPr/>
          <a:lstStyle/>
          <a:p>
            <a:fld id="{7B84552E-C415-4A08-98B3-112702A53DD8}" type="slidenum">
              <a:rPr lang="en-GB" smtClean="0"/>
              <a:t>2</a:t>
            </a:fld>
            <a:endParaRPr lang="en-GB"/>
          </a:p>
        </p:txBody>
      </p:sp>
      <p:pic>
        <p:nvPicPr>
          <p:cNvPr id="11266" name="Picture 2" descr="Book Cover &quot;What is Capitalism? Can it last?&quot; over a black and white photo of protestors shouting">
            <a:extLst>
              <a:ext uri="{FF2B5EF4-FFF2-40B4-BE49-F238E27FC236}">
                <a16:creationId xmlns:a16="http://schemas.microsoft.com/office/drawing/2014/main" id="{8CDC5968-5DE5-B0D9-C84B-3B5AAFA52E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0863" y="1981199"/>
            <a:ext cx="2654727" cy="356795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93359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fr-FR" b="1" dirty="0"/>
              <a:t>The </a:t>
            </a:r>
            <a:r>
              <a:rPr lang="fr-FR" b="1" dirty="0" err="1"/>
              <a:t>rule</a:t>
            </a:r>
            <a:r>
              <a:rPr lang="fr-FR" b="1" dirty="0"/>
              <a:t> of capital</a:t>
            </a:r>
            <a:endParaRPr lang="en-GB" b="1" dirty="0"/>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4"/>
            <a:ext cx="8332693" cy="4736541"/>
          </a:xfrm>
        </p:spPr>
        <p:txBody>
          <a:bodyPr>
            <a:normAutofit/>
          </a:bodyPr>
          <a:lstStyle/>
          <a:p>
            <a:pPr marL="0" indent="0">
              <a:lnSpc>
                <a:spcPct val="100000"/>
              </a:lnSpc>
              <a:spcBef>
                <a:spcPts val="0"/>
              </a:spcBef>
              <a:buNone/>
            </a:pPr>
            <a:r>
              <a:rPr lang="en-GB" sz="2000" dirty="0"/>
              <a:t>The companies on the 2022 Global 2000 account for $47.6 trillion in revenues, $5.0 trillion in profits, </a:t>
            </a:r>
            <a:r>
              <a:rPr lang="en-GB" sz="2000" dirty="0">
                <a:highlight>
                  <a:srgbClr val="FFFF00"/>
                </a:highlight>
              </a:rPr>
              <a:t>$233.7 trillion in assets </a:t>
            </a:r>
            <a:r>
              <a:rPr lang="en-GB" sz="2000" dirty="0"/>
              <a:t>and $76.5 trillion in market cap. There are 58 countries on the 2022 list. The United States has the most with 590 companies, followed by China/Hong Kong (351) and Japan (196). </a:t>
            </a:r>
          </a:p>
          <a:p>
            <a:pPr marL="0" indent="0">
              <a:lnSpc>
                <a:spcPct val="100000"/>
              </a:lnSpc>
              <a:spcBef>
                <a:spcPts val="0"/>
              </a:spcBef>
              <a:buNone/>
            </a:pPr>
            <a:r>
              <a:rPr lang="en-GB" sz="2000" dirty="0"/>
              <a:t>Andrea Murphy and Isabel Contreras, </a:t>
            </a:r>
            <a:r>
              <a:rPr lang="en-GB" sz="2000" i="1" dirty="0"/>
              <a:t>Forbes Global 200</a:t>
            </a:r>
            <a:r>
              <a:rPr lang="en-GB" sz="2000" dirty="0"/>
              <a:t>, 12 May 2022</a:t>
            </a:r>
          </a:p>
          <a:p>
            <a:pPr marL="0" indent="0">
              <a:lnSpc>
                <a:spcPct val="100000"/>
              </a:lnSpc>
              <a:spcBef>
                <a:spcPts val="0"/>
              </a:spcBef>
              <a:buNone/>
            </a:pPr>
            <a:endParaRPr lang="en-GB" sz="2000" dirty="0"/>
          </a:p>
          <a:p>
            <a:pPr marL="0" indent="0">
              <a:lnSpc>
                <a:spcPct val="100000"/>
              </a:lnSpc>
              <a:spcBef>
                <a:spcPts val="0"/>
              </a:spcBef>
              <a:buNone/>
            </a:pPr>
            <a:r>
              <a:rPr lang="en-GB" sz="2000" dirty="0"/>
              <a:t>The world’s richest 1%, those with more than $1 million, </a:t>
            </a:r>
            <a:r>
              <a:rPr lang="en-GB" sz="2000" dirty="0">
                <a:highlight>
                  <a:srgbClr val="FFFF00"/>
                </a:highlight>
              </a:rPr>
              <a:t>own 46% of the world’s wealth</a:t>
            </a:r>
            <a:r>
              <a:rPr lang="en-GB" sz="2000" dirty="0"/>
              <a:t>. Adults with less than $10,000 in wealth make up 55% of the world’s population, but hold just 1.3% of global wealth </a:t>
            </a:r>
          </a:p>
          <a:p>
            <a:pPr marL="0" indent="0">
              <a:lnSpc>
                <a:spcPct val="100000"/>
              </a:lnSpc>
              <a:spcBef>
                <a:spcPts val="0"/>
              </a:spcBef>
              <a:buNone/>
            </a:pPr>
            <a:r>
              <a:rPr lang="en-GB" sz="2000" dirty="0"/>
              <a:t>Credit Suisse, </a:t>
            </a:r>
            <a:r>
              <a:rPr lang="en-GB" sz="2000" i="1" dirty="0"/>
              <a:t>Global Wealth Report</a:t>
            </a:r>
            <a:r>
              <a:rPr lang="en-GB" sz="2000" dirty="0"/>
              <a:t>, 2022</a:t>
            </a:r>
          </a:p>
          <a:p>
            <a:pPr marL="0" indent="0">
              <a:lnSpc>
                <a:spcPct val="100000"/>
              </a:lnSpc>
              <a:spcBef>
                <a:spcPts val="0"/>
              </a:spcBef>
              <a:buNone/>
            </a:pPr>
            <a:endParaRPr lang="en-GB" sz="2000" dirty="0"/>
          </a:p>
          <a:p>
            <a:pPr marL="0" indent="0">
              <a:lnSpc>
                <a:spcPct val="100000"/>
              </a:lnSpc>
              <a:spcBef>
                <a:spcPts val="0"/>
              </a:spcBef>
              <a:buNone/>
            </a:pPr>
            <a:r>
              <a:rPr lang="en-GB" sz="2000" dirty="0"/>
              <a:t>There </a:t>
            </a:r>
            <a:r>
              <a:rPr lang="en-GB" sz="2000" dirty="0">
                <a:highlight>
                  <a:srgbClr val="FFFF00"/>
                </a:highlight>
              </a:rPr>
              <a:t>2,755 billionaires </a:t>
            </a:r>
            <a:r>
              <a:rPr lang="en-GB" sz="2000" dirty="0"/>
              <a:t>across the globe, according to the 2021 Forbes magazine ranking. The world’s 10 richest billionaires own an astonishing $1.448 trillion in combined wealth, a sum greater than the total goods and services most nations produce on an annual basis. </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1221A87F-CFC8-8C89-67D8-2F8C0C9B175E}"/>
              </a:ext>
            </a:extLst>
          </p:cNvPr>
          <p:cNvSpPr>
            <a:spLocks noGrp="1"/>
          </p:cNvSpPr>
          <p:nvPr>
            <p:ph type="sldNum" sz="quarter" idx="12"/>
          </p:nvPr>
        </p:nvSpPr>
        <p:spPr/>
        <p:txBody>
          <a:bodyPr/>
          <a:lstStyle/>
          <a:p>
            <a:fld id="{7B84552E-C415-4A08-98B3-112702A53DD8}" type="slidenum">
              <a:rPr lang="en-GB" smtClean="0"/>
              <a:t>3</a:t>
            </a:fld>
            <a:endParaRPr lang="en-GB"/>
          </a:p>
        </p:txBody>
      </p:sp>
      <p:pic>
        <p:nvPicPr>
          <p:cNvPr id="3076" name="Picture 4" descr="Apple Logo and symbol, meaning, history, PNG, brand">
            <a:extLst>
              <a:ext uri="{FF2B5EF4-FFF2-40B4-BE49-F238E27FC236}">
                <a16:creationId xmlns:a16="http://schemas.microsoft.com/office/drawing/2014/main" id="{8514176D-97D1-4A18-3698-D37442E669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805" r="26917"/>
          <a:stretch/>
        </p:blipFill>
        <p:spPr bwMode="auto">
          <a:xfrm>
            <a:off x="9589318" y="1825624"/>
            <a:ext cx="1347623" cy="1603376"/>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a:extLst>
              <a:ext uri="{FF2B5EF4-FFF2-40B4-BE49-F238E27FC236}">
                <a16:creationId xmlns:a16="http://schemas.microsoft.com/office/drawing/2014/main" id="{DF4DC99E-CE80-11C7-A51E-6751E9087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378" y="3955256"/>
            <a:ext cx="1325563" cy="13255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0198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Urbanisation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1" y="1825625"/>
            <a:ext cx="5455024" cy="3562164"/>
          </a:xfrm>
        </p:spPr>
        <p:txBody>
          <a:bodyPr>
            <a:normAutofit/>
          </a:bodyPr>
          <a:lstStyle/>
          <a:p>
            <a:pPr marL="0" indent="0">
              <a:lnSpc>
                <a:spcPct val="100000"/>
              </a:lnSpc>
              <a:spcBef>
                <a:spcPts val="0"/>
              </a:spcBef>
              <a:buNone/>
            </a:pPr>
            <a:r>
              <a:rPr lang="en-GB" sz="2000" dirty="0"/>
              <a:t>In 1950, 30% of the world’s population was urban.</a:t>
            </a:r>
          </a:p>
          <a:p>
            <a:pPr marL="0" indent="0">
              <a:lnSpc>
                <a:spcPct val="100000"/>
              </a:lnSpc>
              <a:spcBef>
                <a:spcPts val="0"/>
              </a:spcBef>
              <a:buNone/>
            </a:pPr>
            <a:r>
              <a:rPr lang="en-GB" sz="2000" dirty="0"/>
              <a:t>In 1990, 43% (2.3 billion) lived in urban areas. </a:t>
            </a:r>
          </a:p>
          <a:p>
            <a:pPr marL="0" indent="0">
              <a:lnSpc>
                <a:spcPct val="100000"/>
              </a:lnSpc>
              <a:spcBef>
                <a:spcPts val="0"/>
              </a:spcBef>
              <a:buNone/>
            </a:pPr>
            <a:r>
              <a:rPr lang="en-GB" sz="2000" dirty="0"/>
              <a:t>By 2015, this had grown to </a:t>
            </a:r>
            <a:r>
              <a:rPr lang="en-GB" sz="2000" dirty="0">
                <a:highlight>
                  <a:srgbClr val="FFFF00"/>
                </a:highlight>
              </a:rPr>
              <a:t>54% (4 billion</a:t>
            </a:r>
            <a:r>
              <a:rPr lang="en-GB" sz="2000" dirty="0"/>
              <a:t>). </a:t>
            </a:r>
          </a:p>
          <a:p>
            <a:pPr marL="0" indent="0">
              <a:lnSpc>
                <a:spcPct val="100000"/>
              </a:lnSpc>
              <a:spcBef>
                <a:spcPts val="0"/>
              </a:spcBef>
              <a:buNone/>
            </a:pPr>
            <a:r>
              <a:rPr lang="en-GB" sz="2000" dirty="0"/>
              <a:t>By 2050, 66% are expected to be urban. </a:t>
            </a:r>
          </a:p>
          <a:p>
            <a:pPr marL="0" indent="0">
              <a:lnSpc>
                <a:spcPct val="100000"/>
              </a:lnSpc>
              <a:spcBef>
                <a:spcPts val="0"/>
              </a:spcBef>
              <a:buNone/>
            </a:pPr>
            <a:endParaRPr lang="en-GB" sz="2000" dirty="0"/>
          </a:p>
          <a:p>
            <a:pPr marL="0" indent="0">
              <a:lnSpc>
                <a:spcPct val="100000"/>
              </a:lnSpc>
              <a:spcBef>
                <a:spcPts val="0"/>
              </a:spcBef>
              <a:buNone/>
            </a:pPr>
            <a:r>
              <a:rPr lang="en-GB" sz="2000" dirty="0"/>
              <a:t>Most urbanised regions </a:t>
            </a:r>
          </a:p>
          <a:p>
            <a:pPr>
              <a:lnSpc>
                <a:spcPct val="100000"/>
              </a:lnSpc>
              <a:spcBef>
                <a:spcPts val="0"/>
              </a:spcBef>
            </a:pPr>
            <a:r>
              <a:rPr lang="en-GB" sz="2000" dirty="0"/>
              <a:t>North America (82%)</a:t>
            </a:r>
          </a:p>
          <a:p>
            <a:pPr>
              <a:lnSpc>
                <a:spcPct val="100000"/>
              </a:lnSpc>
              <a:spcBef>
                <a:spcPts val="0"/>
              </a:spcBef>
            </a:pPr>
            <a:r>
              <a:rPr lang="en-GB" sz="2000" dirty="0"/>
              <a:t>Latin America (80%) </a:t>
            </a:r>
          </a:p>
          <a:p>
            <a:pPr>
              <a:lnSpc>
                <a:spcPct val="100000"/>
              </a:lnSpc>
              <a:spcBef>
                <a:spcPts val="0"/>
              </a:spcBef>
            </a:pPr>
            <a:r>
              <a:rPr lang="en-GB" sz="2000" dirty="0"/>
              <a:t>Europe (73%) </a:t>
            </a:r>
          </a:p>
          <a:p>
            <a:pPr>
              <a:lnSpc>
                <a:spcPct val="100000"/>
              </a:lnSpc>
              <a:spcBef>
                <a:spcPts val="0"/>
              </a:spcBef>
            </a:pPr>
            <a:r>
              <a:rPr lang="en-GB" sz="2000" dirty="0"/>
              <a:t>Africa (40%)</a:t>
            </a:r>
          </a:p>
          <a:p>
            <a:pPr>
              <a:lnSpc>
                <a:spcPct val="100000"/>
              </a:lnSpc>
              <a:spcBef>
                <a:spcPts val="0"/>
              </a:spcBef>
            </a:pPr>
            <a:r>
              <a:rPr lang="en-GB" sz="2000" dirty="0"/>
              <a:t>Asia 48%. </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4</a:t>
            </a:fld>
            <a:endParaRPr lang="en-GB"/>
          </a:p>
        </p:txBody>
      </p:sp>
      <p:pic>
        <p:nvPicPr>
          <p:cNvPr id="5" name="Picture 2" descr="Urbanisation in Asia: challenge and opportunity - Erste Asset Management">
            <a:extLst>
              <a:ext uri="{FF2B5EF4-FFF2-40B4-BE49-F238E27FC236}">
                <a16:creationId xmlns:a16="http://schemas.microsoft.com/office/drawing/2014/main" id="{B0C3EC2F-C09A-F8AB-F059-D943BB23E71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39" r="6860"/>
          <a:stretch/>
        </p:blipFill>
        <p:spPr bwMode="auto">
          <a:xfrm>
            <a:off x="6641223" y="2004475"/>
            <a:ext cx="4591553" cy="318609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47609B7-6769-3E36-01E6-5D26390007A2}"/>
              </a:ext>
            </a:extLst>
          </p:cNvPr>
          <p:cNvSpPr txBox="1"/>
          <p:nvPr/>
        </p:nvSpPr>
        <p:spPr>
          <a:xfrm>
            <a:off x="838200" y="5501521"/>
            <a:ext cx="10394576" cy="400110"/>
          </a:xfrm>
          <a:prstGeom prst="rect">
            <a:avLst/>
          </a:prstGeom>
          <a:noFill/>
        </p:spPr>
        <p:txBody>
          <a:bodyPr wrap="square" rtlCol="0">
            <a:spAutoFit/>
          </a:bodyPr>
          <a:lstStyle/>
          <a:p>
            <a:r>
              <a:rPr lang="en-GB" sz="2000" dirty="0"/>
              <a:t>Jean-Claude </a:t>
            </a:r>
            <a:r>
              <a:rPr lang="en-GB" sz="2000" dirty="0" err="1"/>
              <a:t>Bolay</a:t>
            </a:r>
            <a:r>
              <a:rPr lang="en-GB" sz="2000" dirty="0"/>
              <a:t>, Urban Planning Against Poverty, </a:t>
            </a:r>
            <a:r>
              <a:rPr lang="en-GB" sz="2000" i="1" dirty="0"/>
              <a:t>Future City</a:t>
            </a:r>
            <a:r>
              <a:rPr lang="en-GB" sz="2000" dirty="0"/>
              <a:t>, 14, 2020: 8-9</a:t>
            </a:r>
          </a:p>
        </p:txBody>
      </p:sp>
    </p:spTree>
    <p:extLst>
      <p:ext uri="{BB962C8B-B14F-4D97-AF65-F5344CB8AC3E}">
        <p14:creationId xmlns:p14="http://schemas.microsoft.com/office/powerpoint/2010/main" val="3100466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Capitalist crises </a:t>
            </a:r>
          </a:p>
        </p:txBody>
      </p:sp>
      <p:sp>
        <p:nvSpPr>
          <p:cNvPr id="4" name="Slide Number Placeholder 3">
            <a:extLst>
              <a:ext uri="{FF2B5EF4-FFF2-40B4-BE49-F238E27FC236}">
                <a16:creationId xmlns:a16="http://schemas.microsoft.com/office/drawing/2014/main" id="{A6338AD2-BF1E-0A2A-5AC3-850FA14BA111}"/>
              </a:ext>
            </a:extLst>
          </p:cNvPr>
          <p:cNvSpPr>
            <a:spLocks noGrp="1"/>
          </p:cNvSpPr>
          <p:nvPr>
            <p:ph type="sldNum" sz="quarter" idx="12"/>
          </p:nvPr>
        </p:nvSpPr>
        <p:spPr/>
        <p:txBody>
          <a:bodyPr/>
          <a:lstStyle/>
          <a:p>
            <a:fld id="{7B84552E-C415-4A08-98B3-112702A53DD8}" type="slidenum">
              <a:rPr lang="en-GB" smtClean="0"/>
              <a:t>5</a:t>
            </a:fld>
            <a:endParaRPr lang="en-GB"/>
          </a:p>
        </p:txBody>
      </p:sp>
      <p:graphicFrame>
        <p:nvGraphicFramePr>
          <p:cNvPr id="6" name="Chart 5">
            <a:extLst>
              <a:ext uri="{FF2B5EF4-FFF2-40B4-BE49-F238E27FC236}">
                <a16:creationId xmlns:a16="http://schemas.microsoft.com/office/drawing/2014/main" id="{98459127-0C60-D9D1-AF7A-744BF5749206}"/>
              </a:ext>
            </a:extLst>
          </p:cNvPr>
          <p:cNvGraphicFramePr>
            <a:graphicFrameLocks/>
          </p:cNvGraphicFramePr>
          <p:nvPr>
            <p:extLst>
              <p:ext uri="{D42A27DB-BD31-4B8C-83A1-F6EECF244321}">
                <p14:modId xmlns:p14="http://schemas.microsoft.com/office/powerpoint/2010/main" val="4062058836"/>
              </p:ext>
            </p:extLst>
          </p:nvPr>
        </p:nvGraphicFramePr>
        <p:xfrm>
          <a:off x="1940858" y="1690688"/>
          <a:ext cx="6230471" cy="4199965"/>
        </p:xfrm>
        <a:graphic>
          <a:graphicData uri="http://schemas.openxmlformats.org/drawingml/2006/chart">
            <c:chart xmlns:c="http://schemas.openxmlformats.org/drawingml/2006/chart" xmlns:r="http://schemas.openxmlformats.org/officeDocument/2006/relationships" r:id="rId2"/>
          </a:graphicData>
        </a:graphic>
      </p:graphicFrame>
      <p:sp>
        <p:nvSpPr>
          <p:cNvPr id="7" name="Content Placeholder 2">
            <a:extLst>
              <a:ext uri="{FF2B5EF4-FFF2-40B4-BE49-F238E27FC236}">
                <a16:creationId xmlns:a16="http://schemas.microsoft.com/office/drawing/2014/main" id="{5CC5D790-24B1-76EC-2923-19026ED1015A}"/>
              </a:ext>
            </a:extLst>
          </p:cNvPr>
          <p:cNvSpPr>
            <a:spLocks noGrp="1"/>
          </p:cNvSpPr>
          <p:nvPr>
            <p:ph idx="1"/>
          </p:nvPr>
        </p:nvSpPr>
        <p:spPr>
          <a:xfrm>
            <a:off x="9273987" y="4236664"/>
            <a:ext cx="1896038" cy="1769689"/>
          </a:xfrm>
        </p:spPr>
        <p:txBody>
          <a:bodyPr>
            <a:normAutofit/>
          </a:bodyPr>
          <a:lstStyle/>
          <a:p>
            <a:pPr marL="0" indent="0">
              <a:lnSpc>
                <a:spcPct val="100000"/>
              </a:lnSpc>
              <a:spcBef>
                <a:spcPts val="0"/>
              </a:spcBef>
              <a:buNone/>
            </a:pPr>
            <a:r>
              <a:rPr lang="en-GB" sz="2000" dirty="0">
                <a:effectLst/>
                <a:latin typeface="Calibri" panose="020F0502020204030204" pitchFamily="34" charset="0"/>
                <a:ea typeface="Calibri" panose="020F0502020204030204" pitchFamily="34" charset="0"/>
                <a:cs typeface="Times New Roman" panose="02020603050405020304" pitchFamily="18" charset="0"/>
              </a:rPr>
              <a:t>World Bank, </a:t>
            </a:r>
            <a:r>
              <a:rPr lang="en-GB" sz="2000" i="1" dirty="0">
                <a:effectLst/>
                <a:latin typeface="Calibri" panose="020F0502020204030204" pitchFamily="34" charset="0"/>
                <a:ea typeface="Calibri" panose="020F0502020204030204" pitchFamily="34" charset="0"/>
                <a:cs typeface="Times New Roman" panose="02020603050405020304" pitchFamily="18" charset="0"/>
              </a:rPr>
              <a:t>World Development Indicators</a:t>
            </a:r>
            <a:r>
              <a:rPr lang="en-GB" sz="2000" dirty="0">
                <a:effectLst/>
                <a:latin typeface="Calibri" panose="020F0502020204030204" pitchFamily="34" charset="0"/>
                <a:ea typeface="Calibri" panose="020F0502020204030204" pitchFamily="34" charset="0"/>
                <a:cs typeface="Times New Roman" panose="02020603050405020304" pitchFamily="18" charset="0"/>
              </a:rPr>
              <a:t>, December 2022</a:t>
            </a:r>
            <a:endParaRPr lang="en-GB" sz="2400" dirty="0"/>
          </a:p>
        </p:txBody>
      </p:sp>
    </p:spTree>
    <p:extLst>
      <p:ext uri="{BB962C8B-B14F-4D97-AF65-F5344CB8AC3E}">
        <p14:creationId xmlns:p14="http://schemas.microsoft.com/office/powerpoint/2010/main" val="42753313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Oppression</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6</a:t>
            </a:fld>
            <a:endParaRPr lang="en-GB"/>
          </a:p>
        </p:txBody>
      </p:sp>
      <p:pic>
        <p:nvPicPr>
          <p:cNvPr id="12290" name="Picture 2" descr="Pamphlet Cover &quot;How to Beat the Racists: A Workers Liberty Pamphlet&quot; displayed over overlapping circles, the top right of which contains a picture of Anti-Racist activists.">
            <a:extLst>
              <a:ext uri="{FF2B5EF4-FFF2-40B4-BE49-F238E27FC236}">
                <a16:creationId xmlns:a16="http://schemas.microsoft.com/office/drawing/2014/main" id="{4510CF85-D9F6-5693-45DB-F1367D16EE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06410" y="1825624"/>
            <a:ext cx="2381250" cy="34194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292" name="Picture 4" descr="WF 27 cover">
            <a:extLst>
              <a:ext uri="{FF2B5EF4-FFF2-40B4-BE49-F238E27FC236}">
                <a16:creationId xmlns:a16="http://schemas.microsoft.com/office/drawing/2014/main" id="{DAD86B6D-CB30-41CE-0959-8825F023BA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2544" y="1825624"/>
            <a:ext cx="2406911" cy="339855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294" name="Picture 6" descr="Pamphlet Cover &quot;Two Nations Two States&quot; under a side by side of people waving Israeli and Palestinian flags.">
            <a:extLst>
              <a:ext uri="{FF2B5EF4-FFF2-40B4-BE49-F238E27FC236}">
                <a16:creationId xmlns:a16="http://schemas.microsoft.com/office/drawing/2014/main" id="{D77195DF-D50B-E7C6-5114-6F69B14B6FF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1271" y="1846541"/>
            <a:ext cx="2406911" cy="339855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3518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Ruling ideas</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5296097" y="1690687"/>
            <a:ext cx="1535010" cy="3675064"/>
          </a:xfrm>
        </p:spPr>
        <p:txBody>
          <a:bodyPr>
            <a:normAutofit/>
          </a:bodyPr>
          <a:lstStyle/>
          <a:p>
            <a:pPr>
              <a:lnSpc>
                <a:spcPct val="100000"/>
              </a:lnSpc>
              <a:spcBef>
                <a:spcPts val="0"/>
              </a:spcBef>
            </a:pPr>
            <a:r>
              <a:rPr lang="en-GB" sz="2000" dirty="0"/>
              <a:t>God</a:t>
            </a:r>
          </a:p>
          <a:p>
            <a:pPr>
              <a:lnSpc>
                <a:spcPct val="100000"/>
              </a:lnSpc>
              <a:spcBef>
                <a:spcPts val="0"/>
              </a:spcBef>
            </a:pPr>
            <a:r>
              <a:rPr lang="en-GB" sz="2000" dirty="0"/>
              <a:t>Nation</a:t>
            </a:r>
          </a:p>
          <a:p>
            <a:pPr>
              <a:lnSpc>
                <a:spcPct val="100000"/>
              </a:lnSpc>
              <a:spcBef>
                <a:spcPts val="0"/>
              </a:spcBef>
            </a:pPr>
            <a:r>
              <a:rPr lang="en-GB" sz="2000" dirty="0"/>
              <a:t>Market </a:t>
            </a:r>
          </a:p>
          <a:p>
            <a:pPr>
              <a:lnSpc>
                <a:spcPct val="100000"/>
              </a:lnSpc>
              <a:spcBef>
                <a:spcPts val="0"/>
              </a:spcBef>
            </a:pPr>
            <a:endParaRPr lang="en-GB" sz="2000" dirty="0"/>
          </a:p>
          <a:p>
            <a:pPr>
              <a:lnSpc>
                <a:spcPct val="100000"/>
              </a:lnSpc>
              <a:spcBef>
                <a:spcPts val="0"/>
              </a:spcBef>
            </a:pPr>
            <a:r>
              <a:rPr lang="en-GB" sz="2000" dirty="0"/>
              <a:t>Labour </a:t>
            </a:r>
          </a:p>
          <a:p>
            <a:pPr>
              <a:lnSpc>
                <a:spcPct val="100000"/>
              </a:lnSpc>
              <a:spcBef>
                <a:spcPts val="0"/>
              </a:spcBef>
            </a:pPr>
            <a:r>
              <a:rPr lang="en-GB" sz="2000" dirty="0"/>
              <a:t>Time</a:t>
            </a:r>
          </a:p>
          <a:p>
            <a:pPr>
              <a:lnSpc>
                <a:spcPct val="100000"/>
              </a:lnSpc>
              <a:spcBef>
                <a:spcPts val="0"/>
              </a:spcBef>
            </a:pPr>
            <a:r>
              <a:rPr lang="en-GB" sz="2000" dirty="0"/>
              <a:t>Property</a:t>
            </a:r>
          </a:p>
          <a:p>
            <a:pPr>
              <a:lnSpc>
                <a:spcPct val="100000"/>
              </a:lnSpc>
              <a:spcBef>
                <a:spcPts val="0"/>
              </a:spcBef>
            </a:pPr>
            <a:r>
              <a:rPr lang="en-GB" sz="2000" dirty="0"/>
              <a:t>Value</a:t>
            </a:r>
          </a:p>
          <a:p>
            <a:pPr>
              <a:lnSpc>
                <a:spcPct val="100000"/>
              </a:lnSpc>
              <a:spcBef>
                <a:spcPts val="0"/>
              </a:spcBef>
            </a:pPr>
            <a:r>
              <a:rPr lang="en-GB" sz="2000" dirty="0"/>
              <a:t>Crisis </a:t>
            </a:r>
          </a:p>
        </p:txBody>
      </p:sp>
      <p:sp>
        <p:nvSpPr>
          <p:cNvPr id="4" name="Slide Number Placeholder 3">
            <a:extLst>
              <a:ext uri="{FF2B5EF4-FFF2-40B4-BE49-F238E27FC236}">
                <a16:creationId xmlns:a16="http://schemas.microsoft.com/office/drawing/2014/main" id="{2A9E7935-5B42-5AB1-2F86-66E861D5A646}"/>
              </a:ext>
            </a:extLst>
          </p:cNvPr>
          <p:cNvSpPr>
            <a:spLocks noGrp="1"/>
          </p:cNvSpPr>
          <p:nvPr>
            <p:ph type="sldNum" sz="quarter" idx="12"/>
          </p:nvPr>
        </p:nvSpPr>
        <p:spPr/>
        <p:txBody>
          <a:bodyPr/>
          <a:lstStyle/>
          <a:p>
            <a:fld id="{7B84552E-C415-4A08-98B3-112702A53DD8}" type="slidenum">
              <a:rPr lang="en-GB" smtClean="0"/>
              <a:t>7</a:t>
            </a:fld>
            <a:endParaRPr lang="en-GB"/>
          </a:p>
        </p:txBody>
      </p:sp>
      <p:pic>
        <p:nvPicPr>
          <p:cNvPr id="5122" name="Picture 2" descr="The Ruling Ideas: How They Ruin Society and Make You Miserable: Ofengenden,  Ari: 9781789049596: Amazon.com: Books">
            <a:extLst>
              <a:ext uri="{FF2B5EF4-FFF2-40B4-BE49-F238E27FC236}">
                <a16:creationId xmlns:a16="http://schemas.microsoft.com/office/drawing/2014/main" id="{0C45C7F9-6D54-DCCC-8E8E-00EF5CB2ED3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8196" r="28510"/>
          <a:stretch/>
        </p:blipFill>
        <p:spPr bwMode="auto">
          <a:xfrm>
            <a:off x="1181295" y="1685668"/>
            <a:ext cx="2825930" cy="435152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5124" name="Picture 4" descr="The Ruling Ideas: Bourgeois Political Concepts eBook : Wendling, Amy E.:  Amazon.co.uk: Books">
            <a:extLst>
              <a:ext uri="{FF2B5EF4-FFF2-40B4-BE49-F238E27FC236}">
                <a16:creationId xmlns:a16="http://schemas.microsoft.com/office/drawing/2014/main" id="{8C7BDA24-061C-7425-6E84-0E629D982C1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2432" r="32744" b="9530"/>
          <a:stretch/>
        </p:blipFill>
        <p:spPr bwMode="auto">
          <a:xfrm>
            <a:off x="8145952" y="1685668"/>
            <a:ext cx="2864753" cy="434148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282677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Workers of the world</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5"/>
            <a:ext cx="7212106" cy="3804210"/>
          </a:xfrm>
        </p:spPr>
        <p:txBody>
          <a:bodyPr>
            <a:normAutofit/>
          </a:bodyPr>
          <a:lstStyle/>
          <a:p>
            <a:pPr marL="0" indent="0">
              <a:lnSpc>
                <a:spcPct val="100000"/>
              </a:lnSpc>
              <a:spcBef>
                <a:spcPts val="0"/>
              </a:spcBef>
              <a:buNone/>
            </a:pPr>
            <a:r>
              <a:rPr lang="en-GB" sz="2000" dirty="0"/>
              <a:t>“According to the International Labour Organization (ILO), the world labour force grew by 25% from 2000 to 2019. Those “employed” for an income grew from 2.6 billion to </a:t>
            </a:r>
            <a:r>
              <a:rPr lang="en-GB" sz="2000" dirty="0">
                <a:highlight>
                  <a:srgbClr val="FFFF00"/>
                </a:highlight>
              </a:rPr>
              <a:t>3.3 billion </a:t>
            </a:r>
            <a:r>
              <a:rPr lang="en-GB" sz="2000" dirty="0"/>
              <a:t>over those first two decades of the twenty-first century, also by 25%... </a:t>
            </a:r>
          </a:p>
          <a:p>
            <a:pPr marL="0" indent="0">
              <a:lnSpc>
                <a:spcPct val="100000"/>
              </a:lnSpc>
              <a:spcBef>
                <a:spcPts val="0"/>
              </a:spcBef>
              <a:buNone/>
            </a:pPr>
            <a:r>
              <a:rPr lang="en-GB" sz="2000" dirty="0"/>
              <a:t>“The manufacturing workforce grew from 393 million in 2000 to 460 million in 2019, while the industrial (manufacturing, construction, and mining) workforce grew from 536 million to </a:t>
            </a:r>
            <a:r>
              <a:rPr lang="en-GB" sz="2000" dirty="0">
                <a:highlight>
                  <a:srgbClr val="FFFF00"/>
                </a:highlight>
              </a:rPr>
              <a:t>755 million </a:t>
            </a:r>
            <a:r>
              <a:rPr lang="en-GB" sz="2000" dirty="0"/>
              <a:t>over this period. Workers in transportation, communications, and utilities, who are also essential to goods production and composed an additional 226 million workers by 2019, up from 116 million two decades earlier. This industrial “core” amounted to 41% of the world’s non-agricultural workforce...” </a:t>
            </a:r>
          </a:p>
        </p:txBody>
      </p:sp>
      <p:sp>
        <p:nvSpPr>
          <p:cNvPr id="4" name="Slide Number Placeholder 3">
            <a:extLst>
              <a:ext uri="{FF2B5EF4-FFF2-40B4-BE49-F238E27FC236}">
                <a16:creationId xmlns:a16="http://schemas.microsoft.com/office/drawing/2014/main" id="{E1C257C3-6FBF-54DC-568E-766632CCE2B1}"/>
              </a:ext>
            </a:extLst>
          </p:cNvPr>
          <p:cNvSpPr>
            <a:spLocks noGrp="1"/>
          </p:cNvSpPr>
          <p:nvPr>
            <p:ph type="sldNum" sz="quarter" idx="12"/>
          </p:nvPr>
        </p:nvSpPr>
        <p:spPr/>
        <p:txBody>
          <a:bodyPr/>
          <a:lstStyle/>
          <a:p>
            <a:fld id="{7B84552E-C415-4A08-98B3-112702A53DD8}" type="slidenum">
              <a:rPr lang="en-GB" smtClean="0"/>
              <a:t>8</a:t>
            </a:fld>
            <a:endParaRPr lang="en-GB"/>
          </a:p>
        </p:txBody>
      </p:sp>
      <p:pic>
        <p:nvPicPr>
          <p:cNvPr id="10242" name="Picture 2" descr="China reports a growing shortage of factory workers">
            <a:extLst>
              <a:ext uri="{FF2B5EF4-FFF2-40B4-BE49-F238E27FC236}">
                <a16:creationId xmlns:a16="http://schemas.microsoft.com/office/drawing/2014/main" id="{53CAC857-8385-8F5C-CEE5-135B9AD7D6B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044" r="13014"/>
          <a:stretch/>
        </p:blipFill>
        <p:spPr bwMode="auto">
          <a:xfrm>
            <a:off x="8246480" y="1981200"/>
            <a:ext cx="3107320" cy="334383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9F9839FB-222A-A8A6-A2A8-31F32BD44413}"/>
              </a:ext>
            </a:extLst>
          </p:cNvPr>
          <p:cNvSpPr txBox="1"/>
          <p:nvPr/>
        </p:nvSpPr>
        <p:spPr>
          <a:xfrm>
            <a:off x="838200" y="5764306"/>
            <a:ext cx="10515600" cy="400110"/>
          </a:xfrm>
          <a:prstGeom prst="rect">
            <a:avLst/>
          </a:prstGeom>
          <a:noFill/>
        </p:spPr>
        <p:txBody>
          <a:bodyPr wrap="square" rtlCol="0">
            <a:spAutoFit/>
          </a:bodyPr>
          <a:lstStyle/>
          <a:p>
            <a:r>
              <a:rPr lang="en-GB" sz="2000" dirty="0"/>
              <a:t>Kim Moody, Workers of the World: Growth, Change, and Rebellion, </a:t>
            </a:r>
            <a:r>
              <a:rPr lang="en-GB" sz="2000" i="1" dirty="0"/>
              <a:t>New Politics</a:t>
            </a:r>
            <a:r>
              <a:rPr lang="en-GB" sz="2000" dirty="0"/>
              <a:t>, 2, 70, Winter 2021</a:t>
            </a:r>
          </a:p>
        </p:txBody>
      </p:sp>
    </p:spTree>
    <p:extLst>
      <p:ext uri="{BB962C8B-B14F-4D97-AF65-F5344CB8AC3E}">
        <p14:creationId xmlns:p14="http://schemas.microsoft.com/office/powerpoint/2010/main" val="3096117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The labour movement</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196" y="1825625"/>
            <a:ext cx="7705169" cy="4440704"/>
          </a:xfrm>
        </p:spPr>
        <p:txBody>
          <a:bodyPr>
            <a:normAutofit/>
          </a:bodyPr>
          <a:lstStyle/>
          <a:p>
            <a:pPr marL="0" indent="0">
              <a:lnSpc>
                <a:spcPct val="100000"/>
              </a:lnSpc>
              <a:spcBef>
                <a:spcPts val="0"/>
              </a:spcBef>
              <a:buNone/>
            </a:pPr>
            <a:r>
              <a:rPr lang="en-GB" sz="2000" dirty="0"/>
              <a:t>Across the decade since the Great Recession, we have witnessed a series of enormous </a:t>
            </a:r>
            <a:r>
              <a:rPr lang="en-GB" sz="2000" dirty="0">
                <a:highlight>
                  <a:srgbClr val="FFFF00"/>
                </a:highlight>
              </a:rPr>
              <a:t>general strikes </a:t>
            </a:r>
            <a:r>
              <a:rPr lang="en-GB" sz="2000" dirty="0"/>
              <a:t>(Guadeloupe and Martinique, India, Brazil, South Africa, Colombia, Chile, Algeria, Sudan, South Korea, France, and many more) as well as strike waves that have helped to topple heads of state (Tunisia, Egypt, Puerto Rico, Sudan, Lebanon, Algeria, Iraq). </a:t>
            </a:r>
          </a:p>
          <a:p>
            <a:pPr marL="0" indent="0">
              <a:lnSpc>
                <a:spcPct val="100000"/>
              </a:lnSpc>
              <a:spcBef>
                <a:spcPts val="0"/>
              </a:spcBef>
              <a:buNone/>
            </a:pPr>
            <a:r>
              <a:rPr lang="en-GB" sz="2000" dirty="0"/>
              <a:t>David McNally, The Return of the Mass Strike, </a:t>
            </a:r>
            <a:r>
              <a:rPr lang="en-GB" sz="2000" i="1" dirty="0"/>
              <a:t>Spectre</a:t>
            </a:r>
            <a:r>
              <a:rPr lang="en-GB" sz="2000" dirty="0"/>
              <a:t>, 1, 1, 2020: 20</a:t>
            </a:r>
          </a:p>
          <a:p>
            <a:pPr marL="0" indent="0">
              <a:lnSpc>
                <a:spcPct val="100000"/>
              </a:lnSpc>
              <a:spcBef>
                <a:spcPts val="0"/>
              </a:spcBef>
              <a:buNone/>
            </a:pPr>
            <a:endParaRPr lang="en-GB" sz="2000" dirty="0"/>
          </a:p>
          <a:p>
            <a:pPr marL="0" indent="0">
              <a:lnSpc>
                <a:spcPct val="100000"/>
              </a:lnSpc>
              <a:spcBef>
                <a:spcPts val="0"/>
              </a:spcBef>
              <a:buNone/>
            </a:pPr>
            <a:r>
              <a:rPr lang="en-GB" sz="2000" dirty="0"/>
              <a:t>The European Trade Union Institute calculates that between 2010 and 2018 there were 64 general strikes in the European Union, almost half of them in Greece. </a:t>
            </a:r>
          </a:p>
          <a:p>
            <a:pPr marL="0" indent="0">
              <a:lnSpc>
                <a:spcPct val="100000"/>
              </a:lnSpc>
              <a:spcBef>
                <a:spcPts val="0"/>
              </a:spcBef>
              <a:buNone/>
            </a:pPr>
            <a:r>
              <a:rPr lang="en-GB" sz="2000" dirty="0"/>
              <a:t>ETUI, </a:t>
            </a:r>
            <a:r>
              <a:rPr lang="en-GB" sz="2000" i="1" dirty="0"/>
              <a:t>Strikes in Europe</a:t>
            </a:r>
            <a:r>
              <a:rPr lang="en-GB" sz="2000" dirty="0"/>
              <a:t>, 7 April 2020</a:t>
            </a:r>
          </a:p>
          <a:p>
            <a:pPr marL="0" indent="0">
              <a:lnSpc>
                <a:spcPct val="100000"/>
              </a:lnSpc>
              <a:spcBef>
                <a:spcPts val="0"/>
              </a:spcBef>
              <a:buNone/>
            </a:pPr>
            <a:endParaRPr lang="en-GB" sz="2000" dirty="0"/>
          </a:p>
          <a:p>
            <a:pPr marL="0" indent="0">
              <a:lnSpc>
                <a:spcPct val="100000"/>
              </a:lnSpc>
              <a:spcBef>
                <a:spcPts val="0"/>
              </a:spcBef>
              <a:buNone/>
            </a:pPr>
            <a:r>
              <a:rPr lang="en-GB" sz="2000" dirty="0"/>
              <a:t>ITUC has more than 200 million members in 332 affiliated organisations in 163 countries and territories.</a:t>
            </a:r>
          </a:p>
        </p:txBody>
      </p:sp>
      <p:sp>
        <p:nvSpPr>
          <p:cNvPr id="4" name="Slide Number Placeholder 3">
            <a:extLst>
              <a:ext uri="{FF2B5EF4-FFF2-40B4-BE49-F238E27FC236}">
                <a16:creationId xmlns:a16="http://schemas.microsoft.com/office/drawing/2014/main" id="{00D0929E-8C09-DD8A-ED5A-F8DFDD803235}"/>
              </a:ext>
            </a:extLst>
          </p:cNvPr>
          <p:cNvSpPr>
            <a:spLocks noGrp="1"/>
          </p:cNvSpPr>
          <p:nvPr>
            <p:ph type="sldNum" sz="quarter" idx="12"/>
          </p:nvPr>
        </p:nvSpPr>
        <p:spPr/>
        <p:txBody>
          <a:bodyPr/>
          <a:lstStyle/>
          <a:p>
            <a:fld id="{7B84552E-C415-4A08-98B3-112702A53DD8}" type="slidenum">
              <a:rPr lang="en-GB" smtClean="0"/>
              <a:t>9</a:t>
            </a:fld>
            <a:endParaRPr lang="en-GB"/>
          </a:p>
        </p:txBody>
      </p:sp>
      <p:pic>
        <p:nvPicPr>
          <p:cNvPr id="9218" name="Picture 2" descr="Connolly">
            <a:extLst>
              <a:ext uri="{FF2B5EF4-FFF2-40B4-BE49-F238E27FC236}">
                <a16:creationId xmlns:a16="http://schemas.microsoft.com/office/drawing/2014/main" id="{E0F6F767-0943-3914-E9A6-A36402CFFC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91575" y="1944501"/>
            <a:ext cx="2381250" cy="33813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790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Workers’ revolutionary potential</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2" y="1825624"/>
            <a:ext cx="6745940" cy="4667251"/>
          </a:xfrm>
        </p:spPr>
        <p:txBody>
          <a:bodyPr>
            <a:normAutofit/>
          </a:bodyPr>
          <a:lstStyle/>
          <a:p>
            <a:pPr marL="0" indent="0">
              <a:lnSpc>
                <a:spcPct val="100000"/>
              </a:lnSpc>
              <a:spcBef>
                <a:spcPts val="0"/>
              </a:spcBef>
              <a:buNone/>
            </a:pPr>
            <a:r>
              <a:rPr lang="en-GB" sz="2000" dirty="0"/>
              <a:t>“The working class is revolutionary, Marxists have maintained, because of its historically constituted nature as the </a:t>
            </a:r>
            <a:r>
              <a:rPr lang="en-GB" sz="2000" dirty="0">
                <a:highlight>
                  <a:srgbClr val="FFFF00"/>
                </a:highlight>
              </a:rPr>
              <a:t>exploited collective producer </a:t>
            </a:r>
            <a:r>
              <a:rPr lang="en-GB" sz="2000" dirty="0"/>
              <a:t>within the capitalist mode of production. As the </a:t>
            </a:r>
            <a:r>
              <a:rPr lang="en-GB" sz="2000" dirty="0">
                <a:highlight>
                  <a:srgbClr val="FFFF00"/>
                </a:highlight>
              </a:rPr>
              <a:t>exploited</a:t>
            </a:r>
            <a:r>
              <a:rPr lang="en-GB" sz="2000" dirty="0"/>
              <a:t> class, it is caught in a systematic clash with capital, which cannot generally and permanently satisfy its needs. As the </a:t>
            </a:r>
            <a:r>
              <a:rPr lang="en-GB" sz="2000" dirty="0">
                <a:highlight>
                  <a:srgbClr val="FFFF00"/>
                </a:highlight>
              </a:rPr>
              <a:t>main producing class</a:t>
            </a:r>
            <a:r>
              <a:rPr lang="en-GB" sz="2000" dirty="0"/>
              <a:t>, it has the power to halt - and within limits redirect - the economic apparatus of capitalism, in pursuit of its goals. And as the </a:t>
            </a:r>
            <a:r>
              <a:rPr lang="en-GB" sz="2000" dirty="0">
                <a:highlight>
                  <a:srgbClr val="FFFF00"/>
                </a:highlight>
              </a:rPr>
              <a:t>collective producer </a:t>
            </a:r>
            <a:r>
              <a:rPr lang="en-GB" sz="2000" dirty="0"/>
              <a:t>it has the objective capacity to found a new, non-exploitative mode of production. This combination of </a:t>
            </a:r>
            <a:r>
              <a:rPr lang="en-GB" sz="2000" dirty="0">
                <a:highlight>
                  <a:srgbClr val="FFFF00"/>
                </a:highlight>
              </a:rPr>
              <a:t>interest, power and creative capacity </a:t>
            </a:r>
            <a:r>
              <a:rPr lang="en-GB" sz="2000" dirty="0"/>
              <a:t>distinguishes the working class from every other social or political force in capitalist society, and qualifies it as the indispensable agency of socialism.”</a:t>
            </a:r>
          </a:p>
          <a:p>
            <a:pPr marL="0" indent="0">
              <a:lnSpc>
                <a:spcPct val="100000"/>
              </a:lnSpc>
              <a:spcBef>
                <a:spcPts val="0"/>
              </a:spcBef>
              <a:buNone/>
            </a:pPr>
            <a:r>
              <a:rPr lang="en-GB" sz="2000" dirty="0"/>
              <a:t>Francis Mulhern, </a:t>
            </a:r>
            <a:r>
              <a:rPr lang="en-GB" sz="2000" i="1" dirty="0"/>
              <a:t>New Left Review</a:t>
            </a:r>
            <a:r>
              <a:rPr lang="en-GB" sz="2000" dirty="0"/>
              <a:t>, I/148, 1984: 22-3</a:t>
            </a:r>
          </a:p>
          <a:p>
            <a:pPr marL="0" indent="0">
              <a:lnSpc>
                <a:spcPct val="100000"/>
              </a:lnSpc>
              <a:spcBef>
                <a:spcPts val="0"/>
              </a:spcBef>
              <a:buNone/>
            </a:pPr>
            <a:endParaRPr lang="en-GB" sz="2000" dirty="0"/>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10</a:t>
            </a:fld>
            <a:endParaRPr lang="en-GB"/>
          </a:p>
        </p:txBody>
      </p:sp>
      <p:pic>
        <p:nvPicPr>
          <p:cNvPr id="6146" name="Picture 2" descr="Book Cover &quot;The Russian Revolution: When Workers Took Power&quot; in red text over an image of the inside of industrial installation">
            <a:extLst>
              <a:ext uri="{FF2B5EF4-FFF2-40B4-BE49-F238E27FC236}">
                <a16:creationId xmlns:a16="http://schemas.microsoft.com/office/drawing/2014/main" id="{59B7E37B-1023-8F32-A480-54167D070C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6801" y="2005012"/>
            <a:ext cx="2560824" cy="3886733"/>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3241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Climate change</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11</a:t>
            </a:fld>
            <a:endParaRPr lang="en-GB"/>
          </a:p>
        </p:txBody>
      </p:sp>
      <p:pic>
        <p:nvPicPr>
          <p:cNvPr id="2050" name="Picture 2" descr="Publications | Workers' Liberty">
            <a:extLst>
              <a:ext uri="{FF2B5EF4-FFF2-40B4-BE49-F238E27FC236}">
                <a16:creationId xmlns:a16="http://schemas.microsoft.com/office/drawing/2014/main" id="{E2388389-104C-B432-3984-2044A37BCB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69167" y="1920781"/>
            <a:ext cx="2779541" cy="394040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4" descr="The causes and effects of Climate Change - ppt download">
            <a:extLst>
              <a:ext uri="{FF2B5EF4-FFF2-40B4-BE49-F238E27FC236}">
                <a16:creationId xmlns:a16="http://schemas.microsoft.com/office/drawing/2014/main" id="{4D42DFDB-F8A6-0B04-13E8-E121D96330E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9804" t="30281" r="7451" b="1991"/>
          <a:stretch/>
        </p:blipFill>
        <p:spPr bwMode="auto">
          <a:xfrm>
            <a:off x="1075764" y="1920781"/>
            <a:ext cx="6418730" cy="394040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0225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Stalinism </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12</a:t>
            </a:fld>
            <a:endParaRPr lang="en-GB"/>
          </a:p>
        </p:txBody>
      </p:sp>
      <p:pic>
        <p:nvPicPr>
          <p:cNvPr id="8196" name="Picture 4" descr="Category:Eastern Bloc - Wikipedia">
            <a:extLst>
              <a:ext uri="{FF2B5EF4-FFF2-40B4-BE49-F238E27FC236}">
                <a16:creationId xmlns:a16="http://schemas.microsoft.com/office/drawing/2014/main" id="{13353DB2-D10C-B981-8E4B-221E3B4949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4"/>
            <a:ext cx="2217026" cy="334327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202" name="Picture 10" descr="Tiananmen Square 'Tank Man': 30 years later, his memory lives on - ABC News">
            <a:extLst>
              <a:ext uri="{FF2B5EF4-FFF2-40B4-BE49-F238E27FC236}">
                <a16:creationId xmlns:a16="http://schemas.microsoft.com/office/drawing/2014/main" id="{B8B393B9-6276-D65A-D316-15C3020A6A1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9556" r="8350"/>
          <a:stretch/>
        </p:blipFill>
        <p:spPr bwMode="auto">
          <a:xfrm>
            <a:off x="6887479" y="1825623"/>
            <a:ext cx="4285003" cy="33432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8204" name="Picture 12" descr="Book Cover &quot;Solidarność&quot; in red displayed over a photo of striking dockers">
            <a:extLst>
              <a:ext uri="{FF2B5EF4-FFF2-40B4-BE49-F238E27FC236}">
                <a16:creationId xmlns:a16="http://schemas.microsoft.com/office/drawing/2014/main" id="{87CB1EFB-28CF-9138-A973-3ABCC897AC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14750" y="1825623"/>
            <a:ext cx="2381250" cy="33432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9838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The revolutionary left</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13</a:t>
            </a:fld>
            <a:endParaRPr lang="en-GB"/>
          </a:p>
        </p:txBody>
      </p:sp>
      <p:pic>
        <p:nvPicPr>
          <p:cNvPr id="7170" name="Picture 2" descr="Book Cover &quot;The Left in Disarray&quot; in white text on a green background with an image below depicting Marx and Lenin &quot;facepalming&quot; at a sign which reads; &quot;We are Hezbullah, Boycott Israel&quot;">
            <a:extLst>
              <a:ext uri="{FF2B5EF4-FFF2-40B4-BE49-F238E27FC236}">
                <a16:creationId xmlns:a16="http://schemas.microsoft.com/office/drawing/2014/main" id="{5305968A-1B1A-1F5B-99EF-D383683F24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2549" y="1825624"/>
            <a:ext cx="2381250" cy="3629025"/>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pic>
        <p:nvPicPr>
          <p:cNvPr id="7172" name="Picture 4" descr="The merits of taking an anti-anti-communism stance | Aeon Essays">
            <a:extLst>
              <a:ext uri="{FF2B5EF4-FFF2-40B4-BE49-F238E27FC236}">
                <a16:creationId xmlns:a16="http://schemas.microsoft.com/office/drawing/2014/main" id="{2166DC6A-0823-C0F1-4320-017383A9C0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741" r="17651"/>
          <a:stretch/>
        </p:blipFill>
        <p:spPr bwMode="auto">
          <a:xfrm>
            <a:off x="941293" y="1825624"/>
            <a:ext cx="3397625" cy="36290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7174" name="Picture 6" descr="Contributions to the history of the Fourth International – Resistance Books">
            <a:extLst>
              <a:ext uri="{FF2B5EF4-FFF2-40B4-BE49-F238E27FC236}">
                <a16:creationId xmlns:a16="http://schemas.microsoft.com/office/drawing/2014/main" id="{A45660E8-8295-1C59-CE24-6B2F9EBCCE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17982" y="1825623"/>
            <a:ext cx="2347946" cy="362902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34575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70E4D-991D-D3F4-B9A8-6CAA5C784550}"/>
              </a:ext>
            </a:extLst>
          </p:cNvPr>
          <p:cNvSpPr>
            <a:spLocks noGrp="1"/>
          </p:cNvSpPr>
          <p:nvPr>
            <p:ph type="title"/>
          </p:nvPr>
        </p:nvSpPr>
        <p:spPr/>
        <p:txBody>
          <a:bodyPr/>
          <a:lstStyle/>
          <a:p>
            <a:pPr algn="ctr"/>
            <a:r>
              <a:rPr lang="en-GB" b="1" dirty="0"/>
              <a:t>Discussion</a:t>
            </a:r>
          </a:p>
        </p:txBody>
      </p:sp>
      <p:sp>
        <p:nvSpPr>
          <p:cNvPr id="3" name="Content Placeholder 2">
            <a:extLst>
              <a:ext uri="{FF2B5EF4-FFF2-40B4-BE49-F238E27FC236}">
                <a16:creationId xmlns:a16="http://schemas.microsoft.com/office/drawing/2014/main" id="{104B42E6-7875-1C8C-95D4-64E7A0CDA4F2}"/>
              </a:ext>
            </a:extLst>
          </p:cNvPr>
          <p:cNvSpPr>
            <a:spLocks noGrp="1"/>
          </p:cNvSpPr>
          <p:nvPr>
            <p:ph idx="1"/>
          </p:nvPr>
        </p:nvSpPr>
        <p:spPr>
          <a:xfrm>
            <a:off x="838200" y="1825624"/>
            <a:ext cx="6674224" cy="4667251"/>
          </a:xfrm>
        </p:spPr>
        <p:txBody>
          <a:bodyPr>
            <a:normAutofit/>
          </a:bodyPr>
          <a:lstStyle/>
          <a:p>
            <a:pPr marL="0" indent="0">
              <a:lnSpc>
                <a:spcPct val="100000"/>
              </a:lnSpc>
              <a:spcBef>
                <a:spcPts val="0"/>
              </a:spcBef>
              <a:buNone/>
            </a:pPr>
            <a:r>
              <a:rPr lang="en-GB" sz="2000" b="1" dirty="0"/>
              <a:t>Questions</a:t>
            </a:r>
            <a:r>
              <a:rPr lang="en-GB" sz="2000" dirty="0"/>
              <a:t> </a:t>
            </a:r>
          </a:p>
          <a:p>
            <a:pPr marL="0" indent="0">
              <a:lnSpc>
                <a:spcPct val="100000"/>
              </a:lnSpc>
              <a:spcBef>
                <a:spcPts val="0"/>
              </a:spcBef>
              <a:buNone/>
            </a:pPr>
            <a:endParaRPr lang="en-GB" sz="2000" dirty="0"/>
          </a:p>
          <a:p>
            <a:pPr marL="0" indent="0">
              <a:lnSpc>
                <a:spcPct val="100000"/>
              </a:lnSpc>
              <a:spcBef>
                <a:spcPts val="0"/>
              </a:spcBef>
              <a:buNone/>
            </a:pPr>
            <a:r>
              <a:rPr lang="en-GB" sz="2000" dirty="0"/>
              <a:t>1) Does the fight for socialism inevitably lead to the horrors of Stalinism?</a:t>
            </a:r>
          </a:p>
          <a:p>
            <a:pPr marL="0" indent="0">
              <a:lnSpc>
                <a:spcPct val="100000"/>
              </a:lnSpc>
              <a:spcBef>
                <a:spcPts val="0"/>
              </a:spcBef>
              <a:buNone/>
            </a:pPr>
            <a:r>
              <a:rPr lang="en-GB" sz="2000" dirty="0"/>
              <a:t>2) Does socialism depend on the assumption of human virtue and cooperation?</a:t>
            </a:r>
          </a:p>
          <a:p>
            <a:pPr marL="0" indent="0">
              <a:lnSpc>
                <a:spcPct val="100000"/>
              </a:lnSpc>
              <a:spcBef>
                <a:spcPts val="0"/>
              </a:spcBef>
              <a:buNone/>
            </a:pPr>
            <a:r>
              <a:rPr lang="en-GB" sz="2000" dirty="0"/>
              <a:t>3) Has capitalism shown that is the most efficient social system humanity is capable of organising?</a:t>
            </a:r>
          </a:p>
          <a:p>
            <a:pPr marL="0" indent="0">
              <a:lnSpc>
                <a:spcPct val="100000"/>
              </a:lnSpc>
              <a:spcBef>
                <a:spcPts val="0"/>
              </a:spcBef>
              <a:buNone/>
            </a:pPr>
            <a:r>
              <a:rPr lang="en-GB" sz="2000" dirty="0"/>
              <a:t>4) Are workers so fragmented, divided and bought off that they will never fight for socialism?</a:t>
            </a:r>
          </a:p>
          <a:p>
            <a:pPr marL="0" indent="0">
              <a:lnSpc>
                <a:spcPct val="100000"/>
              </a:lnSpc>
              <a:spcBef>
                <a:spcPts val="0"/>
              </a:spcBef>
              <a:buNone/>
            </a:pPr>
            <a:r>
              <a:rPr lang="en-GB" sz="2000" dirty="0"/>
              <a:t>5) Does the disarray on the global revolutionary left show that Marxism has no prospect of success?</a:t>
            </a:r>
          </a:p>
          <a:p>
            <a:pPr marL="0" indent="0">
              <a:lnSpc>
                <a:spcPct val="100000"/>
              </a:lnSpc>
              <a:spcBef>
                <a:spcPts val="0"/>
              </a:spcBef>
              <a:buNone/>
            </a:pPr>
            <a:r>
              <a:rPr lang="en-GB" sz="2000" dirty="0"/>
              <a:t>6) Given planetary boundaries, is it too late for working class socialism?</a:t>
            </a:r>
          </a:p>
        </p:txBody>
      </p:sp>
      <p:sp>
        <p:nvSpPr>
          <p:cNvPr id="4" name="Slide Number Placeholder 3">
            <a:extLst>
              <a:ext uri="{FF2B5EF4-FFF2-40B4-BE49-F238E27FC236}">
                <a16:creationId xmlns:a16="http://schemas.microsoft.com/office/drawing/2014/main" id="{88FAECDA-701B-17A9-4341-1B75C577BD97}"/>
              </a:ext>
            </a:extLst>
          </p:cNvPr>
          <p:cNvSpPr>
            <a:spLocks noGrp="1"/>
          </p:cNvSpPr>
          <p:nvPr>
            <p:ph type="sldNum" sz="quarter" idx="12"/>
          </p:nvPr>
        </p:nvSpPr>
        <p:spPr/>
        <p:txBody>
          <a:bodyPr/>
          <a:lstStyle/>
          <a:p>
            <a:fld id="{7B84552E-C415-4A08-98B3-112702A53DD8}" type="slidenum">
              <a:rPr lang="en-GB" smtClean="0"/>
              <a:t>14</a:t>
            </a:fld>
            <a:endParaRPr lang="en-GB"/>
          </a:p>
        </p:txBody>
      </p:sp>
      <p:sp>
        <p:nvSpPr>
          <p:cNvPr id="5" name="Content Placeholder 2">
            <a:extLst>
              <a:ext uri="{FF2B5EF4-FFF2-40B4-BE49-F238E27FC236}">
                <a16:creationId xmlns:a16="http://schemas.microsoft.com/office/drawing/2014/main" id="{F4E9C7E2-FB3F-6024-9E43-BF0B75E9134F}"/>
              </a:ext>
            </a:extLst>
          </p:cNvPr>
          <p:cNvSpPr txBox="1">
            <a:spLocks/>
          </p:cNvSpPr>
          <p:nvPr/>
        </p:nvSpPr>
        <p:spPr>
          <a:xfrm>
            <a:off x="8148918" y="1825624"/>
            <a:ext cx="3074894" cy="3983505"/>
          </a:xfrm>
          <a:prstGeom prst="rect">
            <a:avLst/>
          </a:prstGeom>
          <a:solidFill>
            <a:schemeClr val="accent4">
              <a:lumMod val="20000"/>
              <a:lumOff val="80000"/>
            </a:schemeClr>
          </a:solidFill>
          <a:ln>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GB" sz="2000" b="1" dirty="0"/>
              <a:t>Concepts</a:t>
            </a:r>
          </a:p>
          <a:p>
            <a:pPr marL="0" indent="0">
              <a:lnSpc>
                <a:spcPct val="100000"/>
              </a:lnSpc>
              <a:spcBef>
                <a:spcPts val="0"/>
              </a:spcBef>
              <a:buFont typeface="Arial" panose="020B0604020202020204" pitchFamily="34" charset="0"/>
              <a:buNone/>
            </a:pPr>
            <a:endParaRPr lang="en-GB" sz="2000" dirty="0"/>
          </a:p>
          <a:p>
            <a:pPr marL="0" indent="0">
              <a:lnSpc>
                <a:spcPct val="100000"/>
              </a:lnSpc>
              <a:spcBef>
                <a:spcPts val="0"/>
              </a:spcBef>
              <a:buFont typeface="Arial" panose="020B0604020202020204" pitchFamily="34" charset="0"/>
              <a:buNone/>
            </a:pPr>
            <a:r>
              <a:rPr lang="en-GB" sz="2000" dirty="0"/>
              <a:t>• Stalinism</a:t>
            </a:r>
          </a:p>
          <a:p>
            <a:pPr marL="0" indent="0">
              <a:lnSpc>
                <a:spcPct val="100000"/>
              </a:lnSpc>
              <a:spcBef>
                <a:spcPts val="0"/>
              </a:spcBef>
              <a:buFont typeface="Arial" panose="020B0604020202020204" pitchFamily="34" charset="0"/>
              <a:buNone/>
            </a:pPr>
            <a:r>
              <a:rPr lang="en-GB" sz="2000" dirty="0"/>
              <a:t>• Human nature </a:t>
            </a:r>
          </a:p>
          <a:p>
            <a:pPr marL="0" indent="0">
              <a:lnSpc>
                <a:spcPct val="100000"/>
              </a:lnSpc>
              <a:spcBef>
                <a:spcPts val="0"/>
              </a:spcBef>
              <a:buFont typeface="Arial" panose="020B0604020202020204" pitchFamily="34" charset="0"/>
              <a:buNone/>
            </a:pPr>
            <a:r>
              <a:rPr lang="en-GB" sz="2000" dirty="0"/>
              <a:t>• Contemporary capitalism</a:t>
            </a:r>
          </a:p>
          <a:p>
            <a:pPr marL="0" indent="0">
              <a:lnSpc>
                <a:spcPct val="100000"/>
              </a:lnSpc>
              <a:spcBef>
                <a:spcPts val="0"/>
              </a:spcBef>
              <a:buFont typeface="Arial" panose="020B0604020202020204" pitchFamily="34" charset="0"/>
              <a:buNone/>
            </a:pPr>
            <a:r>
              <a:rPr lang="en-GB" sz="2000" dirty="0"/>
              <a:t>• Working class agency	</a:t>
            </a:r>
          </a:p>
          <a:p>
            <a:pPr marL="0" indent="0">
              <a:lnSpc>
                <a:spcPct val="100000"/>
              </a:lnSpc>
              <a:spcBef>
                <a:spcPts val="0"/>
              </a:spcBef>
              <a:buFont typeface="Arial" panose="020B0604020202020204" pitchFamily="34" charset="0"/>
              <a:buNone/>
            </a:pPr>
            <a:r>
              <a:rPr lang="en-GB" sz="2000" dirty="0"/>
              <a:t>• Totalitarianism</a:t>
            </a:r>
          </a:p>
          <a:p>
            <a:pPr marL="0" indent="0">
              <a:lnSpc>
                <a:spcPct val="100000"/>
              </a:lnSpc>
              <a:spcBef>
                <a:spcPts val="0"/>
              </a:spcBef>
              <a:buFont typeface="Arial" panose="020B0604020202020204" pitchFamily="34" charset="0"/>
              <a:buNone/>
            </a:pPr>
            <a:r>
              <a:rPr lang="en-GB" sz="2000" dirty="0"/>
              <a:t>• “wrong species”</a:t>
            </a:r>
          </a:p>
          <a:p>
            <a:pPr marL="0" indent="0">
              <a:lnSpc>
                <a:spcPct val="100000"/>
              </a:lnSpc>
              <a:spcBef>
                <a:spcPts val="0"/>
              </a:spcBef>
              <a:buFont typeface="Arial" panose="020B0604020202020204" pitchFamily="34" charset="0"/>
              <a:buNone/>
            </a:pPr>
            <a:r>
              <a:rPr lang="en-GB" sz="2000" dirty="0"/>
              <a:t>• There is no alterative</a:t>
            </a:r>
          </a:p>
          <a:p>
            <a:pPr marL="0" indent="0">
              <a:lnSpc>
                <a:spcPct val="100000"/>
              </a:lnSpc>
              <a:spcBef>
                <a:spcPts val="0"/>
              </a:spcBef>
              <a:buFont typeface="Arial" panose="020B0604020202020204" pitchFamily="34" charset="0"/>
              <a:buNone/>
            </a:pPr>
            <a:r>
              <a:rPr lang="en-GB" sz="2000" dirty="0"/>
              <a:t>• The labour movement </a:t>
            </a:r>
          </a:p>
          <a:p>
            <a:pPr marL="0" indent="0">
              <a:lnSpc>
                <a:spcPct val="100000"/>
              </a:lnSpc>
              <a:spcBef>
                <a:spcPts val="0"/>
              </a:spcBef>
              <a:buFont typeface="Arial" panose="020B0604020202020204" pitchFamily="34" charset="0"/>
              <a:buNone/>
            </a:pPr>
            <a:r>
              <a:rPr lang="en-GB" sz="2000" dirty="0"/>
              <a:t>• The revolutionary left</a:t>
            </a:r>
          </a:p>
        </p:txBody>
      </p:sp>
    </p:spTree>
    <p:extLst>
      <p:ext uri="{BB962C8B-B14F-4D97-AF65-F5344CB8AC3E}">
        <p14:creationId xmlns:p14="http://schemas.microsoft.com/office/powerpoint/2010/main" val="3593904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1404</TotalTime>
  <Words>1170</Words>
  <Application>Microsoft Office PowerPoint</Application>
  <PresentationFormat>Widescreen</PresentationFormat>
  <Paragraphs>99</Paragraphs>
  <Slides>14</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Session 5: Controversies and relevance</vt:lpstr>
      <vt:lpstr>Global capitalism</vt:lpstr>
      <vt:lpstr>The rule of capital</vt:lpstr>
      <vt:lpstr>Urbanisation</vt:lpstr>
      <vt:lpstr>Capitalist crises </vt:lpstr>
      <vt:lpstr>Oppression</vt:lpstr>
      <vt:lpstr>Ruling ideas</vt:lpstr>
      <vt:lpstr>Workers of the world</vt:lpstr>
      <vt:lpstr>The labour movement</vt:lpstr>
      <vt:lpstr>Workers’ revolutionary potential</vt:lpstr>
      <vt:lpstr>Climate change</vt:lpstr>
      <vt:lpstr>Stalinism </vt:lpstr>
      <vt:lpstr>The revolutionary left</vt:lpstr>
      <vt:lpstr>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Hampton</dc:creator>
  <cp:lastModifiedBy>Paul Hampton</cp:lastModifiedBy>
  <cp:revision>45</cp:revision>
  <dcterms:created xsi:type="dcterms:W3CDTF">2023-01-21T08:17:04Z</dcterms:created>
  <dcterms:modified xsi:type="dcterms:W3CDTF">2023-03-04T15:03:14Z</dcterms:modified>
</cp:coreProperties>
</file>