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63" r:id="rId2"/>
    <p:sldId id="264" r:id="rId3"/>
    <p:sldId id="277" r:id="rId4"/>
    <p:sldId id="265" r:id="rId5"/>
    <p:sldId id="275" r:id="rId6"/>
    <p:sldId id="266" r:id="rId7"/>
    <p:sldId id="267" r:id="rId8"/>
    <p:sldId id="278" r:id="rId9"/>
    <p:sldId id="268" r:id="rId10"/>
    <p:sldId id="269" r:id="rId11"/>
    <p:sldId id="270" r:id="rId12"/>
    <p:sldId id="271" r:id="rId13"/>
    <p:sldId id="272" r:id="rId14"/>
    <p:sldId id="276"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FA6908-9291-4B10-90AB-E1E206610E36}" type="datetimeFigureOut">
              <a:rPr lang="en-GB" smtClean="0"/>
              <a:t>04/03/2023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2726EF-D1D1-4BB3-8892-92FA5EA71F59}" type="slidenum">
              <a:rPr lang="en-GB" smtClean="0"/>
              <a:t>‹#›</a:t>
            </a:fld>
            <a:endParaRPr lang="en-GB"/>
          </a:p>
        </p:txBody>
      </p:sp>
    </p:spTree>
    <p:extLst>
      <p:ext uri="{BB962C8B-B14F-4D97-AF65-F5344CB8AC3E}">
        <p14:creationId xmlns:p14="http://schemas.microsoft.com/office/powerpoint/2010/main" val="829515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0C10D-97EA-B7DC-7094-A1905E7BE9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2BCF8B9-05A0-537C-103F-F70A1D7174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4099390-189E-DE66-2107-28F9E5B974A4}"/>
              </a:ext>
            </a:extLst>
          </p:cNvPr>
          <p:cNvSpPr>
            <a:spLocks noGrp="1"/>
          </p:cNvSpPr>
          <p:nvPr>
            <p:ph type="dt" sz="half" idx="10"/>
          </p:nvPr>
        </p:nvSpPr>
        <p:spPr/>
        <p:txBody>
          <a:bodyPr/>
          <a:lstStyle/>
          <a:p>
            <a:fld id="{F64666E0-8190-4AF8-AA06-D8361BBEDC2A}" type="datetime1">
              <a:rPr lang="en-GB" smtClean="0"/>
              <a:t>04/03/2023</a:t>
            </a:fld>
            <a:endParaRPr lang="en-GB"/>
          </a:p>
        </p:txBody>
      </p:sp>
      <p:sp>
        <p:nvSpPr>
          <p:cNvPr id="5" name="Footer Placeholder 4">
            <a:extLst>
              <a:ext uri="{FF2B5EF4-FFF2-40B4-BE49-F238E27FC236}">
                <a16:creationId xmlns:a16="http://schemas.microsoft.com/office/drawing/2014/main" id="{332EEF4C-E2A7-D2C1-3BAD-DECF72B25A4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8723F03-29EB-1902-3634-EDF03F3F5019}"/>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1438225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A513E-633B-960A-518B-0C7717C15BE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33C740E-DC63-C6DC-F5A5-FBA2ABAD3D7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A540E90-1BA9-CC8F-D94F-E93694515563}"/>
              </a:ext>
            </a:extLst>
          </p:cNvPr>
          <p:cNvSpPr>
            <a:spLocks noGrp="1"/>
          </p:cNvSpPr>
          <p:nvPr>
            <p:ph type="dt" sz="half" idx="10"/>
          </p:nvPr>
        </p:nvSpPr>
        <p:spPr/>
        <p:txBody>
          <a:bodyPr/>
          <a:lstStyle/>
          <a:p>
            <a:fld id="{38CCB2AC-AF86-4CF5-AFC6-C075ADE6D54E}" type="datetime1">
              <a:rPr lang="en-GB" smtClean="0"/>
              <a:t>04/03/2023</a:t>
            </a:fld>
            <a:endParaRPr lang="en-GB"/>
          </a:p>
        </p:txBody>
      </p:sp>
      <p:sp>
        <p:nvSpPr>
          <p:cNvPr id="5" name="Footer Placeholder 4">
            <a:extLst>
              <a:ext uri="{FF2B5EF4-FFF2-40B4-BE49-F238E27FC236}">
                <a16:creationId xmlns:a16="http://schemas.microsoft.com/office/drawing/2014/main" id="{803EB8EE-985F-E051-45CC-AE710709A6E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5FBE4D0-0F30-2A79-0E32-604EA38BEC33}"/>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37548215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0BE83-AFF6-9641-FE59-5A484F0E507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005E21C-6AAD-757E-A916-EB04D4F7E88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1F47E99-52AA-7E5B-2C89-EE34D1DFEE4B}"/>
              </a:ext>
            </a:extLst>
          </p:cNvPr>
          <p:cNvSpPr>
            <a:spLocks noGrp="1"/>
          </p:cNvSpPr>
          <p:nvPr>
            <p:ph type="dt" sz="half" idx="10"/>
          </p:nvPr>
        </p:nvSpPr>
        <p:spPr/>
        <p:txBody>
          <a:bodyPr/>
          <a:lstStyle/>
          <a:p>
            <a:fld id="{1329ED8C-6B5A-4734-812F-1BA3BBBEE349}" type="datetime1">
              <a:rPr lang="en-GB" smtClean="0"/>
              <a:t>04/03/2023</a:t>
            </a:fld>
            <a:endParaRPr lang="en-GB"/>
          </a:p>
        </p:txBody>
      </p:sp>
      <p:sp>
        <p:nvSpPr>
          <p:cNvPr id="5" name="Footer Placeholder 4">
            <a:extLst>
              <a:ext uri="{FF2B5EF4-FFF2-40B4-BE49-F238E27FC236}">
                <a16:creationId xmlns:a16="http://schemas.microsoft.com/office/drawing/2014/main" id="{5A4EB4A7-B57A-F78E-F93E-E6EEE5D22B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BEE9A3E-56E2-D8FE-E54F-77C11A31AF54}"/>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35936048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FCA3A-7E6D-3F80-5ACA-C05C3EC7FCD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6CD65F6-F867-27B7-0273-E2CAFCAA2A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D2A7F79-B44B-E110-3005-E2E1DB48603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EF6B0AB-E840-7BB2-0494-96E9F5F345A2}"/>
              </a:ext>
            </a:extLst>
          </p:cNvPr>
          <p:cNvSpPr>
            <a:spLocks noGrp="1"/>
          </p:cNvSpPr>
          <p:nvPr>
            <p:ph type="dt" sz="half" idx="10"/>
          </p:nvPr>
        </p:nvSpPr>
        <p:spPr/>
        <p:txBody>
          <a:bodyPr/>
          <a:lstStyle/>
          <a:p>
            <a:fld id="{0747262B-3D8D-42B2-9008-3F3B7F22CC57}" type="datetime1">
              <a:rPr lang="en-GB" smtClean="0"/>
              <a:t>04/03/2023</a:t>
            </a:fld>
            <a:endParaRPr lang="en-GB"/>
          </a:p>
        </p:txBody>
      </p:sp>
      <p:sp>
        <p:nvSpPr>
          <p:cNvPr id="6" name="Footer Placeholder 5">
            <a:extLst>
              <a:ext uri="{FF2B5EF4-FFF2-40B4-BE49-F238E27FC236}">
                <a16:creationId xmlns:a16="http://schemas.microsoft.com/office/drawing/2014/main" id="{7015C1EF-FB9F-D4F9-6905-FAA7B76C40C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B0C0AA7-67A5-B086-E796-4855C9D44B7D}"/>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30143742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918DE-F742-0EE0-C992-30CEC48E88B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82F17F3-B947-2943-6381-CAE59BB903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9699604-F395-A987-C8C3-92FFE5C701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3597B31-BCDF-3FC8-BDD1-9CFD1A112E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BC246F2-285D-71F1-7050-0473CDC2AA1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0365F62-94D9-3461-45D6-027EF1856ED1}"/>
              </a:ext>
            </a:extLst>
          </p:cNvPr>
          <p:cNvSpPr>
            <a:spLocks noGrp="1"/>
          </p:cNvSpPr>
          <p:nvPr>
            <p:ph type="dt" sz="half" idx="10"/>
          </p:nvPr>
        </p:nvSpPr>
        <p:spPr/>
        <p:txBody>
          <a:bodyPr/>
          <a:lstStyle/>
          <a:p>
            <a:fld id="{6E51A628-D8F4-411C-A8FB-647C3E2669AF}" type="datetime1">
              <a:rPr lang="en-GB" smtClean="0"/>
              <a:t>04/03/2023</a:t>
            </a:fld>
            <a:endParaRPr lang="en-GB"/>
          </a:p>
        </p:txBody>
      </p:sp>
      <p:sp>
        <p:nvSpPr>
          <p:cNvPr id="8" name="Footer Placeholder 7">
            <a:extLst>
              <a:ext uri="{FF2B5EF4-FFF2-40B4-BE49-F238E27FC236}">
                <a16:creationId xmlns:a16="http://schemas.microsoft.com/office/drawing/2014/main" id="{EE7C1087-E18A-8F87-F736-B0F3F166D40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4075F31-B59C-71A7-2212-1C43FF9672B5}"/>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2512249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03147-4290-FFB2-586D-D445F59EE35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49B38D3-01FF-FAE2-EDD3-6AE9F0E4790A}"/>
              </a:ext>
            </a:extLst>
          </p:cNvPr>
          <p:cNvSpPr>
            <a:spLocks noGrp="1"/>
          </p:cNvSpPr>
          <p:nvPr>
            <p:ph type="dt" sz="half" idx="10"/>
          </p:nvPr>
        </p:nvSpPr>
        <p:spPr/>
        <p:txBody>
          <a:bodyPr/>
          <a:lstStyle/>
          <a:p>
            <a:fld id="{EDBA6F5B-86A3-4292-8300-56F3F81E8EAF}" type="datetime1">
              <a:rPr lang="en-GB" smtClean="0"/>
              <a:t>04/03/2023</a:t>
            </a:fld>
            <a:endParaRPr lang="en-GB"/>
          </a:p>
        </p:txBody>
      </p:sp>
      <p:sp>
        <p:nvSpPr>
          <p:cNvPr id="4" name="Footer Placeholder 3">
            <a:extLst>
              <a:ext uri="{FF2B5EF4-FFF2-40B4-BE49-F238E27FC236}">
                <a16:creationId xmlns:a16="http://schemas.microsoft.com/office/drawing/2014/main" id="{33B0D198-365A-481B-269D-B0C39F4D220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D52E908-5E7D-283B-B1D1-D1B2F1D5E4C4}"/>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32743790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281D30-1AA4-AEB2-0734-6303E8CCBA0E}"/>
              </a:ext>
            </a:extLst>
          </p:cNvPr>
          <p:cNvSpPr>
            <a:spLocks noGrp="1"/>
          </p:cNvSpPr>
          <p:nvPr>
            <p:ph type="dt" sz="half" idx="10"/>
          </p:nvPr>
        </p:nvSpPr>
        <p:spPr/>
        <p:txBody>
          <a:bodyPr/>
          <a:lstStyle/>
          <a:p>
            <a:fld id="{284EF01D-5CD7-4904-B8BB-F6F3C3F30275}" type="datetime1">
              <a:rPr lang="en-GB" smtClean="0"/>
              <a:t>04/03/2023</a:t>
            </a:fld>
            <a:endParaRPr lang="en-GB"/>
          </a:p>
        </p:txBody>
      </p:sp>
      <p:sp>
        <p:nvSpPr>
          <p:cNvPr id="3" name="Footer Placeholder 2">
            <a:extLst>
              <a:ext uri="{FF2B5EF4-FFF2-40B4-BE49-F238E27FC236}">
                <a16:creationId xmlns:a16="http://schemas.microsoft.com/office/drawing/2014/main" id="{7B847613-0831-E4DF-657D-E7D51B6A7FF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6AE6262-70F4-DFA6-6FE6-4E08008FC158}"/>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39259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5D536-2B0E-0949-68FB-56FC539D89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2290474-5560-7C7D-2D13-0E5DE774A3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7472111-D392-E01E-B2B7-466925ED49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78BB6D-37A0-42A2-5CE9-57FF1FC526A2}"/>
              </a:ext>
            </a:extLst>
          </p:cNvPr>
          <p:cNvSpPr>
            <a:spLocks noGrp="1"/>
          </p:cNvSpPr>
          <p:nvPr>
            <p:ph type="dt" sz="half" idx="10"/>
          </p:nvPr>
        </p:nvSpPr>
        <p:spPr/>
        <p:txBody>
          <a:bodyPr/>
          <a:lstStyle/>
          <a:p>
            <a:fld id="{F925AB7B-50FC-487E-844E-C79313F691FF}" type="datetime1">
              <a:rPr lang="en-GB" smtClean="0"/>
              <a:t>04/03/2023</a:t>
            </a:fld>
            <a:endParaRPr lang="en-GB"/>
          </a:p>
        </p:txBody>
      </p:sp>
      <p:sp>
        <p:nvSpPr>
          <p:cNvPr id="6" name="Footer Placeholder 5">
            <a:extLst>
              <a:ext uri="{FF2B5EF4-FFF2-40B4-BE49-F238E27FC236}">
                <a16:creationId xmlns:a16="http://schemas.microsoft.com/office/drawing/2014/main" id="{C07BD1E3-4612-0305-1C92-1DA623E7D23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C79F69C-E97D-965A-06D3-F4A3D34B9F12}"/>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1083132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A9C41-1A09-9CE5-B2B3-E96373E6EA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2D8FB58-44AA-DEE5-AF18-04EE07F219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B079182-3782-4347-B398-DF3DFA830F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082743-22EB-CF82-03D2-81EB14985EC3}"/>
              </a:ext>
            </a:extLst>
          </p:cNvPr>
          <p:cNvSpPr>
            <a:spLocks noGrp="1"/>
          </p:cNvSpPr>
          <p:nvPr>
            <p:ph type="dt" sz="half" idx="10"/>
          </p:nvPr>
        </p:nvSpPr>
        <p:spPr/>
        <p:txBody>
          <a:bodyPr/>
          <a:lstStyle/>
          <a:p>
            <a:fld id="{6AED264A-BA56-42C4-BD23-546EF2DC0EAC}" type="datetime1">
              <a:rPr lang="en-GB" smtClean="0"/>
              <a:t>04/03/2023</a:t>
            </a:fld>
            <a:endParaRPr lang="en-GB"/>
          </a:p>
        </p:txBody>
      </p:sp>
      <p:sp>
        <p:nvSpPr>
          <p:cNvPr id="6" name="Footer Placeholder 5">
            <a:extLst>
              <a:ext uri="{FF2B5EF4-FFF2-40B4-BE49-F238E27FC236}">
                <a16:creationId xmlns:a16="http://schemas.microsoft.com/office/drawing/2014/main" id="{D3CFBCFD-5876-7FFF-3987-867042B7291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9D62CDD-D170-7FD2-DC38-50A817065573}"/>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1168768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602ED-E25C-7211-D97E-FE617BBC446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91F204E-8062-F635-3843-0423B930ED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BA3E45B-1235-2005-DFB3-EA7F3549DB87}"/>
              </a:ext>
            </a:extLst>
          </p:cNvPr>
          <p:cNvSpPr>
            <a:spLocks noGrp="1"/>
          </p:cNvSpPr>
          <p:nvPr>
            <p:ph type="dt" sz="half" idx="10"/>
          </p:nvPr>
        </p:nvSpPr>
        <p:spPr/>
        <p:txBody>
          <a:bodyPr/>
          <a:lstStyle/>
          <a:p>
            <a:fld id="{70D270E1-C6B5-49A6-BB62-8237797C34E8}" type="datetime1">
              <a:rPr lang="en-GB" smtClean="0"/>
              <a:t>04/03/2023</a:t>
            </a:fld>
            <a:endParaRPr lang="en-GB"/>
          </a:p>
        </p:txBody>
      </p:sp>
      <p:sp>
        <p:nvSpPr>
          <p:cNvPr id="5" name="Footer Placeholder 4">
            <a:extLst>
              <a:ext uri="{FF2B5EF4-FFF2-40B4-BE49-F238E27FC236}">
                <a16:creationId xmlns:a16="http://schemas.microsoft.com/office/drawing/2014/main" id="{0560B0E5-6612-E3F6-E96A-C6136364403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3B23E33-FDCC-4178-798D-92D13E1AB768}"/>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3206205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673D89B-4277-0D3A-1106-44A118A9238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0971F7B-9E40-7BEC-A398-C92ED92FB39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C93E650-1EDC-FCA7-4E9D-8DE5D2A81222}"/>
              </a:ext>
            </a:extLst>
          </p:cNvPr>
          <p:cNvSpPr>
            <a:spLocks noGrp="1"/>
          </p:cNvSpPr>
          <p:nvPr>
            <p:ph type="dt" sz="half" idx="10"/>
          </p:nvPr>
        </p:nvSpPr>
        <p:spPr/>
        <p:txBody>
          <a:bodyPr/>
          <a:lstStyle/>
          <a:p>
            <a:fld id="{1EE56AF3-1F5F-454C-A74A-6412ACE816F4}" type="datetime1">
              <a:rPr lang="en-GB" smtClean="0"/>
              <a:t>04/03/2023</a:t>
            </a:fld>
            <a:endParaRPr lang="en-GB"/>
          </a:p>
        </p:txBody>
      </p:sp>
      <p:sp>
        <p:nvSpPr>
          <p:cNvPr id="5" name="Footer Placeholder 4">
            <a:extLst>
              <a:ext uri="{FF2B5EF4-FFF2-40B4-BE49-F238E27FC236}">
                <a16:creationId xmlns:a16="http://schemas.microsoft.com/office/drawing/2014/main" id="{20E2D8B7-19B8-436C-30E8-D92C8EB4955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E6A4A3A-BA5B-39C9-650F-2FA1BC2FF599}"/>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2279192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6990D4-62F0-FF79-1D48-7ED2C12D32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115ABE6-A744-CE2F-FFFB-9B60530ADA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4415247-4BE7-ACA3-ACD4-36C1F37665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BB5EFD-60A7-4B33-AEB9-616A277CE613}" type="datetime1">
              <a:rPr lang="en-GB" smtClean="0"/>
              <a:t>04/03/2023</a:t>
            </a:fld>
            <a:endParaRPr lang="en-GB"/>
          </a:p>
        </p:txBody>
      </p:sp>
      <p:sp>
        <p:nvSpPr>
          <p:cNvPr id="5" name="Footer Placeholder 4">
            <a:extLst>
              <a:ext uri="{FF2B5EF4-FFF2-40B4-BE49-F238E27FC236}">
                <a16:creationId xmlns:a16="http://schemas.microsoft.com/office/drawing/2014/main" id="{536169CF-0B3F-D0F9-87A4-E04FF5FBFC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C4355A1-2234-B3E5-F1AE-B58AB1A210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84552E-C415-4A08-98B3-112702A53DD8}" type="slidenum">
              <a:rPr lang="en-GB" smtClean="0"/>
              <a:t>‹#›</a:t>
            </a:fld>
            <a:endParaRPr lang="en-GB"/>
          </a:p>
        </p:txBody>
      </p:sp>
    </p:spTree>
    <p:extLst>
      <p:ext uri="{BB962C8B-B14F-4D97-AF65-F5344CB8AC3E}">
        <p14:creationId xmlns:p14="http://schemas.microsoft.com/office/powerpoint/2010/main" val="9957527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Session 4</a:t>
            </a:r>
            <a:r>
              <a:rPr lang="en-GB" b="1"/>
              <a:t>: Class and revolution</a:t>
            </a:r>
            <a:endParaRPr lang="en-GB" b="1" dirty="0"/>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199" y="1825624"/>
            <a:ext cx="7212107" cy="4530725"/>
          </a:xfrm>
        </p:spPr>
        <p:txBody>
          <a:bodyPr>
            <a:normAutofit/>
          </a:bodyPr>
          <a:lstStyle/>
          <a:p>
            <a:pPr marL="0" indent="0">
              <a:lnSpc>
                <a:spcPct val="100000"/>
              </a:lnSpc>
              <a:spcBef>
                <a:spcPts val="0"/>
              </a:spcBef>
              <a:buNone/>
            </a:pPr>
            <a:r>
              <a:rPr lang="en-GB" sz="2000" dirty="0"/>
              <a:t>“The remarks on the relation of the Communists to the various opposition parties (Section IV), although, in principle still correct, yet in practice are </a:t>
            </a:r>
            <a:r>
              <a:rPr lang="en-GB" sz="2000" dirty="0">
                <a:highlight>
                  <a:srgbClr val="FFFF00"/>
                </a:highlight>
              </a:rPr>
              <a:t>antiquated</a:t>
            </a:r>
            <a:r>
              <a:rPr lang="en-GB" sz="2000" dirty="0"/>
              <a:t>, because the political situation has been entirely changed, and the progress of history has swept from off the earth the greater portion of the political parties there enumerated.”</a:t>
            </a:r>
          </a:p>
          <a:p>
            <a:pPr marL="0" indent="0">
              <a:lnSpc>
                <a:spcPct val="100000"/>
              </a:lnSpc>
              <a:spcBef>
                <a:spcPts val="0"/>
              </a:spcBef>
              <a:buNone/>
            </a:pPr>
            <a:r>
              <a:rPr lang="en-GB" sz="2000" dirty="0"/>
              <a:t>Marx and Engels (24 June 1872) </a:t>
            </a:r>
            <a:r>
              <a:rPr lang="en-GB" sz="2000" i="1" dirty="0"/>
              <a:t>Preface to the ‘new’ German edition</a:t>
            </a:r>
            <a:r>
              <a:rPr lang="en-GB" sz="2000" dirty="0"/>
              <a:t>. MECW 23: 175</a:t>
            </a:r>
          </a:p>
          <a:p>
            <a:pPr marL="0" indent="0">
              <a:lnSpc>
                <a:spcPct val="100000"/>
              </a:lnSpc>
              <a:spcBef>
                <a:spcPts val="0"/>
              </a:spcBef>
              <a:buNone/>
            </a:pPr>
            <a:endParaRPr lang="en-GB" sz="2000" dirty="0"/>
          </a:p>
          <a:p>
            <a:pPr marL="0" indent="0">
              <a:lnSpc>
                <a:spcPct val="100000"/>
              </a:lnSpc>
              <a:spcBef>
                <a:spcPts val="0"/>
              </a:spcBef>
              <a:buNone/>
            </a:pPr>
            <a:r>
              <a:rPr lang="en-GB" sz="2000" dirty="0"/>
              <a:t>“The Communists fight for the attainment of the immediate aims, for the enforcement of the momentary interests of the working class; but in the movement of the </a:t>
            </a:r>
            <a:r>
              <a:rPr lang="en-GB" sz="2000" dirty="0">
                <a:highlight>
                  <a:srgbClr val="FFFF00"/>
                </a:highlight>
              </a:rPr>
              <a:t>present</a:t>
            </a:r>
            <a:r>
              <a:rPr lang="en-GB" sz="2000" dirty="0"/>
              <a:t>, they also represent and take care of the </a:t>
            </a:r>
            <a:r>
              <a:rPr lang="en-GB" sz="2000" dirty="0">
                <a:highlight>
                  <a:srgbClr val="FFFF00"/>
                </a:highlight>
              </a:rPr>
              <a:t>future</a:t>
            </a:r>
            <a:r>
              <a:rPr lang="en-GB" sz="2000" dirty="0"/>
              <a:t> of that movement.”</a:t>
            </a:r>
          </a:p>
          <a:p>
            <a:pPr marL="0" indent="0">
              <a:lnSpc>
                <a:spcPct val="100000"/>
              </a:lnSpc>
              <a:spcBef>
                <a:spcPts val="0"/>
              </a:spcBef>
              <a:buNone/>
            </a:pPr>
            <a:endParaRPr lang="en-GB" sz="2000" dirty="0"/>
          </a:p>
        </p:txBody>
      </p:sp>
      <p:sp>
        <p:nvSpPr>
          <p:cNvPr id="4" name="Slide Number Placeholder 3">
            <a:extLst>
              <a:ext uri="{FF2B5EF4-FFF2-40B4-BE49-F238E27FC236}">
                <a16:creationId xmlns:a16="http://schemas.microsoft.com/office/drawing/2014/main" id="{75090768-C093-5A4B-1701-0931A4B3F64B}"/>
              </a:ext>
            </a:extLst>
          </p:cNvPr>
          <p:cNvSpPr>
            <a:spLocks noGrp="1"/>
          </p:cNvSpPr>
          <p:nvPr>
            <p:ph type="sldNum" sz="quarter" idx="12"/>
          </p:nvPr>
        </p:nvSpPr>
        <p:spPr/>
        <p:txBody>
          <a:bodyPr/>
          <a:lstStyle/>
          <a:p>
            <a:fld id="{7B84552E-C415-4A08-98B3-112702A53DD8}" type="slidenum">
              <a:rPr lang="en-GB" smtClean="0"/>
              <a:t>1</a:t>
            </a:fld>
            <a:endParaRPr lang="en-GB"/>
          </a:p>
        </p:txBody>
      </p:sp>
      <p:pic>
        <p:nvPicPr>
          <p:cNvPr id="1026" name="Picture 2" descr="Karl Marx: the man, thinker and revolutionary | History &amp; Theory">
            <a:extLst>
              <a:ext uri="{FF2B5EF4-FFF2-40B4-BE49-F238E27FC236}">
                <a16:creationId xmlns:a16="http://schemas.microsoft.com/office/drawing/2014/main" id="{85EEEA70-0268-0B4B-A7A1-8BD0C5100E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10612" y="2007721"/>
            <a:ext cx="2399459" cy="364189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29448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normAutofit/>
          </a:bodyPr>
          <a:lstStyle/>
          <a:p>
            <a:pPr algn="ctr"/>
            <a:r>
              <a:rPr lang="en-GB" b="1" dirty="0"/>
              <a:t>Chartism</a:t>
            </a:r>
          </a:p>
        </p:txBody>
      </p:sp>
      <p:sp>
        <p:nvSpPr>
          <p:cNvPr id="4" name="Slide Number Placeholder 3">
            <a:extLst>
              <a:ext uri="{FF2B5EF4-FFF2-40B4-BE49-F238E27FC236}">
                <a16:creationId xmlns:a16="http://schemas.microsoft.com/office/drawing/2014/main" id="{DE790A4F-DD98-43EF-E729-FA69CA177EC5}"/>
              </a:ext>
            </a:extLst>
          </p:cNvPr>
          <p:cNvSpPr>
            <a:spLocks noGrp="1"/>
          </p:cNvSpPr>
          <p:nvPr>
            <p:ph type="sldNum" sz="quarter" idx="12"/>
          </p:nvPr>
        </p:nvSpPr>
        <p:spPr/>
        <p:txBody>
          <a:bodyPr/>
          <a:lstStyle/>
          <a:p>
            <a:fld id="{7B84552E-C415-4A08-98B3-112702A53DD8}" type="slidenum">
              <a:rPr lang="en-GB" smtClean="0"/>
              <a:t>2</a:t>
            </a:fld>
            <a:endParaRPr lang="en-GB"/>
          </a:p>
        </p:txBody>
      </p:sp>
      <p:pic>
        <p:nvPicPr>
          <p:cNvPr id="1028" name="Picture 4" descr="The Story of William Cuffay, Black Chartist | libcom.org">
            <a:extLst>
              <a:ext uri="{FF2B5EF4-FFF2-40B4-BE49-F238E27FC236}">
                <a16:creationId xmlns:a16="http://schemas.microsoft.com/office/drawing/2014/main" id="{35786117-0E1E-3045-A2C6-EBFD582F8B7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451" r="23427"/>
          <a:stretch/>
        </p:blipFill>
        <p:spPr bwMode="auto">
          <a:xfrm>
            <a:off x="7964260" y="4360721"/>
            <a:ext cx="1292679" cy="170217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30" name="Picture 6" descr="The Northern Star">
            <a:extLst>
              <a:ext uri="{FF2B5EF4-FFF2-40B4-BE49-F238E27FC236}">
                <a16:creationId xmlns:a16="http://schemas.microsoft.com/office/drawing/2014/main" id="{8D4614AD-0DF1-D5CF-D739-C63AA768BA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2398" y="2045540"/>
            <a:ext cx="3421402" cy="180928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34" name="Picture 10" descr="Female Chartism and the press - chartist ancestors">
            <a:extLst>
              <a:ext uri="{FF2B5EF4-FFF2-40B4-BE49-F238E27FC236}">
                <a16:creationId xmlns:a16="http://schemas.microsoft.com/office/drawing/2014/main" id="{E265E044-726D-0583-747F-852ED42FD1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21937" y="4318232"/>
            <a:ext cx="1631863" cy="174466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Newport Rising - Wikipedia">
            <a:extLst>
              <a:ext uri="{FF2B5EF4-FFF2-40B4-BE49-F238E27FC236}">
                <a16:creationId xmlns:a16="http://schemas.microsoft.com/office/drawing/2014/main" id="{542FBF96-0D33-B725-70D1-F370C4D057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1238" y="2045540"/>
            <a:ext cx="6427771" cy="401735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93359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normAutofit/>
          </a:bodyPr>
          <a:lstStyle/>
          <a:p>
            <a:pPr algn="ctr"/>
            <a:r>
              <a:rPr lang="en-GB" b="1" dirty="0"/>
              <a:t>National Reform Association </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199" y="1825625"/>
            <a:ext cx="7292789" cy="4530726"/>
          </a:xfrm>
        </p:spPr>
        <p:txBody>
          <a:bodyPr>
            <a:normAutofit/>
          </a:bodyPr>
          <a:lstStyle/>
          <a:p>
            <a:pPr marL="0" indent="0">
              <a:lnSpc>
                <a:spcPct val="100000"/>
              </a:lnSpc>
              <a:spcBef>
                <a:spcPts val="0"/>
              </a:spcBef>
              <a:buNone/>
            </a:pPr>
            <a:r>
              <a:rPr lang="en-GB" sz="2000" dirty="0"/>
              <a:t>Friedrich Adolph Sorge (1828-1906) wrote </a:t>
            </a:r>
            <a:r>
              <a:rPr lang="en-GB" sz="2000" i="1" dirty="0" err="1"/>
              <a:t>Labor</a:t>
            </a:r>
            <a:r>
              <a:rPr lang="en-GB" sz="2000" i="1" dirty="0"/>
              <a:t> Movement in the United States: A History of the American Working Class from Colonial Times to 1890</a:t>
            </a:r>
            <a:r>
              <a:rPr lang="en-GB" sz="2000" dirty="0"/>
              <a:t>. He explained that the National Reform Association (NRA) was founded the United States in 1845. </a:t>
            </a:r>
            <a:r>
              <a:rPr lang="en-GB" sz="2000" dirty="0">
                <a:highlight>
                  <a:srgbClr val="FFFF00"/>
                </a:highlight>
              </a:rPr>
              <a:t>The first Industrial Congress</a:t>
            </a:r>
            <a:r>
              <a:rPr lang="en-GB" sz="2000" dirty="0"/>
              <a:t> in October 1845, with WS Wait serving as president, included Sarah Bagley from the Female </a:t>
            </a:r>
            <a:r>
              <a:rPr lang="en-GB" sz="2000" dirty="0" err="1"/>
              <a:t>Labor</a:t>
            </a:r>
            <a:r>
              <a:rPr lang="en-GB" sz="2000" dirty="0"/>
              <a:t> Reform Association of Lowell, Massachusetts. The congress demanded </a:t>
            </a:r>
            <a:r>
              <a:rPr lang="en-GB" sz="2000" dirty="0">
                <a:highlight>
                  <a:srgbClr val="FFFF00"/>
                </a:highlight>
              </a:rPr>
              <a:t>a homestead for everyone</a:t>
            </a:r>
            <a:r>
              <a:rPr lang="en-GB" sz="2000" dirty="0"/>
              <a:t>, equal rights for women and the exclusion of employers, overseers and superintendents from membership. The NRA stood </a:t>
            </a:r>
            <a:r>
              <a:rPr lang="en-GB" sz="2000" dirty="0">
                <a:highlight>
                  <a:srgbClr val="FFFF00"/>
                </a:highlight>
              </a:rPr>
              <a:t>candidates for election </a:t>
            </a:r>
            <a:r>
              <a:rPr lang="en-GB" sz="2000" dirty="0"/>
              <a:t>in spring 1846. A second Industrial Congress in June 1847 called for a limitation on property owning and demanded a ten hour workday for all public work.</a:t>
            </a:r>
          </a:p>
        </p:txBody>
      </p:sp>
      <p:sp>
        <p:nvSpPr>
          <p:cNvPr id="4" name="Slide Number Placeholder 3">
            <a:extLst>
              <a:ext uri="{FF2B5EF4-FFF2-40B4-BE49-F238E27FC236}">
                <a16:creationId xmlns:a16="http://schemas.microsoft.com/office/drawing/2014/main" id="{DE790A4F-DD98-43EF-E729-FA69CA177EC5}"/>
              </a:ext>
            </a:extLst>
          </p:cNvPr>
          <p:cNvSpPr>
            <a:spLocks noGrp="1"/>
          </p:cNvSpPr>
          <p:nvPr>
            <p:ph type="sldNum" sz="quarter" idx="12"/>
          </p:nvPr>
        </p:nvSpPr>
        <p:spPr/>
        <p:txBody>
          <a:bodyPr/>
          <a:lstStyle/>
          <a:p>
            <a:fld id="{7B84552E-C415-4A08-98B3-112702A53DD8}" type="slidenum">
              <a:rPr lang="en-GB" smtClean="0"/>
              <a:t>3</a:t>
            </a:fld>
            <a:endParaRPr lang="en-GB"/>
          </a:p>
        </p:txBody>
      </p:sp>
      <p:pic>
        <p:nvPicPr>
          <p:cNvPr id="2052" name="Picture 4" descr="Untitled">
            <a:extLst>
              <a:ext uri="{FF2B5EF4-FFF2-40B4-BE49-F238E27FC236}">
                <a16:creationId xmlns:a16="http://schemas.microsoft.com/office/drawing/2014/main" id="{DE4E4D83-1E61-CF11-5C39-1B354E6518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75060" y="1963270"/>
            <a:ext cx="2290482" cy="336762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86915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fr-FR" b="1" dirty="0"/>
              <a:t>La Réforme in France</a:t>
            </a:r>
            <a:endParaRPr lang="en-GB" b="1" dirty="0"/>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201" y="1825624"/>
            <a:ext cx="7292787" cy="4736541"/>
          </a:xfrm>
        </p:spPr>
        <p:txBody>
          <a:bodyPr>
            <a:normAutofit fontScale="92500"/>
          </a:bodyPr>
          <a:lstStyle/>
          <a:p>
            <a:pPr marL="0" indent="0">
              <a:lnSpc>
                <a:spcPct val="100000"/>
              </a:lnSpc>
              <a:spcBef>
                <a:spcPts val="0"/>
              </a:spcBef>
              <a:buNone/>
            </a:pPr>
            <a:r>
              <a:rPr lang="en-GB" sz="2000" dirty="0"/>
              <a:t>“The socialist-democrats” were </a:t>
            </a:r>
            <a:r>
              <a:rPr lang="en-GB" sz="2000" i="1" dirty="0"/>
              <a:t>La </a:t>
            </a:r>
            <a:r>
              <a:rPr lang="en-GB" sz="2000" i="1" dirty="0" err="1"/>
              <a:t>Réforme</a:t>
            </a:r>
            <a:r>
              <a:rPr lang="en-GB" sz="2000" i="1" dirty="0"/>
              <a:t> </a:t>
            </a:r>
            <a:r>
              <a:rPr lang="en-GB" sz="2000" dirty="0"/>
              <a:t>tendency in France, led by Alexandre Ledru-Rollin and Louis Blanc. </a:t>
            </a:r>
          </a:p>
          <a:p>
            <a:pPr marL="0" indent="0">
              <a:lnSpc>
                <a:spcPct val="100000"/>
              </a:lnSpc>
              <a:spcBef>
                <a:spcPts val="0"/>
              </a:spcBef>
              <a:buNone/>
            </a:pPr>
            <a:endParaRPr lang="en-GB" sz="2000" dirty="0"/>
          </a:p>
          <a:p>
            <a:pPr marL="0" indent="0">
              <a:lnSpc>
                <a:spcPct val="100000"/>
              </a:lnSpc>
              <a:spcBef>
                <a:spcPts val="0"/>
              </a:spcBef>
              <a:buNone/>
            </a:pPr>
            <a:r>
              <a:rPr lang="en-GB" sz="2000" dirty="0"/>
              <a:t>“These democratic socialists are either proletarians who are not yet sufficiently clear about the conditions of the liberation of their class, or they are representatives of the petty bourgeoisie, a class which, prior to the achievement of democracy and the socialist measures to which it gives rise, has many interests in common with the proletariat. </a:t>
            </a:r>
          </a:p>
          <a:p>
            <a:pPr marL="0" indent="0">
              <a:lnSpc>
                <a:spcPct val="100000"/>
              </a:lnSpc>
              <a:spcBef>
                <a:spcPts val="0"/>
              </a:spcBef>
              <a:buNone/>
            </a:pPr>
            <a:r>
              <a:rPr lang="en-GB" sz="2000" dirty="0"/>
              <a:t>“It follows that, in moments of action, the communists will have to </a:t>
            </a:r>
            <a:r>
              <a:rPr lang="en-GB" sz="2000" dirty="0">
                <a:highlight>
                  <a:srgbClr val="FFFF00"/>
                </a:highlight>
              </a:rPr>
              <a:t>come to an understanding </a:t>
            </a:r>
            <a:r>
              <a:rPr lang="en-GB" sz="2000" dirty="0"/>
              <a:t>with these democratic socialists, and in general to follow as far as possible a </a:t>
            </a:r>
            <a:r>
              <a:rPr lang="en-GB" sz="2000" dirty="0">
                <a:highlight>
                  <a:srgbClr val="FFFF00"/>
                </a:highlight>
              </a:rPr>
              <a:t>common policy </a:t>
            </a:r>
            <a:r>
              <a:rPr lang="en-GB" sz="2000" dirty="0"/>
              <a:t>with them – provided that these socialists do not enter into the service of the ruling bourgeoisie and attack the communists. It is clear that this form of co-operation in action does not exclude the discussion of differences.” </a:t>
            </a:r>
          </a:p>
          <a:p>
            <a:pPr marL="0" indent="0">
              <a:lnSpc>
                <a:spcPct val="100000"/>
              </a:lnSpc>
              <a:spcBef>
                <a:spcPts val="0"/>
              </a:spcBef>
              <a:buNone/>
            </a:pPr>
            <a:r>
              <a:rPr lang="en-GB" sz="2000" dirty="0"/>
              <a:t>Engels (October 1847) </a:t>
            </a:r>
            <a:r>
              <a:rPr lang="en-GB" sz="2000" i="1" dirty="0"/>
              <a:t>Principles of Communism</a:t>
            </a:r>
            <a:r>
              <a:rPr lang="en-GB" sz="2000" dirty="0"/>
              <a:t>. MECW 6: 355 </a:t>
            </a:r>
          </a:p>
          <a:p>
            <a:pPr marL="0" indent="0">
              <a:lnSpc>
                <a:spcPct val="100000"/>
              </a:lnSpc>
              <a:spcBef>
                <a:spcPts val="0"/>
              </a:spcBef>
              <a:buNone/>
            </a:pPr>
            <a:endParaRPr lang="en-GB" sz="2000" dirty="0"/>
          </a:p>
        </p:txBody>
      </p:sp>
      <p:sp>
        <p:nvSpPr>
          <p:cNvPr id="4" name="Slide Number Placeholder 3">
            <a:extLst>
              <a:ext uri="{FF2B5EF4-FFF2-40B4-BE49-F238E27FC236}">
                <a16:creationId xmlns:a16="http://schemas.microsoft.com/office/drawing/2014/main" id="{1221A87F-CFC8-8C89-67D8-2F8C0C9B175E}"/>
              </a:ext>
            </a:extLst>
          </p:cNvPr>
          <p:cNvSpPr>
            <a:spLocks noGrp="1"/>
          </p:cNvSpPr>
          <p:nvPr>
            <p:ph type="sldNum" sz="quarter" idx="12"/>
          </p:nvPr>
        </p:nvSpPr>
        <p:spPr/>
        <p:txBody>
          <a:bodyPr/>
          <a:lstStyle/>
          <a:p>
            <a:fld id="{7B84552E-C415-4A08-98B3-112702A53DD8}" type="slidenum">
              <a:rPr lang="en-GB" smtClean="0"/>
              <a:t>4</a:t>
            </a:fld>
            <a:endParaRPr lang="en-GB"/>
          </a:p>
        </p:txBody>
      </p:sp>
      <p:pic>
        <p:nvPicPr>
          <p:cNvPr id="3074" name="Picture 2" descr="Louis Blanc - Wikipedia">
            <a:extLst>
              <a:ext uri="{FF2B5EF4-FFF2-40B4-BE49-F238E27FC236}">
                <a16:creationId xmlns:a16="http://schemas.microsoft.com/office/drawing/2014/main" id="{ACFE378B-EA3D-915E-E4F1-A6B3EABECF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97445" y="1972796"/>
            <a:ext cx="2381250" cy="257175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3019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The Radicals in Switzerland </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200" y="1825624"/>
            <a:ext cx="6889375" cy="4667251"/>
          </a:xfrm>
        </p:spPr>
        <p:txBody>
          <a:bodyPr>
            <a:normAutofit/>
          </a:bodyPr>
          <a:lstStyle/>
          <a:p>
            <a:pPr marL="0" indent="0">
              <a:lnSpc>
                <a:spcPct val="100000"/>
              </a:lnSpc>
              <a:spcBef>
                <a:spcPts val="0"/>
              </a:spcBef>
              <a:buNone/>
            </a:pPr>
            <a:r>
              <a:rPr lang="en-GB" sz="2000" dirty="0"/>
              <a:t>“In Switzerland, they support the Radicals.” </a:t>
            </a:r>
          </a:p>
          <a:p>
            <a:pPr marL="0" indent="0">
              <a:lnSpc>
                <a:spcPct val="100000"/>
              </a:lnSpc>
              <a:spcBef>
                <a:spcPts val="0"/>
              </a:spcBef>
              <a:buNone/>
            </a:pPr>
            <a:endParaRPr lang="en-GB" sz="2000" dirty="0"/>
          </a:p>
          <a:p>
            <a:pPr marL="0" indent="0">
              <a:lnSpc>
                <a:spcPct val="100000"/>
              </a:lnSpc>
              <a:spcBef>
                <a:spcPts val="0"/>
              </a:spcBef>
              <a:buNone/>
            </a:pPr>
            <a:r>
              <a:rPr lang="en-GB" sz="2000" dirty="0"/>
              <a:t>This referred to the political tendency led by </a:t>
            </a:r>
            <a:r>
              <a:rPr lang="en-GB" sz="2000" dirty="0">
                <a:highlight>
                  <a:srgbClr val="FFFF00"/>
                </a:highlight>
              </a:rPr>
              <a:t>James </a:t>
            </a:r>
            <a:r>
              <a:rPr lang="en-GB" sz="2000" dirty="0" err="1">
                <a:highlight>
                  <a:srgbClr val="FFFF00"/>
                </a:highlight>
              </a:rPr>
              <a:t>Fazy</a:t>
            </a:r>
            <a:r>
              <a:rPr lang="en-GB" sz="2000" dirty="0">
                <a:highlight>
                  <a:srgbClr val="FFFF00"/>
                </a:highlight>
              </a:rPr>
              <a:t> </a:t>
            </a:r>
            <a:r>
              <a:rPr lang="en-GB" sz="2000" dirty="0"/>
              <a:t>(1796-1878) and </a:t>
            </a:r>
            <a:r>
              <a:rPr lang="en-GB" sz="2000" dirty="0">
                <a:highlight>
                  <a:srgbClr val="FFFF00"/>
                </a:highlight>
              </a:rPr>
              <a:t>Henri </a:t>
            </a:r>
            <a:r>
              <a:rPr lang="en-GB" sz="2000" dirty="0" err="1">
                <a:highlight>
                  <a:srgbClr val="FFFF00"/>
                </a:highlight>
              </a:rPr>
              <a:t>Druey</a:t>
            </a:r>
            <a:r>
              <a:rPr lang="en-GB" sz="2000" dirty="0">
                <a:highlight>
                  <a:srgbClr val="FFFF00"/>
                </a:highlight>
              </a:rPr>
              <a:t> </a:t>
            </a:r>
            <a:r>
              <a:rPr lang="en-GB" sz="2000" dirty="0"/>
              <a:t>(1799-1855). In 1847 the radicals played a prominent role in beating back attempts by right-wing cantons (the </a:t>
            </a:r>
            <a:r>
              <a:rPr lang="en-GB" sz="2000" dirty="0" err="1"/>
              <a:t>Sonderbund</a:t>
            </a:r>
            <a:r>
              <a:rPr lang="en-GB" sz="2000" dirty="0"/>
              <a:t>) to split from the federal government. Marx wrote an Address of the Democratic Association of Brussels to the Swiss People praising Swiss democracy (MECW 6: 625). </a:t>
            </a:r>
          </a:p>
          <a:p>
            <a:pPr marL="0" indent="0">
              <a:lnSpc>
                <a:spcPct val="100000"/>
              </a:lnSpc>
              <a:spcBef>
                <a:spcPts val="0"/>
              </a:spcBef>
              <a:buNone/>
            </a:pPr>
            <a:endParaRPr lang="en-GB" sz="2000" dirty="0"/>
          </a:p>
          <a:p>
            <a:pPr marL="0" indent="0">
              <a:lnSpc>
                <a:spcPct val="100000"/>
              </a:lnSpc>
              <a:spcBef>
                <a:spcPts val="0"/>
              </a:spcBef>
              <a:buNone/>
            </a:pPr>
            <a:r>
              <a:rPr lang="en-GB" sz="2000" dirty="0" err="1"/>
              <a:t>Riazanov</a:t>
            </a:r>
            <a:r>
              <a:rPr lang="en-GB" sz="2000" dirty="0"/>
              <a:t> wrote that following the unsuccessful uprising in May 1849, when German socialists sought refuge in Switzerland, “both </a:t>
            </a:r>
            <a:r>
              <a:rPr lang="en-GB" sz="2000" dirty="0" err="1"/>
              <a:t>Fazy</a:t>
            </a:r>
            <a:r>
              <a:rPr lang="en-GB" sz="2000" dirty="0"/>
              <a:t> and </a:t>
            </a:r>
            <a:r>
              <a:rPr lang="en-GB" sz="2000" dirty="0" err="1"/>
              <a:t>Druey</a:t>
            </a:r>
            <a:r>
              <a:rPr lang="en-GB" sz="2000" dirty="0"/>
              <a:t> proved faithful henchmen of European reaction”.</a:t>
            </a:r>
          </a:p>
          <a:p>
            <a:pPr marL="0" indent="0">
              <a:lnSpc>
                <a:spcPct val="100000"/>
              </a:lnSpc>
              <a:spcBef>
                <a:spcPts val="0"/>
              </a:spcBef>
              <a:buNone/>
            </a:pPr>
            <a:endParaRPr lang="en-GB" sz="2000" dirty="0"/>
          </a:p>
        </p:txBody>
      </p:sp>
      <p:sp>
        <p:nvSpPr>
          <p:cNvPr id="4" name="Slide Number Placeholder 3">
            <a:extLst>
              <a:ext uri="{FF2B5EF4-FFF2-40B4-BE49-F238E27FC236}">
                <a16:creationId xmlns:a16="http://schemas.microsoft.com/office/drawing/2014/main" id="{88FAECDA-701B-17A9-4341-1B75C577BD97}"/>
              </a:ext>
            </a:extLst>
          </p:cNvPr>
          <p:cNvSpPr>
            <a:spLocks noGrp="1"/>
          </p:cNvSpPr>
          <p:nvPr>
            <p:ph type="sldNum" sz="quarter" idx="12"/>
          </p:nvPr>
        </p:nvSpPr>
        <p:spPr/>
        <p:txBody>
          <a:bodyPr/>
          <a:lstStyle/>
          <a:p>
            <a:fld id="{7B84552E-C415-4A08-98B3-112702A53DD8}" type="slidenum">
              <a:rPr lang="en-GB" smtClean="0"/>
              <a:t>5</a:t>
            </a:fld>
            <a:endParaRPr lang="en-GB"/>
          </a:p>
        </p:txBody>
      </p:sp>
      <p:pic>
        <p:nvPicPr>
          <p:cNvPr id="4098" name="Picture 2">
            <a:extLst>
              <a:ext uri="{FF2B5EF4-FFF2-40B4-BE49-F238E27FC236}">
                <a16:creationId xmlns:a16="http://schemas.microsoft.com/office/drawing/2014/main" id="{C434F0EE-045F-250A-1F5C-CB533051EA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61416" y="1906962"/>
            <a:ext cx="2535209" cy="345393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04662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Poland </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199" y="1825625"/>
            <a:ext cx="6763872" cy="4171763"/>
          </a:xfrm>
        </p:spPr>
        <p:txBody>
          <a:bodyPr>
            <a:normAutofit/>
          </a:bodyPr>
          <a:lstStyle/>
          <a:p>
            <a:pPr marL="0" indent="0">
              <a:lnSpc>
                <a:spcPct val="100000"/>
              </a:lnSpc>
              <a:spcBef>
                <a:spcPts val="0"/>
              </a:spcBef>
              <a:buNone/>
            </a:pPr>
            <a:r>
              <a:rPr lang="en-GB" sz="2000" dirty="0">
                <a:effectLst/>
                <a:ea typeface="Calibri" panose="020F0502020204030204" pitchFamily="34" charset="0"/>
                <a:cs typeface="Times New Roman" panose="02020603050405020304" pitchFamily="18" charset="0"/>
              </a:rPr>
              <a:t>“In Poland, they support the party that insists on an agrarian revolution as the prime condition for national emancipation, that party which fomented the insurrection of Cracow in 1846.” </a:t>
            </a:r>
          </a:p>
          <a:p>
            <a:pPr marL="0" indent="0">
              <a:lnSpc>
                <a:spcPct val="100000"/>
              </a:lnSpc>
              <a:spcBef>
                <a:spcPts val="0"/>
              </a:spcBef>
              <a:buNone/>
            </a:pPr>
            <a:endParaRPr lang="en-GB" sz="2000" dirty="0"/>
          </a:p>
          <a:p>
            <a:pPr marL="0" indent="0">
              <a:lnSpc>
                <a:spcPct val="100000"/>
              </a:lnSpc>
              <a:spcBef>
                <a:spcPts val="0"/>
              </a:spcBef>
              <a:buNone/>
            </a:pPr>
            <a:r>
              <a:rPr lang="en-GB" sz="2000" dirty="0"/>
              <a:t>“The Cracow revolution has given a glorious example to the whole of Europe, by identifying the </a:t>
            </a:r>
            <a:r>
              <a:rPr lang="en-GB" sz="2000" dirty="0">
                <a:highlight>
                  <a:srgbClr val="FFFF00"/>
                </a:highlight>
              </a:rPr>
              <a:t>national cause </a:t>
            </a:r>
            <a:r>
              <a:rPr lang="en-GB" sz="2000" dirty="0"/>
              <a:t>with the </a:t>
            </a:r>
            <a:r>
              <a:rPr lang="en-GB" sz="2000" dirty="0">
                <a:highlight>
                  <a:srgbClr val="FFFF00"/>
                </a:highlight>
              </a:rPr>
              <a:t>democratic cause </a:t>
            </a:r>
            <a:r>
              <a:rPr lang="en-GB" sz="2000" dirty="0"/>
              <a:t>and the </a:t>
            </a:r>
            <a:r>
              <a:rPr lang="en-GB" sz="2000" dirty="0">
                <a:highlight>
                  <a:srgbClr val="FFFF00"/>
                </a:highlight>
              </a:rPr>
              <a:t>emancipation of the oppressed class</a:t>
            </a:r>
            <a:r>
              <a:rPr lang="en-GB" sz="2000" dirty="0"/>
              <a:t>… [Poland’s] emancipation has become the point of honour for all the democrats of Europe.”</a:t>
            </a:r>
          </a:p>
          <a:p>
            <a:pPr marL="0" indent="0">
              <a:lnSpc>
                <a:spcPct val="100000"/>
              </a:lnSpc>
              <a:spcBef>
                <a:spcPts val="0"/>
              </a:spcBef>
              <a:buNone/>
            </a:pPr>
            <a:r>
              <a:rPr lang="en-GB" sz="2000" dirty="0"/>
              <a:t>Marx (22 February 1848) </a:t>
            </a:r>
            <a:r>
              <a:rPr lang="en-GB" sz="2000" i="1" dirty="0"/>
              <a:t>Speeches in Brussels on the Polish Question</a:t>
            </a:r>
            <a:r>
              <a:rPr lang="en-GB" sz="2000" dirty="0"/>
              <a:t>. MECW 6: 549</a:t>
            </a:r>
          </a:p>
        </p:txBody>
      </p:sp>
      <p:sp>
        <p:nvSpPr>
          <p:cNvPr id="4" name="Slide Number Placeholder 3">
            <a:extLst>
              <a:ext uri="{FF2B5EF4-FFF2-40B4-BE49-F238E27FC236}">
                <a16:creationId xmlns:a16="http://schemas.microsoft.com/office/drawing/2014/main" id="{A6338AD2-BF1E-0A2A-5AC3-850FA14BA111}"/>
              </a:ext>
            </a:extLst>
          </p:cNvPr>
          <p:cNvSpPr>
            <a:spLocks noGrp="1"/>
          </p:cNvSpPr>
          <p:nvPr>
            <p:ph type="sldNum" sz="quarter" idx="12"/>
          </p:nvPr>
        </p:nvSpPr>
        <p:spPr/>
        <p:txBody>
          <a:bodyPr/>
          <a:lstStyle/>
          <a:p>
            <a:fld id="{7B84552E-C415-4A08-98B3-112702A53DD8}" type="slidenum">
              <a:rPr lang="en-GB" smtClean="0"/>
              <a:t>6</a:t>
            </a:fld>
            <a:endParaRPr lang="en-GB"/>
          </a:p>
        </p:txBody>
      </p:sp>
      <p:pic>
        <p:nvPicPr>
          <p:cNvPr id="5122" name="Picture 2" descr="Joachim Lelewel | Polish historian | Britannica">
            <a:extLst>
              <a:ext uri="{FF2B5EF4-FFF2-40B4-BE49-F238E27FC236}">
                <a16:creationId xmlns:a16="http://schemas.microsoft.com/office/drawing/2014/main" id="{D1E853F4-0D03-6E3E-846B-55917F2D32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1401" y="1690688"/>
            <a:ext cx="2682166" cy="28737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53313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Germany</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201" y="1825625"/>
            <a:ext cx="10000128" cy="4667250"/>
          </a:xfrm>
        </p:spPr>
        <p:txBody>
          <a:bodyPr>
            <a:normAutofit/>
          </a:bodyPr>
          <a:lstStyle/>
          <a:p>
            <a:pPr marL="0" indent="0">
              <a:lnSpc>
                <a:spcPct val="100000"/>
              </a:lnSpc>
              <a:spcBef>
                <a:spcPts val="0"/>
              </a:spcBef>
              <a:buNone/>
            </a:pPr>
            <a:r>
              <a:rPr lang="en-GB" sz="2000" dirty="0"/>
              <a:t>“In Germany, they fight with the bourgeoisie whenever it acts in a revolutionary way, against the absolute monarchy, the feudal squirearchy, and the petty bourgeoisie.</a:t>
            </a:r>
          </a:p>
          <a:p>
            <a:pPr marL="0" indent="0">
              <a:lnSpc>
                <a:spcPct val="100000"/>
              </a:lnSpc>
              <a:spcBef>
                <a:spcPts val="0"/>
              </a:spcBef>
              <a:buNone/>
            </a:pPr>
            <a:r>
              <a:rPr lang="en-GB" sz="2000" dirty="0"/>
              <a:t>“But they never cease, for a single instant, to instil into the working class the clearest possible recognition of the </a:t>
            </a:r>
            <a:r>
              <a:rPr lang="en-GB" sz="2000" dirty="0">
                <a:highlight>
                  <a:srgbClr val="FFFF00"/>
                </a:highlight>
              </a:rPr>
              <a:t>hostile antagonism between bourgeoisie and proletariat</a:t>
            </a:r>
            <a:r>
              <a:rPr lang="en-GB" sz="2000" dirty="0"/>
              <a:t>, in order that the German workers may straightway use, as so many weapons against the bourgeoisie, the social and political conditions that the bourgeoisie must necessarily introduce along with its supremacy, and in order that, </a:t>
            </a:r>
            <a:r>
              <a:rPr lang="en-GB" sz="2000" dirty="0">
                <a:highlight>
                  <a:srgbClr val="FFFF00"/>
                </a:highlight>
              </a:rPr>
              <a:t>after the fall of the reactionary classes in Germany, the fight against the bourgeoisie itself may immediately begin</a:t>
            </a:r>
            <a:r>
              <a:rPr lang="en-GB" sz="2000" dirty="0"/>
              <a:t>…</a:t>
            </a:r>
          </a:p>
          <a:p>
            <a:pPr marL="0" indent="0">
              <a:lnSpc>
                <a:spcPct val="100000"/>
              </a:lnSpc>
              <a:spcBef>
                <a:spcPts val="0"/>
              </a:spcBef>
              <a:buNone/>
            </a:pPr>
            <a:endParaRPr lang="en-GB" sz="2000" dirty="0"/>
          </a:p>
          <a:p>
            <a:pPr marL="0" indent="0">
              <a:lnSpc>
                <a:spcPct val="100000"/>
              </a:lnSpc>
              <a:spcBef>
                <a:spcPts val="0"/>
              </a:spcBef>
              <a:buNone/>
            </a:pPr>
            <a:r>
              <a:rPr lang="en-GB" sz="2000" dirty="0"/>
              <a:t>“The Communists turn their attention chiefly to Germany, because that country is on the eve of a </a:t>
            </a:r>
            <a:r>
              <a:rPr lang="en-GB" sz="2000" dirty="0">
                <a:highlight>
                  <a:srgbClr val="FFFF00"/>
                </a:highlight>
              </a:rPr>
              <a:t>bourgeois revolution </a:t>
            </a:r>
            <a:r>
              <a:rPr lang="en-GB" sz="2000" dirty="0"/>
              <a:t>that is bound to be carried out under more advanced conditions of European civilisation and with a much more developed proletariat than that of England was in the seventeenth, and France in the eighteenth century, and because the bourgeois revolution in Germany will be but the </a:t>
            </a:r>
            <a:r>
              <a:rPr lang="en-GB" sz="2000" dirty="0">
                <a:highlight>
                  <a:srgbClr val="FFFF00"/>
                </a:highlight>
              </a:rPr>
              <a:t>prelude to an immediately following proletarian revolution</a:t>
            </a:r>
            <a:r>
              <a:rPr lang="en-GB" sz="2000" dirty="0"/>
              <a:t>.”</a:t>
            </a:r>
          </a:p>
          <a:p>
            <a:pPr marL="0" indent="0">
              <a:lnSpc>
                <a:spcPct val="100000"/>
              </a:lnSpc>
              <a:spcBef>
                <a:spcPts val="0"/>
              </a:spcBef>
              <a:buNone/>
            </a:pPr>
            <a:endParaRPr lang="en-GB" sz="2000" dirty="0"/>
          </a:p>
        </p:txBody>
      </p:sp>
      <p:sp>
        <p:nvSpPr>
          <p:cNvPr id="4" name="Slide Number Placeholder 3">
            <a:extLst>
              <a:ext uri="{FF2B5EF4-FFF2-40B4-BE49-F238E27FC236}">
                <a16:creationId xmlns:a16="http://schemas.microsoft.com/office/drawing/2014/main" id="{9C79ABE1-21CF-F1A5-8470-E15AB929CD92}"/>
              </a:ext>
            </a:extLst>
          </p:cNvPr>
          <p:cNvSpPr>
            <a:spLocks noGrp="1"/>
          </p:cNvSpPr>
          <p:nvPr>
            <p:ph type="sldNum" sz="quarter" idx="12"/>
          </p:nvPr>
        </p:nvSpPr>
        <p:spPr/>
        <p:txBody>
          <a:bodyPr/>
          <a:lstStyle/>
          <a:p>
            <a:fld id="{7B84552E-C415-4A08-98B3-112702A53DD8}" type="slidenum">
              <a:rPr lang="en-GB" smtClean="0"/>
              <a:t>7</a:t>
            </a:fld>
            <a:endParaRPr lang="en-GB"/>
          </a:p>
        </p:txBody>
      </p:sp>
    </p:spTree>
    <p:extLst>
      <p:ext uri="{BB962C8B-B14F-4D97-AF65-F5344CB8AC3E}">
        <p14:creationId xmlns:p14="http://schemas.microsoft.com/office/powerpoint/2010/main" val="33481642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Capitalism and bourgeois revolution</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1706096" y="5672910"/>
            <a:ext cx="8979832" cy="485844"/>
          </a:xfrm>
        </p:spPr>
        <p:txBody>
          <a:bodyPr>
            <a:normAutofit/>
          </a:bodyPr>
          <a:lstStyle/>
          <a:p>
            <a:pPr marL="0" indent="0">
              <a:lnSpc>
                <a:spcPct val="100000"/>
              </a:lnSpc>
              <a:spcBef>
                <a:spcPts val="0"/>
              </a:spcBef>
              <a:buNone/>
            </a:pPr>
            <a:r>
              <a:rPr lang="en-GB" sz="2000" dirty="0"/>
              <a:t>French revolution 1789				English countryside</a:t>
            </a:r>
          </a:p>
        </p:txBody>
      </p:sp>
      <p:sp>
        <p:nvSpPr>
          <p:cNvPr id="4" name="Slide Number Placeholder 3">
            <a:extLst>
              <a:ext uri="{FF2B5EF4-FFF2-40B4-BE49-F238E27FC236}">
                <a16:creationId xmlns:a16="http://schemas.microsoft.com/office/drawing/2014/main" id="{9C79ABE1-21CF-F1A5-8470-E15AB929CD92}"/>
              </a:ext>
            </a:extLst>
          </p:cNvPr>
          <p:cNvSpPr>
            <a:spLocks noGrp="1"/>
          </p:cNvSpPr>
          <p:nvPr>
            <p:ph type="sldNum" sz="quarter" idx="12"/>
          </p:nvPr>
        </p:nvSpPr>
        <p:spPr/>
        <p:txBody>
          <a:bodyPr/>
          <a:lstStyle/>
          <a:p>
            <a:fld id="{7B84552E-C415-4A08-98B3-112702A53DD8}" type="slidenum">
              <a:rPr lang="en-GB" smtClean="0"/>
              <a:t>8</a:t>
            </a:fld>
            <a:endParaRPr lang="en-GB"/>
          </a:p>
        </p:txBody>
      </p:sp>
      <p:pic>
        <p:nvPicPr>
          <p:cNvPr id="2050" name="Picture 2" descr="The French Revolution">
            <a:extLst>
              <a:ext uri="{FF2B5EF4-FFF2-40B4-BE49-F238E27FC236}">
                <a16:creationId xmlns:a16="http://schemas.microsoft.com/office/drawing/2014/main" id="{A56D313C-00AA-2663-EB4F-93F286509E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6096" y="1999737"/>
            <a:ext cx="2626547" cy="360320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054" name="Picture 6" descr="A serious plan for “levelling up” would look back to the original Levellers  - Prospect Magazine">
            <a:extLst>
              <a:ext uri="{FF2B5EF4-FFF2-40B4-BE49-F238E27FC236}">
                <a16:creationId xmlns:a16="http://schemas.microsoft.com/office/drawing/2014/main" id="{62E8CD30-D54A-DAD8-666D-BDA0A04536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5295" y="1999737"/>
            <a:ext cx="3750609" cy="36032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69378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Lessons of 1848</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200" y="1825624"/>
            <a:ext cx="7633447" cy="4790329"/>
          </a:xfrm>
        </p:spPr>
        <p:txBody>
          <a:bodyPr>
            <a:normAutofit/>
          </a:bodyPr>
          <a:lstStyle/>
          <a:p>
            <a:pPr marL="0" indent="0">
              <a:lnSpc>
                <a:spcPct val="100000"/>
              </a:lnSpc>
              <a:spcBef>
                <a:spcPts val="0"/>
              </a:spcBef>
              <a:buNone/>
            </a:pPr>
            <a:r>
              <a:rPr lang="en-GB" sz="2000" dirty="0"/>
              <a:t>“We told you as early as 1848 that the German </a:t>
            </a:r>
            <a:r>
              <a:rPr lang="en-GB" sz="2000" dirty="0">
                <a:highlight>
                  <a:srgbClr val="FFFF00"/>
                </a:highlight>
              </a:rPr>
              <a:t>liberal bourgeois </a:t>
            </a:r>
            <a:r>
              <a:rPr lang="en-GB" sz="2000" dirty="0"/>
              <a:t>would soon come to power and would immediately turn their newly acquired power against the workers…</a:t>
            </a:r>
          </a:p>
          <a:p>
            <a:pPr marL="0" indent="0">
              <a:lnSpc>
                <a:spcPct val="100000"/>
              </a:lnSpc>
              <a:spcBef>
                <a:spcPts val="0"/>
              </a:spcBef>
              <a:buNone/>
            </a:pPr>
            <a:r>
              <a:rPr lang="en-GB" sz="2000" dirty="0"/>
              <a:t>“And the role which the German liberal bourgeois played in 1848 against the people, this so treacherous role will be taken over in the impending revolution by the </a:t>
            </a:r>
            <a:r>
              <a:rPr lang="en-GB" sz="2000" dirty="0">
                <a:highlight>
                  <a:srgbClr val="FFFF00"/>
                </a:highlight>
              </a:rPr>
              <a:t>democratic petty bourgeois</a:t>
            </a:r>
            <a:r>
              <a:rPr lang="en-GB" sz="2000" dirty="0"/>
              <a:t>, who at present take the same attitude in the opposition as the liberal bourgeois before 1848…</a:t>
            </a:r>
          </a:p>
          <a:p>
            <a:pPr marL="0" indent="0">
              <a:lnSpc>
                <a:spcPct val="100000"/>
              </a:lnSpc>
              <a:spcBef>
                <a:spcPts val="0"/>
              </a:spcBef>
              <a:buNone/>
            </a:pPr>
            <a:r>
              <a:rPr lang="en-GB" sz="2000" dirty="0"/>
              <a:t>“The relation of the revolutionary workers’ party to the petty-bourgeois democrats is this: it </a:t>
            </a:r>
            <a:r>
              <a:rPr lang="en-GB" sz="2000" dirty="0">
                <a:highlight>
                  <a:srgbClr val="FFFF00"/>
                </a:highlight>
              </a:rPr>
              <a:t>marches together </a:t>
            </a:r>
            <a:r>
              <a:rPr lang="en-GB" sz="2000" dirty="0"/>
              <a:t>with them against the faction which it aims at overthrowing, it </a:t>
            </a:r>
            <a:r>
              <a:rPr lang="en-GB" sz="2000" dirty="0">
                <a:highlight>
                  <a:srgbClr val="FFFF00"/>
                </a:highlight>
              </a:rPr>
              <a:t>opposes them </a:t>
            </a:r>
            <a:r>
              <a:rPr lang="en-GB" sz="2000" dirty="0"/>
              <a:t>in everything by which they seek to consolidate their position in their own interests…</a:t>
            </a:r>
          </a:p>
          <a:p>
            <a:pPr marL="0" indent="0">
              <a:lnSpc>
                <a:spcPct val="100000"/>
              </a:lnSpc>
              <a:spcBef>
                <a:spcPts val="0"/>
              </a:spcBef>
              <a:buNone/>
            </a:pPr>
            <a:endParaRPr lang="en-GB" sz="2000" dirty="0"/>
          </a:p>
          <a:p>
            <a:pPr marL="0" indent="0">
              <a:lnSpc>
                <a:spcPct val="100000"/>
              </a:lnSpc>
              <a:spcBef>
                <a:spcPts val="0"/>
              </a:spcBef>
              <a:buNone/>
            </a:pPr>
            <a:r>
              <a:rPr lang="en-GB" sz="2000" dirty="0"/>
              <a:t>Marx and Engels (24 March 1850) </a:t>
            </a:r>
            <a:r>
              <a:rPr lang="en-GB" sz="2000" i="1" dirty="0"/>
              <a:t>Address of the Central Committee to the Communist League</a:t>
            </a:r>
            <a:r>
              <a:rPr lang="en-GB" sz="2000" dirty="0"/>
              <a:t>. MECW 10: 278-87</a:t>
            </a:r>
          </a:p>
          <a:p>
            <a:pPr marL="0" indent="0">
              <a:lnSpc>
                <a:spcPct val="100000"/>
              </a:lnSpc>
              <a:spcBef>
                <a:spcPts val="0"/>
              </a:spcBef>
              <a:buNone/>
            </a:pPr>
            <a:endParaRPr lang="en-GB" sz="2000" dirty="0"/>
          </a:p>
        </p:txBody>
      </p:sp>
      <p:sp>
        <p:nvSpPr>
          <p:cNvPr id="4" name="Slide Number Placeholder 3">
            <a:extLst>
              <a:ext uri="{FF2B5EF4-FFF2-40B4-BE49-F238E27FC236}">
                <a16:creationId xmlns:a16="http://schemas.microsoft.com/office/drawing/2014/main" id="{2A9E7935-5B42-5AB1-2F86-66E861D5A646}"/>
              </a:ext>
            </a:extLst>
          </p:cNvPr>
          <p:cNvSpPr>
            <a:spLocks noGrp="1"/>
          </p:cNvSpPr>
          <p:nvPr>
            <p:ph type="sldNum" sz="quarter" idx="12"/>
          </p:nvPr>
        </p:nvSpPr>
        <p:spPr/>
        <p:txBody>
          <a:bodyPr/>
          <a:lstStyle/>
          <a:p>
            <a:fld id="{7B84552E-C415-4A08-98B3-112702A53DD8}" type="slidenum">
              <a:rPr lang="en-GB" smtClean="0"/>
              <a:t>9</a:t>
            </a:fld>
            <a:endParaRPr lang="en-GB"/>
          </a:p>
        </p:txBody>
      </p:sp>
      <p:pic>
        <p:nvPicPr>
          <p:cNvPr id="7" name="Picture 2">
            <a:extLst>
              <a:ext uri="{FF2B5EF4-FFF2-40B4-BE49-F238E27FC236}">
                <a16:creationId xmlns:a16="http://schemas.microsoft.com/office/drawing/2014/main" id="{66721838-F45C-46C2-FB81-CF9B3F91C05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6196"/>
          <a:stretch/>
        </p:blipFill>
        <p:spPr bwMode="auto">
          <a:xfrm>
            <a:off x="8843498" y="1894378"/>
            <a:ext cx="2372119" cy="261487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82677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Permanent revolution</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200" y="1825625"/>
            <a:ext cx="7230035" cy="4667250"/>
          </a:xfrm>
        </p:spPr>
        <p:txBody>
          <a:bodyPr>
            <a:normAutofit/>
          </a:bodyPr>
          <a:lstStyle/>
          <a:p>
            <a:pPr marL="0" indent="0">
              <a:lnSpc>
                <a:spcPct val="100000"/>
              </a:lnSpc>
              <a:spcBef>
                <a:spcPts val="0"/>
              </a:spcBef>
              <a:buNone/>
            </a:pPr>
            <a:r>
              <a:rPr lang="en-GB" sz="2000" dirty="0"/>
              <a:t>“The workers, and above all the League, must exert themselves to establish an independent secret and public organisation of the </a:t>
            </a:r>
            <a:r>
              <a:rPr lang="en-GB" sz="2000" dirty="0">
                <a:highlight>
                  <a:srgbClr val="FFFF00"/>
                </a:highlight>
              </a:rPr>
              <a:t>workers' party </a:t>
            </a:r>
            <a:r>
              <a:rPr lang="en-GB" sz="2000" dirty="0"/>
              <a:t>alongside the official democrats… </a:t>
            </a:r>
          </a:p>
          <a:p>
            <a:pPr marL="0" indent="0">
              <a:lnSpc>
                <a:spcPct val="100000"/>
              </a:lnSpc>
              <a:spcBef>
                <a:spcPts val="0"/>
              </a:spcBef>
              <a:buNone/>
            </a:pPr>
            <a:r>
              <a:rPr lang="en-GB" sz="2000" dirty="0"/>
              <a:t>“Even where there is no prospect whatever of their being elected, the workers must put up their </a:t>
            </a:r>
            <a:r>
              <a:rPr lang="en-GB" sz="2000" dirty="0">
                <a:highlight>
                  <a:srgbClr val="FFFF00"/>
                </a:highlight>
              </a:rPr>
              <a:t>own candidates </a:t>
            </a:r>
            <a:r>
              <a:rPr lang="en-GB" sz="2000" dirty="0"/>
              <a:t>in order to preserve their </a:t>
            </a:r>
            <a:r>
              <a:rPr lang="en-GB" sz="2000" dirty="0">
                <a:highlight>
                  <a:srgbClr val="FFFF00"/>
                </a:highlight>
              </a:rPr>
              <a:t>independence</a:t>
            </a:r>
            <a:r>
              <a:rPr lang="en-GB" sz="2000" dirty="0"/>
              <a:t>, to count their forces and to lay before the public their revolutionary attitude and party standpoint… </a:t>
            </a:r>
          </a:p>
          <a:p>
            <a:pPr marL="0" indent="0">
              <a:lnSpc>
                <a:spcPct val="100000"/>
              </a:lnSpc>
              <a:spcBef>
                <a:spcPts val="0"/>
              </a:spcBef>
              <a:buNone/>
            </a:pPr>
            <a:r>
              <a:rPr lang="en-GB" sz="2000" dirty="0"/>
              <a:t>“[the German workers] must do the utmost for their final victory by making it clear to themselves what their </a:t>
            </a:r>
            <a:r>
              <a:rPr lang="en-GB" sz="2000" dirty="0">
                <a:highlight>
                  <a:srgbClr val="FFFF00"/>
                </a:highlight>
              </a:rPr>
              <a:t>class interests </a:t>
            </a:r>
            <a:r>
              <a:rPr lang="en-GB" sz="2000" dirty="0"/>
              <a:t>are, by taking up their position as an independent party as soon as possible and by not allowing themselves to be misled for a single moment by the hypocritical phrases of the democratic petty bourgeois... Their battle cry must be</a:t>
            </a:r>
            <a:r>
              <a:rPr lang="en-GB" sz="2000" dirty="0">
                <a:highlight>
                  <a:srgbClr val="FFFF00"/>
                </a:highlight>
              </a:rPr>
              <a:t>: The Revolution in Permanence</a:t>
            </a:r>
            <a:r>
              <a:rPr lang="en-GB" sz="2000" dirty="0"/>
              <a:t>.”</a:t>
            </a:r>
          </a:p>
          <a:p>
            <a:pPr marL="0" indent="0">
              <a:lnSpc>
                <a:spcPct val="100000"/>
              </a:lnSpc>
              <a:spcBef>
                <a:spcPts val="0"/>
              </a:spcBef>
              <a:buNone/>
            </a:pPr>
            <a:r>
              <a:rPr lang="en-GB" sz="2000" dirty="0"/>
              <a:t>Marx and Engels (24 March 1850) </a:t>
            </a:r>
            <a:r>
              <a:rPr lang="en-GB" sz="2000" i="1" dirty="0"/>
              <a:t>Address of the Central Committee to the Communist League</a:t>
            </a:r>
            <a:r>
              <a:rPr lang="en-GB" sz="2000" dirty="0"/>
              <a:t>. MECW 10: 278-87</a:t>
            </a:r>
          </a:p>
        </p:txBody>
      </p:sp>
      <p:sp>
        <p:nvSpPr>
          <p:cNvPr id="4" name="Slide Number Placeholder 3">
            <a:extLst>
              <a:ext uri="{FF2B5EF4-FFF2-40B4-BE49-F238E27FC236}">
                <a16:creationId xmlns:a16="http://schemas.microsoft.com/office/drawing/2014/main" id="{E1C257C3-6FBF-54DC-568E-766632CCE2B1}"/>
              </a:ext>
            </a:extLst>
          </p:cNvPr>
          <p:cNvSpPr>
            <a:spLocks noGrp="1"/>
          </p:cNvSpPr>
          <p:nvPr>
            <p:ph type="sldNum" sz="quarter" idx="12"/>
          </p:nvPr>
        </p:nvSpPr>
        <p:spPr/>
        <p:txBody>
          <a:bodyPr/>
          <a:lstStyle/>
          <a:p>
            <a:fld id="{7B84552E-C415-4A08-98B3-112702A53DD8}" type="slidenum">
              <a:rPr lang="en-GB" smtClean="0"/>
              <a:t>10</a:t>
            </a:fld>
            <a:endParaRPr lang="en-GB"/>
          </a:p>
        </p:txBody>
      </p:sp>
      <p:pic>
        <p:nvPicPr>
          <p:cNvPr id="7172" name="Picture 4" descr="Revelations Concerning the Communist Trial in Cologne by Karl Marx">
            <a:extLst>
              <a:ext uri="{FF2B5EF4-FFF2-40B4-BE49-F238E27FC236}">
                <a16:creationId xmlns:a16="http://schemas.microsoft.com/office/drawing/2014/main" id="{A800F974-5B0D-39C1-E5D1-C82FB3CEFD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85519" y="1899444"/>
            <a:ext cx="2585007" cy="385589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61178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The role of Communists</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197" y="1825625"/>
            <a:ext cx="5948085" cy="4602070"/>
          </a:xfrm>
        </p:spPr>
        <p:txBody>
          <a:bodyPr>
            <a:normAutofit/>
          </a:bodyPr>
          <a:lstStyle/>
          <a:p>
            <a:pPr marL="0" indent="0">
              <a:lnSpc>
                <a:spcPct val="110000"/>
              </a:lnSpc>
              <a:spcBef>
                <a:spcPts val="0"/>
              </a:spcBef>
              <a:buNone/>
            </a:pPr>
            <a:r>
              <a:rPr lang="en-GB" sz="2000" dirty="0"/>
              <a:t>“In short, the Communists everywhere </a:t>
            </a:r>
            <a:r>
              <a:rPr lang="en-GB" sz="2000" dirty="0">
                <a:highlight>
                  <a:srgbClr val="FFFF00"/>
                </a:highlight>
              </a:rPr>
              <a:t>support every revolutionary movement </a:t>
            </a:r>
            <a:r>
              <a:rPr lang="en-GB" sz="2000" dirty="0"/>
              <a:t>against the existing social and political order of things…</a:t>
            </a:r>
          </a:p>
          <a:p>
            <a:pPr marL="0" indent="0">
              <a:lnSpc>
                <a:spcPct val="110000"/>
              </a:lnSpc>
              <a:spcBef>
                <a:spcPts val="0"/>
              </a:spcBef>
              <a:buNone/>
            </a:pPr>
            <a:endParaRPr lang="en-GB" sz="2000" dirty="0"/>
          </a:p>
          <a:p>
            <a:pPr marL="0" indent="0">
              <a:lnSpc>
                <a:spcPct val="110000"/>
              </a:lnSpc>
              <a:spcBef>
                <a:spcPts val="0"/>
              </a:spcBef>
              <a:buNone/>
            </a:pPr>
            <a:r>
              <a:rPr lang="en-GB" sz="2000" dirty="0"/>
              <a:t>“In all these movements, they bring to the front, as the leading question in each, the </a:t>
            </a:r>
            <a:r>
              <a:rPr lang="en-GB" sz="2000" dirty="0">
                <a:highlight>
                  <a:srgbClr val="FFFF00"/>
                </a:highlight>
              </a:rPr>
              <a:t>property question</a:t>
            </a:r>
            <a:r>
              <a:rPr lang="en-GB" sz="2000" dirty="0"/>
              <a:t>, no matter what its degree of development at the time…</a:t>
            </a:r>
          </a:p>
          <a:p>
            <a:pPr marL="0" indent="0">
              <a:lnSpc>
                <a:spcPct val="110000"/>
              </a:lnSpc>
              <a:spcBef>
                <a:spcPts val="0"/>
              </a:spcBef>
              <a:buNone/>
            </a:pPr>
            <a:endParaRPr lang="en-GB" sz="2000" dirty="0"/>
          </a:p>
          <a:p>
            <a:pPr marL="0" indent="0">
              <a:lnSpc>
                <a:spcPct val="110000"/>
              </a:lnSpc>
              <a:spcBef>
                <a:spcPts val="0"/>
              </a:spcBef>
              <a:buNone/>
            </a:pPr>
            <a:r>
              <a:rPr lang="en-GB" sz="2000" dirty="0"/>
              <a:t>“Finally, they labour everywhere for the </a:t>
            </a:r>
            <a:r>
              <a:rPr lang="en-GB" sz="2000" dirty="0">
                <a:highlight>
                  <a:srgbClr val="FFFF00"/>
                </a:highlight>
              </a:rPr>
              <a:t>alliance and accord</a:t>
            </a:r>
            <a:r>
              <a:rPr lang="en-GB" sz="2000" dirty="0"/>
              <a:t> of the democratic parties of all countries.”</a:t>
            </a:r>
          </a:p>
        </p:txBody>
      </p:sp>
      <p:sp>
        <p:nvSpPr>
          <p:cNvPr id="4" name="Slide Number Placeholder 3">
            <a:extLst>
              <a:ext uri="{FF2B5EF4-FFF2-40B4-BE49-F238E27FC236}">
                <a16:creationId xmlns:a16="http://schemas.microsoft.com/office/drawing/2014/main" id="{00D0929E-8C09-DD8A-ED5A-F8DFDD803235}"/>
              </a:ext>
            </a:extLst>
          </p:cNvPr>
          <p:cNvSpPr>
            <a:spLocks noGrp="1"/>
          </p:cNvSpPr>
          <p:nvPr>
            <p:ph type="sldNum" sz="quarter" idx="12"/>
          </p:nvPr>
        </p:nvSpPr>
        <p:spPr/>
        <p:txBody>
          <a:bodyPr/>
          <a:lstStyle/>
          <a:p>
            <a:fld id="{7B84552E-C415-4A08-98B3-112702A53DD8}" type="slidenum">
              <a:rPr lang="en-GB" smtClean="0"/>
              <a:t>11</a:t>
            </a:fld>
            <a:endParaRPr lang="en-GB"/>
          </a:p>
        </p:txBody>
      </p:sp>
      <p:pic>
        <p:nvPicPr>
          <p:cNvPr id="5" name="Picture 2" descr="The Ideas of Karl Marx | History &amp; Theory">
            <a:extLst>
              <a:ext uri="{FF2B5EF4-FFF2-40B4-BE49-F238E27FC236}">
                <a16:creationId xmlns:a16="http://schemas.microsoft.com/office/drawing/2014/main" id="{96119E0E-810F-93F1-9C72-4223B08230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7234" y="1986988"/>
            <a:ext cx="3859243" cy="263879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97906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Workers’ revolution</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201" y="1825624"/>
            <a:ext cx="5410199" cy="4667251"/>
          </a:xfrm>
        </p:spPr>
        <p:txBody>
          <a:bodyPr>
            <a:normAutofit/>
          </a:bodyPr>
          <a:lstStyle/>
          <a:p>
            <a:pPr marL="0" indent="0">
              <a:lnSpc>
                <a:spcPct val="100000"/>
              </a:lnSpc>
              <a:spcBef>
                <a:spcPts val="0"/>
              </a:spcBef>
              <a:buNone/>
            </a:pPr>
            <a:r>
              <a:rPr lang="en-GB" sz="2000" dirty="0"/>
              <a:t>“The Communists disdain to conceal their views and aims. They openly declare that their ends can be attained only by the </a:t>
            </a:r>
            <a:r>
              <a:rPr lang="en-GB" sz="2000" dirty="0">
                <a:highlight>
                  <a:srgbClr val="FFFF00"/>
                </a:highlight>
              </a:rPr>
              <a:t>forcible overthrow of all existing social conditions</a:t>
            </a:r>
            <a:r>
              <a:rPr lang="en-GB" sz="2000" dirty="0"/>
              <a:t>. Let the ruling classes tremble at a Communistic revolution.” </a:t>
            </a:r>
          </a:p>
          <a:p>
            <a:pPr marL="0" indent="0">
              <a:lnSpc>
                <a:spcPct val="100000"/>
              </a:lnSpc>
              <a:spcBef>
                <a:spcPts val="0"/>
              </a:spcBef>
              <a:buNone/>
            </a:pPr>
            <a:endParaRPr lang="en-GB" sz="2000" dirty="0"/>
          </a:p>
          <a:p>
            <a:pPr marL="0" indent="0">
              <a:lnSpc>
                <a:spcPct val="100000"/>
              </a:lnSpc>
              <a:spcBef>
                <a:spcPts val="0"/>
              </a:spcBef>
              <a:buNone/>
            </a:pPr>
            <a:r>
              <a:rPr lang="en-GB" sz="2000" dirty="0"/>
              <a:t>“The proletarians have nothing to lose [</a:t>
            </a:r>
            <a:r>
              <a:rPr lang="en-GB" sz="2000" dirty="0">
                <a:highlight>
                  <a:srgbClr val="FFFF00"/>
                </a:highlight>
              </a:rPr>
              <a:t>in it</a:t>
            </a:r>
            <a:r>
              <a:rPr lang="en-GB" sz="2000" dirty="0"/>
              <a:t>] but their chains. They have a world to win.”</a:t>
            </a:r>
          </a:p>
          <a:p>
            <a:pPr marL="0" indent="0">
              <a:lnSpc>
                <a:spcPct val="100000"/>
              </a:lnSpc>
              <a:spcBef>
                <a:spcPts val="0"/>
              </a:spcBef>
              <a:buNone/>
            </a:pPr>
            <a:endParaRPr lang="en-GB" sz="2000" dirty="0"/>
          </a:p>
          <a:p>
            <a:pPr marL="0" indent="0">
              <a:lnSpc>
                <a:spcPct val="100000"/>
              </a:lnSpc>
              <a:spcBef>
                <a:spcPts val="0"/>
              </a:spcBef>
              <a:buNone/>
            </a:pPr>
            <a:r>
              <a:rPr lang="en-GB" sz="2000" dirty="0"/>
              <a:t>II: “The proletariat will use its political supremacy to wrest, by degree, all capital from the bourgeoisie, to centralise all instruments of production in the hands of the state, i.e., of the </a:t>
            </a:r>
            <a:r>
              <a:rPr lang="en-GB" sz="2000" dirty="0">
                <a:highlight>
                  <a:srgbClr val="FFFF00"/>
                </a:highlight>
              </a:rPr>
              <a:t>proletariat organised as the ruling class</a:t>
            </a:r>
            <a:r>
              <a:rPr lang="en-GB" sz="2000" dirty="0"/>
              <a:t>.”</a:t>
            </a:r>
          </a:p>
          <a:p>
            <a:pPr marL="0" indent="0">
              <a:lnSpc>
                <a:spcPct val="100000"/>
              </a:lnSpc>
              <a:spcBef>
                <a:spcPts val="0"/>
              </a:spcBef>
              <a:buNone/>
            </a:pPr>
            <a:endParaRPr lang="en-GB" sz="2000" dirty="0"/>
          </a:p>
        </p:txBody>
      </p:sp>
      <p:sp>
        <p:nvSpPr>
          <p:cNvPr id="4" name="Slide Number Placeholder 3">
            <a:extLst>
              <a:ext uri="{FF2B5EF4-FFF2-40B4-BE49-F238E27FC236}">
                <a16:creationId xmlns:a16="http://schemas.microsoft.com/office/drawing/2014/main" id="{88FAECDA-701B-17A9-4341-1B75C577BD97}"/>
              </a:ext>
            </a:extLst>
          </p:cNvPr>
          <p:cNvSpPr>
            <a:spLocks noGrp="1"/>
          </p:cNvSpPr>
          <p:nvPr>
            <p:ph type="sldNum" sz="quarter" idx="12"/>
          </p:nvPr>
        </p:nvSpPr>
        <p:spPr/>
        <p:txBody>
          <a:bodyPr/>
          <a:lstStyle/>
          <a:p>
            <a:fld id="{7B84552E-C415-4A08-98B3-112702A53DD8}" type="slidenum">
              <a:rPr lang="en-GB" smtClean="0"/>
              <a:t>12</a:t>
            </a:fld>
            <a:endParaRPr lang="en-GB"/>
          </a:p>
        </p:txBody>
      </p:sp>
      <p:pic>
        <p:nvPicPr>
          <p:cNvPr id="10242" name="Picture 2" descr="Communist International - Wikipedia">
            <a:extLst>
              <a:ext uri="{FF2B5EF4-FFF2-40B4-BE49-F238E27FC236}">
                <a16:creationId xmlns:a16="http://schemas.microsoft.com/office/drawing/2014/main" id="{B206CA42-BD8B-CD9C-40C5-A9DE4C4114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84819" y="1985962"/>
            <a:ext cx="2945132" cy="405625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33241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Workers of all countries, unite!</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200" y="1825624"/>
            <a:ext cx="6772835" cy="4243482"/>
          </a:xfrm>
        </p:spPr>
        <p:txBody>
          <a:bodyPr>
            <a:normAutofit/>
          </a:bodyPr>
          <a:lstStyle/>
          <a:p>
            <a:pPr marL="0" indent="0">
              <a:lnSpc>
                <a:spcPct val="100000"/>
              </a:lnSpc>
              <a:spcBef>
                <a:spcPts val="0"/>
              </a:spcBef>
              <a:buNone/>
            </a:pPr>
            <a:r>
              <a:rPr lang="en-GB" sz="2000" dirty="0"/>
              <a:t>Rules of the newly formed Communist League, adopted at the 2-9 June 1847 congress.</a:t>
            </a:r>
          </a:p>
          <a:p>
            <a:pPr marL="0" indent="0">
              <a:lnSpc>
                <a:spcPct val="100000"/>
              </a:lnSpc>
              <a:spcBef>
                <a:spcPts val="0"/>
              </a:spcBef>
              <a:buNone/>
            </a:pPr>
            <a:endParaRPr lang="en-GB" sz="2000" dirty="0"/>
          </a:p>
          <a:p>
            <a:pPr marL="0" indent="0">
              <a:lnSpc>
                <a:spcPct val="100000"/>
              </a:lnSpc>
              <a:spcBef>
                <a:spcPts val="0"/>
              </a:spcBef>
              <a:buNone/>
            </a:pPr>
            <a:r>
              <a:rPr lang="en-GB" sz="2000" dirty="0"/>
              <a:t>The circular, </a:t>
            </a:r>
            <a:r>
              <a:rPr lang="en-GB" sz="2000" i="1" dirty="0"/>
              <a:t>The Central Authority to the League</a:t>
            </a:r>
            <a:r>
              <a:rPr lang="en-GB" sz="2000" dirty="0"/>
              <a:t>, 14 September 1847 in the names of </a:t>
            </a:r>
            <a:r>
              <a:rPr lang="en-GB" sz="2000" dirty="0" err="1"/>
              <a:t>Schapper</a:t>
            </a:r>
            <a:r>
              <a:rPr lang="en-GB" sz="2000" dirty="0"/>
              <a:t>, Moll and Bauer.</a:t>
            </a:r>
          </a:p>
          <a:p>
            <a:pPr marL="0" indent="0">
              <a:lnSpc>
                <a:spcPct val="100000"/>
              </a:lnSpc>
              <a:spcBef>
                <a:spcPts val="0"/>
              </a:spcBef>
              <a:buNone/>
            </a:pPr>
            <a:endParaRPr lang="en-GB" sz="2000" dirty="0"/>
          </a:p>
          <a:p>
            <a:pPr marL="0" indent="0">
              <a:lnSpc>
                <a:spcPct val="100000"/>
              </a:lnSpc>
              <a:spcBef>
                <a:spcPts val="0"/>
              </a:spcBef>
              <a:buNone/>
            </a:pPr>
            <a:r>
              <a:rPr lang="en-GB" sz="2000" dirty="0"/>
              <a:t>In public on the masthead of the League’s paper, the </a:t>
            </a:r>
            <a:r>
              <a:rPr lang="en-GB" sz="2000" i="1" dirty="0" err="1"/>
              <a:t>Kommunistische</a:t>
            </a:r>
            <a:r>
              <a:rPr lang="en-GB" sz="2000" i="1" dirty="0"/>
              <a:t> </a:t>
            </a:r>
            <a:r>
              <a:rPr lang="en-GB" sz="2000" i="1" dirty="0" err="1"/>
              <a:t>Zeitschrift</a:t>
            </a:r>
            <a:r>
              <a:rPr lang="en-GB" sz="2000" dirty="0"/>
              <a:t>, September 1847.</a:t>
            </a:r>
          </a:p>
          <a:p>
            <a:pPr marL="0" indent="0">
              <a:lnSpc>
                <a:spcPct val="100000"/>
              </a:lnSpc>
              <a:spcBef>
                <a:spcPts val="0"/>
              </a:spcBef>
              <a:buNone/>
            </a:pPr>
            <a:endParaRPr lang="en-GB" sz="2000" dirty="0"/>
          </a:p>
          <a:p>
            <a:pPr marL="0" indent="0">
              <a:lnSpc>
                <a:spcPct val="100000"/>
              </a:lnSpc>
              <a:spcBef>
                <a:spcPts val="0"/>
              </a:spcBef>
              <a:buNone/>
            </a:pPr>
            <a:r>
              <a:rPr lang="en-GB" sz="2000" dirty="0"/>
              <a:t>“May the proletarians of all countries unite themselves in common for the vindication of their rights.” </a:t>
            </a:r>
          </a:p>
          <a:p>
            <a:pPr marL="0" indent="0">
              <a:lnSpc>
                <a:spcPct val="100000"/>
              </a:lnSpc>
              <a:spcBef>
                <a:spcPts val="0"/>
              </a:spcBef>
              <a:buNone/>
            </a:pPr>
            <a:r>
              <a:rPr lang="en-GB" sz="2000" dirty="0"/>
              <a:t>Toast on 20 September 1847 at a meeting of German, French and English Communists. </a:t>
            </a:r>
          </a:p>
          <a:p>
            <a:pPr marL="0" indent="0">
              <a:lnSpc>
                <a:spcPct val="100000"/>
              </a:lnSpc>
              <a:spcBef>
                <a:spcPts val="0"/>
              </a:spcBef>
              <a:buNone/>
            </a:pPr>
            <a:endParaRPr lang="en-GB" sz="2000" dirty="0"/>
          </a:p>
        </p:txBody>
      </p:sp>
      <p:sp>
        <p:nvSpPr>
          <p:cNvPr id="4" name="Slide Number Placeholder 3">
            <a:extLst>
              <a:ext uri="{FF2B5EF4-FFF2-40B4-BE49-F238E27FC236}">
                <a16:creationId xmlns:a16="http://schemas.microsoft.com/office/drawing/2014/main" id="{88FAECDA-701B-17A9-4341-1B75C577BD97}"/>
              </a:ext>
            </a:extLst>
          </p:cNvPr>
          <p:cNvSpPr>
            <a:spLocks noGrp="1"/>
          </p:cNvSpPr>
          <p:nvPr>
            <p:ph type="sldNum" sz="quarter" idx="12"/>
          </p:nvPr>
        </p:nvSpPr>
        <p:spPr/>
        <p:txBody>
          <a:bodyPr/>
          <a:lstStyle/>
          <a:p>
            <a:fld id="{7B84552E-C415-4A08-98B3-112702A53DD8}" type="slidenum">
              <a:rPr lang="en-GB" smtClean="0"/>
              <a:t>13</a:t>
            </a:fld>
            <a:endParaRPr lang="en-GB"/>
          </a:p>
        </p:txBody>
      </p:sp>
      <p:pic>
        <p:nvPicPr>
          <p:cNvPr id="8194" name="Picture 2" descr="The Communist League">
            <a:extLst>
              <a:ext uri="{FF2B5EF4-FFF2-40B4-BE49-F238E27FC236}">
                <a16:creationId xmlns:a16="http://schemas.microsoft.com/office/drawing/2014/main" id="{2679973A-97CE-1047-FB37-1E835C689D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20211" y="1947022"/>
            <a:ext cx="2846743" cy="412208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02252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Discussion</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200" y="1825624"/>
            <a:ext cx="6674224" cy="4530725"/>
          </a:xfrm>
        </p:spPr>
        <p:txBody>
          <a:bodyPr>
            <a:normAutofit/>
          </a:bodyPr>
          <a:lstStyle/>
          <a:p>
            <a:pPr marL="0" indent="0">
              <a:lnSpc>
                <a:spcPct val="100000"/>
              </a:lnSpc>
              <a:spcBef>
                <a:spcPts val="0"/>
              </a:spcBef>
              <a:buNone/>
            </a:pPr>
            <a:r>
              <a:rPr lang="en-GB" sz="2000" b="1" dirty="0"/>
              <a:t>Questions</a:t>
            </a:r>
            <a:r>
              <a:rPr lang="en-GB" sz="2000" dirty="0"/>
              <a:t> </a:t>
            </a:r>
          </a:p>
          <a:p>
            <a:pPr marL="0" indent="0">
              <a:lnSpc>
                <a:spcPct val="100000"/>
              </a:lnSpc>
              <a:spcBef>
                <a:spcPts val="0"/>
              </a:spcBef>
              <a:buNone/>
            </a:pPr>
            <a:endParaRPr lang="en-GB" sz="2000" dirty="0"/>
          </a:p>
          <a:p>
            <a:pPr marL="0" indent="0">
              <a:lnSpc>
                <a:spcPct val="100000"/>
              </a:lnSpc>
              <a:spcBef>
                <a:spcPts val="0"/>
              </a:spcBef>
              <a:buNone/>
            </a:pPr>
            <a:r>
              <a:rPr lang="en-GB" sz="2000" dirty="0"/>
              <a:t>1) Do Communists support for every opposition movement? </a:t>
            </a:r>
          </a:p>
          <a:p>
            <a:pPr marL="0" indent="0">
              <a:lnSpc>
                <a:spcPct val="100000"/>
              </a:lnSpc>
              <a:spcBef>
                <a:spcPts val="0"/>
              </a:spcBef>
              <a:buNone/>
            </a:pPr>
            <a:r>
              <a:rPr lang="en-GB" sz="2000" dirty="0"/>
              <a:t>2) Were Marx and Engels right to advocate support for bourgeois forces? Under what conditions?</a:t>
            </a:r>
          </a:p>
          <a:p>
            <a:pPr marL="0" indent="0">
              <a:lnSpc>
                <a:spcPct val="100000"/>
              </a:lnSpc>
              <a:spcBef>
                <a:spcPts val="0"/>
              </a:spcBef>
              <a:buNone/>
            </a:pPr>
            <a:r>
              <a:rPr lang="en-GB" sz="2000" dirty="0"/>
              <a:t>3) What is permanent revolution? Why is it important for Marxists?</a:t>
            </a:r>
          </a:p>
          <a:p>
            <a:pPr marL="0" indent="0">
              <a:lnSpc>
                <a:spcPct val="100000"/>
              </a:lnSpc>
              <a:spcBef>
                <a:spcPts val="0"/>
              </a:spcBef>
              <a:buNone/>
            </a:pPr>
            <a:r>
              <a:rPr lang="en-GB" sz="2000" dirty="0"/>
              <a:t>4) Is international working class solidarity possible?</a:t>
            </a:r>
          </a:p>
          <a:p>
            <a:pPr marL="0" indent="0">
              <a:lnSpc>
                <a:spcPct val="100000"/>
              </a:lnSpc>
              <a:spcBef>
                <a:spcPts val="0"/>
              </a:spcBef>
              <a:buNone/>
            </a:pPr>
            <a:endParaRPr lang="en-GB" sz="2000" dirty="0"/>
          </a:p>
        </p:txBody>
      </p:sp>
      <p:sp>
        <p:nvSpPr>
          <p:cNvPr id="4" name="Slide Number Placeholder 3">
            <a:extLst>
              <a:ext uri="{FF2B5EF4-FFF2-40B4-BE49-F238E27FC236}">
                <a16:creationId xmlns:a16="http://schemas.microsoft.com/office/drawing/2014/main" id="{88FAECDA-701B-17A9-4341-1B75C577BD97}"/>
              </a:ext>
            </a:extLst>
          </p:cNvPr>
          <p:cNvSpPr>
            <a:spLocks noGrp="1"/>
          </p:cNvSpPr>
          <p:nvPr>
            <p:ph type="sldNum" sz="quarter" idx="12"/>
          </p:nvPr>
        </p:nvSpPr>
        <p:spPr/>
        <p:txBody>
          <a:bodyPr/>
          <a:lstStyle/>
          <a:p>
            <a:fld id="{7B84552E-C415-4A08-98B3-112702A53DD8}" type="slidenum">
              <a:rPr lang="en-GB" smtClean="0"/>
              <a:t>14</a:t>
            </a:fld>
            <a:endParaRPr lang="en-GB"/>
          </a:p>
        </p:txBody>
      </p:sp>
      <p:sp>
        <p:nvSpPr>
          <p:cNvPr id="5" name="Content Placeholder 2">
            <a:extLst>
              <a:ext uri="{FF2B5EF4-FFF2-40B4-BE49-F238E27FC236}">
                <a16:creationId xmlns:a16="http://schemas.microsoft.com/office/drawing/2014/main" id="{F4E9C7E2-FB3F-6024-9E43-BF0B75E9134F}"/>
              </a:ext>
            </a:extLst>
          </p:cNvPr>
          <p:cNvSpPr txBox="1">
            <a:spLocks/>
          </p:cNvSpPr>
          <p:nvPr/>
        </p:nvSpPr>
        <p:spPr>
          <a:xfrm>
            <a:off x="8148918" y="1825624"/>
            <a:ext cx="3074894" cy="2988423"/>
          </a:xfrm>
          <a:prstGeom prst="rect">
            <a:avLst/>
          </a:prstGeom>
          <a:solidFill>
            <a:schemeClr val="accent4">
              <a:lumMod val="20000"/>
              <a:lumOff val="80000"/>
            </a:schemeClr>
          </a:solidFill>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GB" sz="2000" b="1" dirty="0"/>
              <a:t>Concepts</a:t>
            </a:r>
          </a:p>
          <a:p>
            <a:pPr marL="0" indent="0">
              <a:lnSpc>
                <a:spcPct val="100000"/>
              </a:lnSpc>
              <a:spcBef>
                <a:spcPts val="0"/>
              </a:spcBef>
              <a:buFont typeface="Arial" panose="020B0604020202020204" pitchFamily="34" charset="0"/>
              <a:buNone/>
            </a:pPr>
            <a:endParaRPr lang="en-GB" sz="2000" dirty="0"/>
          </a:p>
          <a:p>
            <a:pPr marL="0" indent="0">
              <a:lnSpc>
                <a:spcPct val="100000"/>
              </a:lnSpc>
              <a:spcBef>
                <a:spcPts val="0"/>
              </a:spcBef>
              <a:buFont typeface="Arial" panose="020B0604020202020204" pitchFamily="34" charset="0"/>
              <a:buNone/>
            </a:pPr>
            <a:r>
              <a:rPr lang="en-GB" sz="2000" dirty="0"/>
              <a:t>• Other revolutionary movements</a:t>
            </a:r>
          </a:p>
          <a:p>
            <a:pPr marL="0" indent="0">
              <a:lnSpc>
                <a:spcPct val="100000"/>
              </a:lnSpc>
              <a:spcBef>
                <a:spcPts val="0"/>
              </a:spcBef>
              <a:buFont typeface="Arial" panose="020B0604020202020204" pitchFamily="34" charset="0"/>
              <a:buNone/>
            </a:pPr>
            <a:r>
              <a:rPr lang="en-GB" sz="2000" dirty="0"/>
              <a:t>• Reform socialists</a:t>
            </a:r>
          </a:p>
          <a:p>
            <a:pPr marL="0" indent="0">
              <a:lnSpc>
                <a:spcPct val="100000"/>
              </a:lnSpc>
              <a:spcBef>
                <a:spcPts val="0"/>
              </a:spcBef>
              <a:buFont typeface="Arial" panose="020B0604020202020204" pitchFamily="34" charset="0"/>
              <a:buNone/>
            </a:pPr>
            <a:r>
              <a:rPr lang="en-GB" sz="2000" dirty="0"/>
              <a:t>• Bourgeois forces </a:t>
            </a:r>
          </a:p>
          <a:p>
            <a:pPr marL="0" indent="0">
              <a:lnSpc>
                <a:spcPct val="100000"/>
              </a:lnSpc>
              <a:spcBef>
                <a:spcPts val="0"/>
              </a:spcBef>
              <a:buFont typeface="Arial" panose="020B0604020202020204" pitchFamily="34" charset="0"/>
              <a:buNone/>
            </a:pPr>
            <a:r>
              <a:rPr lang="en-GB" sz="2000" dirty="0"/>
              <a:t>• Permanent revolution</a:t>
            </a:r>
          </a:p>
          <a:p>
            <a:pPr marL="0" indent="0">
              <a:lnSpc>
                <a:spcPct val="100000"/>
              </a:lnSpc>
              <a:spcBef>
                <a:spcPts val="0"/>
              </a:spcBef>
              <a:buFont typeface="Arial" panose="020B0604020202020204" pitchFamily="34" charset="0"/>
              <a:buNone/>
            </a:pPr>
            <a:r>
              <a:rPr lang="en-GB" sz="2000" dirty="0"/>
              <a:t>• Workers’ of the world, unite!</a:t>
            </a:r>
          </a:p>
        </p:txBody>
      </p:sp>
    </p:spTree>
    <p:extLst>
      <p:ext uri="{BB962C8B-B14F-4D97-AF65-F5344CB8AC3E}">
        <p14:creationId xmlns:p14="http://schemas.microsoft.com/office/powerpoint/2010/main" val="3593904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1179</TotalTime>
  <Words>1571</Words>
  <Application>Microsoft Office PowerPoint</Application>
  <PresentationFormat>Widescreen</PresentationFormat>
  <Paragraphs>92</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Session 4: Class and revolution</vt:lpstr>
      <vt:lpstr>Chartism</vt:lpstr>
      <vt:lpstr>National Reform Association </vt:lpstr>
      <vt:lpstr>La Réforme in France</vt:lpstr>
      <vt:lpstr>The Radicals in Switzerland </vt:lpstr>
      <vt:lpstr>Poland </vt:lpstr>
      <vt:lpstr>Germany</vt:lpstr>
      <vt:lpstr>Capitalism and bourgeois revolution</vt:lpstr>
      <vt:lpstr>Lessons of 1848</vt:lpstr>
      <vt:lpstr>Permanent revolution</vt:lpstr>
      <vt:lpstr>The role of Communists</vt:lpstr>
      <vt:lpstr>Workers’ revolution</vt:lpstr>
      <vt:lpstr>Workers of all countries, unite!</vt:lpstr>
      <vt:lpstr>Discussion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Hampton</dc:creator>
  <cp:lastModifiedBy>Paul Hampton</cp:lastModifiedBy>
  <cp:revision>34</cp:revision>
  <dcterms:created xsi:type="dcterms:W3CDTF">2023-01-21T08:17:04Z</dcterms:created>
  <dcterms:modified xsi:type="dcterms:W3CDTF">2023-03-04T14:55:05Z</dcterms:modified>
</cp:coreProperties>
</file>