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63" r:id="rId2"/>
    <p:sldId id="264" r:id="rId3"/>
    <p:sldId id="265" r:id="rId4"/>
    <p:sldId id="275" r:id="rId5"/>
    <p:sldId id="266" r:id="rId6"/>
    <p:sldId id="278" r:id="rId7"/>
    <p:sldId id="267" r:id="rId8"/>
    <p:sldId id="268" r:id="rId9"/>
    <p:sldId id="269" r:id="rId10"/>
    <p:sldId id="270" r:id="rId11"/>
    <p:sldId id="272" r:id="rId12"/>
    <p:sldId id="273" r:id="rId13"/>
    <p:sldId id="276" r:id="rId14"/>
    <p:sldId id="27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FA6908-9291-4B10-90AB-E1E206610E36}" type="datetimeFigureOut">
              <a:rPr lang="en-GB" smtClean="0"/>
              <a:t>04/03/2023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2726EF-D1D1-4BB3-8892-92FA5EA71F59}" type="slidenum">
              <a:rPr lang="en-GB" smtClean="0"/>
              <a:t>‹#›</a:t>
            </a:fld>
            <a:endParaRPr lang="en-GB"/>
          </a:p>
        </p:txBody>
      </p:sp>
    </p:spTree>
    <p:extLst>
      <p:ext uri="{BB962C8B-B14F-4D97-AF65-F5344CB8AC3E}">
        <p14:creationId xmlns:p14="http://schemas.microsoft.com/office/powerpoint/2010/main" val="829515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0C10D-97EA-B7DC-7094-A1905E7BE9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2BCF8B9-05A0-537C-103F-F70A1D7174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4099390-189E-DE66-2107-28F9E5B974A4}"/>
              </a:ext>
            </a:extLst>
          </p:cNvPr>
          <p:cNvSpPr>
            <a:spLocks noGrp="1"/>
          </p:cNvSpPr>
          <p:nvPr>
            <p:ph type="dt" sz="half" idx="10"/>
          </p:nvPr>
        </p:nvSpPr>
        <p:spPr/>
        <p:txBody>
          <a:bodyPr/>
          <a:lstStyle/>
          <a:p>
            <a:fld id="{F64666E0-8190-4AF8-AA06-D8361BBEDC2A}" type="datetime1">
              <a:rPr lang="en-GB" smtClean="0"/>
              <a:t>04/03/2023</a:t>
            </a:fld>
            <a:endParaRPr lang="en-GB"/>
          </a:p>
        </p:txBody>
      </p:sp>
      <p:sp>
        <p:nvSpPr>
          <p:cNvPr id="5" name="Footer Placeholder 4">
            <a:extLst>
              <a:ext uri="{FF2B5EF4-FFF2-40B4-BE49-F238E27FC236}">
                <a16:creationId xmlns:a16="http://schemas.microsoft.com/office/drawing/2014/main" id="{332EEF4C-E2A7-D2C1-3BAD-DECF72B25A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723F03-29EB-1902-3634-EDF03F3F5019}"/>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1438225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A513E-633B-960A-518B-0C7717C15BE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33C740E-DC63-C6DC-F5A5-FBA2ABAD3D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A540E90-1BA9-CC8F-D94F-E93694515563}"/>
              </a:ext>
            </a:extLst>
          </p:cNvPr>
          <p:cNvSpPr>
            <a:spLocks noGrp="1"/>
          </p:cNvSpPr>
          <p:nvPr>
            <p:ph type="dt" sz="half" idx="10"/>
          </p:nvPr>
        </p:nvSpPr>
        <p:spPr/>
        <p:txBody>
          <a:bodyPr/>
          <a:lstStyle/>
          <a:p>
            <a:fld id="{38CCB2AC-AF86-4CF5-AFC6-C075ADE6D54E}" type="datetime1">
              <a:rPr lang="en-GB" smtClean="0"/>
              <a:t>04/03/2023</a:t>
            </a:fld>
            <a:endParaRPr lang="en-GB"/>
          </a:p>
        </p:txBody>
      </p:sp>
      <p:sp>
        <p:nvSpPr>
          <p:cNvPr id="5" name="Footer Placeholder 4">
            <a:extLst>
              <a:ext uri="{FF2B5EF4-FFF2-40B4-BE49-F238E27FC236}">
                <a16:creationId xmlns:a16="http://schemas.microsoft.com/office/drawing/2014/main" id="{803EB8EE-985F-E051-45CC-AE710709A6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FBE4D0-0F30-2A79-0E32-604EA38BEC33}"/>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754821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0BE83-AFF6-9641-FE59-5A484F0E50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005E21C-6AAD-757E-A916-EB04D4F7E8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F47E99-52AA-7E5B-2C89-EE34D1DFEE4B}"/>
              </a:ext>
            </a:extLst>
          </p:cNvPr>
          <p:cNvSpPr>
            <a:spLocks noGrp="1"/>
          </p:cNvSpPr>
          <p:nvPr>
            <p:ph type="dt" sz="half" idx="10"/>
          </p:nvPr>
        </p:nvSpPr>
        <p:spPr/>
        <p:txBody>
          <a:bodyPr/>
          <a:lstStyle/>
          <a:p>
            <a:fld id="{1329ED8C-6B5A-4734-812F-1BA3BBBEE349}" type="datetime1">
              <a:rPr lang="en-GB" smtClean="0"/>
              <a:t>04/03/2023</a:t>
            </a:fld>
            <a:endParaRPr lang="en-GB"/>
          </a:p>
        </p:txBody>
      </p:sp>
      <p:sp>
        <p:nvSpPr>
          <p:cNvPr id="5" name="Footer Placeholder 4">
            <a:extLst>
              <a:ext uri="{FF2B5EF4-FFF2-40B4-BE49-F238E27FC236}">
                <a16:creationId xmlns:a16="http://schemas.microsoft.com/office/drawing/2014/main" id="{5A4EB4A7-B57A-F78E-F93E-E6EEE5D22B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EE9A3E-56E2-D8FE-E54F-77C11A31AF54}"/>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593604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FCA3A-7E6D-3F80-5ACA-C05C3EC7FCD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6CD65F6-F867-27B7-0273-E2CAFCAA2A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D2A7F79-B44B-E110-3005-E2E1DB4860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EF6B0AB-E840-7BB2-0494-96E9F5F345A2}"/>
              </a:ext>
            </a:extLst>
          </p:cNvPr>
          <p:cNvSpPr>
            <a:spLocks noGrp="1"/>
          </p:cNvSpPr>
          <p:nvPr>
            <p:ph type="dt" sz="half" idx="10"/>
          </p:nvPr>
        </p:nvSpPr>
        <p:spPr/>
        <p:txBody>
          <a:bodyPr/>
          <a:lstStyle/>
          <a:p>
            <a:fld id="{0747262B-3D8D-42B2-9008-3F3B7F22CC57}" type="datetime1">
              <a:rPr lang="en-GB" smtClean="0"/>
              <a:t>04/03/2023</a:t>
            </a:fld>
            <a:endParaRPr lang="en-GB"/>
          </a:p>
        </p:txBody>
      </p:sp>
      <p:sp>
        <p:nvSpPr>
          <p:cNvPr id="6" name="Footer Placeholder 5">
            <a:extLst>
              <a:ext uri="{FF2B5EF4-FFF2-40B4-BE49-F238E27FC236}">
                <a16:creationId xmlns:a16="http://schemas.microsoft.com/office/drawing/2014/main" id="{7015C1EF-FB9F-D4F9-6905-FAA7B76C40C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0C0AA7-67A5-B086-E796-4855C9D44B7D}"/>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014374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918DE-F742-0EE0-C992-30CEC48E88B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82F17F3-B947-2943-6381-CAE59BB903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699604-F395-A987-C8C3-92FFE5C701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3597B31-BCDF-3FC8-BDD1-9CFD1A112E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C246F2-285D-71F1-7050-0473CDC2AA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0365F62-94D9-3461-45D6-027EF1856ED1}"/>
              </a:ext>
            </a:extLst>
          </p:cNvPr>
          <p:cNvSpPr>
            <a:spLocks noGrp="1"/>
          </p:cNvSpPr>
          <p:nvPr>
            <p:ph type="dt" sz="half" idx="10"/>
          </p:nvPr>
        </p:nvSpPr>
        <p:spPr/>
        <p:txBody>
          <a:bodyPr/>
          <a:lstStyle/>
          <a:p>
            <a:fld id="{6E51A628-D8F4-411C-A8FB-647C3E2669AF}" type="datetime1">
              <a:rPr lang="en-GB" smtClean="0"/>
              <a:t>04/03/2023</a:t>
            </a:fld>
            <a:endParaRPr lang="en-GB"/>
          </a:p>
        </p:txBody>
      </p:sp>
      <p:sp>
        <p:nvSpPr>
          <p:cNvPr id="8" name="Footer Placeholder 7">
            <a:extLst>
              <a:ext uri="{FF2B5EF4-FFF2-40B4-BE49-F238E27FC236}">
                <a16:creationId xmlns:a16="http://schemas.microsoft.com/office/drawing/2014/main" id="{EE7C1087-E18A-8F87-F736-B0F3F166D40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4075F31-B59C-71A7-2212-1C43FF9672B5}"/>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2512249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03147-4290-FFB2-586D-D445F59EE35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49B38D3-01FF-FAE2-EDD3-6AE9F0E4790A}"/>
              </a:ext>
            </a:extLst>
          </p:cNvPr>
          <p:cNvSpPr>
            <a:spLocks noGrp="1"/>
          </p:cNvSpPr>
          <p:nvPr>
            <p:ph type="dt" sz="half" idx="10"/>
          </p:nvPr>
        </p:nvSpPr>
        <p:spPr/>
        <p:txBody>
          <a:bodyPr/>
          <a:lstStyle/>
          <a:p>
            <a:fld id="{EDBA6F5B-86A3-4292-8300-56F3F81E8EAF}" type="datetime1">
              <a:rPr lang="en-GB" smtClean="0"/>
              <a:t>04/03/2023</a:t>
            </a:fld>
            <a:endParaRPr lang="en-GB"/>
          </a:p>
        </p:txBody>
      </p:sp>
      <p:sp>
        <p:nvSpPr>
          <p:cNvPr id="4" name="Footer Placeholder 3">
            <a:extLst>
              <a:ext uri="{FF2B5EF4-FFF2-40B4-BE49-F238E27FC236}">
                <a16:creationId xmlns:a16="http://schemas.microsoft.com/office/drawing/2014/main" id="{33B0D198-365A-481B-269D-B0C39F4D220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D52E908-5E7D-283B-B1D1-D1B2F1D5E4C4}"/>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274379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281D30-1AA4-AEB2-0734-6303E8CCBA0E}"/>
              </a:ext>
            </a:extLst>
          </p:cNvPr>
          <p:cNvSpPr>
            <a:spLocks noGrp="1"/>
          </p:cNvSpPr>
          <p:nvPr>
            <p:ph type="dt" sz="half" idx="10"/>
          </p:nvPr>
        </p:nvSpPr>
        <p:spPr/>
        <p:txBody>
          <a:bodyPr/>
          <a:lstStyle/>
          <a:p>
            <a:fld id="{284EF01D-5CD7-4904-B8BB-F6F3C3F30275}" type="datetime1">
              <a:rPr lang="en-GB" smtClean="0"/>
              <a:t>04/03/2023</a:t>
            </a:fld>
            <a:endParaRPr lang="en-GB"/>
          </a:p>
        </p:txBody>
      </p:sp>
      <p:sp>
        <p:nvSpPr>
          <p:cNvPr id="3" name="Footer Placeholder 2">
            <a:extLst>
              <a:ext uri="{FF2B5EF4-FFF2-40B4-BE49-F238E27FC236}">
                <a16:creationId xmlns:a16="http://schemas.microsoft.com/office/drawing/2014/main" id="{7B847613-0831-E4DF-657D-E7D51B6A7FF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6AE6262-70F4-DFA6-6FE6-4E08008FC158}"/>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9259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5D536-2B0E-0949-68FB-56FC539D89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2290474-5560-7C7D-2D13-0E5DE774A3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7472111-D392-E01E-B2B7-466925ED49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78BB6D-37A0-42A2-5CE9-57FF1FC526A2}"/>
              </a:ext>
            </a:extLst>
          </p:cNvPr>
          <p:cNvSpPr>
            <a:spLocks noGrp="1"/>
          </p:cNvSpPr>
          <p:nvPr>
            <p:ph type="dt" sz="half" idx="10"/>
          </p:nvPr>
        </p:nvSpPr>
        <p:spPr/>
        <p:txBody>
          <a:bodyPr/>
          <a:lstStyle/>
          <a:p>
            <a:fld id="{F925AB7B-50FC-487E-844E-C79313F691FF}" type="datetime1">
              <a:rPr lang="en-GB" smtClean="0"/>
              <a:t>04/03/2023</a:t>
            </a:fld>
            <a:endParaRPr lang="en-GB"/>
          </a:p>
        </p:txBody>
      </p:sp>
      <p:sp>
        <p:nvSpPr>
          <p:cNvPr id="6" name="Footer Placeholder 5">
            <a:extLst>
              <a:ext uri="{FF2B5EF4-FFF2-40B4-BE49-F238E27FC236}">
                <a16:creationId xmlns:a16="http://schemas.microsoft.com/office/drawing/2014/main" id="{C07BD1E3-4612-0305-1C92-1DA623E7D2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79F69C-E97D-965A-06D3-F4A3D34B9F12}"/>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1083132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A9C41-1A09-9CE5-B2B3-E96373E6EA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2D8FB58-44AA-DEE5-AF18-04EE07F219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B079182-3782-4347-B398-DF3DFA830F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082743-22EB-CF82-03D2-81EB14985EC3}"/>
              </a:ext>
            </a:extLst>
          </p:cNvPr>
          <p:cNvSpPr>
            <a:spLocks noGrp="1"/>
          </p:cNvSpPr>
          <p:nvPr>
            <p:ph type="dt" sz="half" idx="10"/>
          </p:nvPr>
        </p:nvSpPr>
        <p:spPr/>
        <p:txBody>
          <a:bodyPr/>
          <a:lstStyle/>
          <a:p>
            <a:fld id="{6AED264A-BA56-42C4-BD23-546EF2DC0EAC}" type="datetime1">
              <a:rPr lang="en-GB" smtClean="0"/>
              <a:t>04/03/2023</a:t>
            </a:fld>
            <a:endParaRPr lang="en-GB"/>
          </a:p>
        </p:txBody>
      </p:sp>
      <p:sp>
        <p:nvSpPr>
          <p:cNvPr id="6" name="Footer Placeholder 5">
            <a:extLst>
              <a:ext uri="{FF2B5EF4-FFF2-40B4-BE49-F238E27FC236}">
                <a16:creationId xmlns:a16="http://schemas.microsoft.com/office/drawing/2014/main" id="{D3CFBCFD-5876-7FFF-3987-867042B7291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9D62CDD-D170-7FD2-DC38-50A817065573}"/>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1168768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602ED-E25C-7211-D97E-FE617BBC446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91F204E-8062-F635-3843-0423B930ED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A3E45B-1235-2005-DFB3-EA7F3549DB87}"/>
              </a:ext>
            </a:extLst>
          </p:cNvPr>
          <p:cNvSpPr>
            <a:spLocks noGrp="1"/>
          </p:cNvSpPr>
          <p:nvPr>
            <p:ph type="dt" sz="half" idx="10"/>
          </p:nvPr>
        </p:nvSpPr>
        <p:spPr/>
        <p:txBody>
          <a:bodyPr/>
          <a:lstStyle/>
          <a:p>
            <a:fld id="{70D270E1-C6B5-49A6-BB62-8237797C34E8}" type="datetime1">
              <a:rPr lang="en-GB" smtClean="0"/>
              <a:t>04/03/2023</a:t>
            </a:fld>
            <a:endParaRPr lang="en-GB"/>
          </a:p>
        </p:txBody>
      </p:sp>
      <p:sp>
        <p:nvSpPr>
          <p:cNvPr id="5" name="Footer Placeholder 4">
            <a:extLst>
              <a:ext uri="{FF2B5EF4-FFF2-40B4-BE49-F238E27FC236}">
                <a16:creationId xmlns:a16="http://schemas.microsoft.com/office/drawing/2014/main" id="{0560B0E5-6612-E3F6-E96A-C613636440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B23E33-FDCC-4178-798D-92D13E1AB768}"/>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206205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73D89B-4277-0D3A-1106-44A118A9238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0971F7B-9E40-7BEC-A398-C92ED92FB39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C93E650-1EDC-FCA7-4E9D-8DE5D2A81222}"/>
              </a:ext>
            </a:extLst>
          </p:cNvPr>
          <p:cNvSpPr>
            <a:spLocks noGrp="1"/>
          </p:cNvSpPr>
          <p:nvPr>
            <p:ph type="dt" sz="half" idx="10"/>
          </p:nvPr>
        </p:nvSpPr>
        <p:spPr/>
        <p:txBody>
          <a:bodyPr/>
          <a:lstStyle/>
          <a:p>
            <a:fld id="{1EE56AF3-1F5F-454C-A74A-6412ACE816F4}" type="datetime1">
              <a:rPr lang="en-GB" smtClean="0"/>
              <a:t>04/03/2023</a:t>
            </a:fld>
            <a:endParaRPr lang="en-GB"/>
          </a:p>
        </p:txBody>
      </p:sp>
      <p:sp>
        <p:nvSpPr>
          <p:cNvPr id="5" name="Footer Placeholder 4">
            <a:extLst>
              <a:ext uri="{FF2B5EF4-FFF2-40B4-BE49-F238E27FC236}">
                <a16:creationId xmlns:a16="http://schemas.microsoft.com/office/drawing/2014/main" id="{20E2D8B7-19B8-436C-30E8-D92C8EB495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6A4A3A-BA5B-39C9-650F-2FA1BC2FF599}"/>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2279192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6990D4-62F0-FF79-1D48-7ED2C12D32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115ABE6-A744-CE2F-FFFB-9B60530ADA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4415247-4BE7-ACA3-ACD4-36C1F37665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BB5EFD-60A7-4B33-AEB9-616A277CE613}" type="datetime1">
              <a:rPr lang="en-GB" smtClean="0"/>
              <a:t>04/03/2023</a:t>
            </a:fld>
            <a:endParaRPr lang="en-GB"/>
          </a:p>
        </p:txBody>
      </p:sp>
      <p:sp>
        <p:nvSpPr>
          <p:cNvPr id="5" name="Footer Placeholder 4">
            <a:extLst>
              <a:ext uri="{FF2B5EF4-FFF2-40B4-BE49-F238E27FC236}">
                <a16:creationId xmlns:a16="http://schemas.microsoft.com/office/drawing/2014/main" id="{536169CF-0B3F-D0F9-87A4-E04FF5FBFC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C4355A1-2234-B3E5-F1AE-B58AB1A210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84552E-C415-4A08-98B3-112702A53DD8}" type="slidenum">
              <a:rPr lang="en-GB" smtClean="0"/>
              <a:t>‹#›</a:t>
            </a:fld>
            <a:endParaRPr lang="en-GB"/>
          </a:p>
        </p:txBody>
      </p:sp>
    </p:spTree>
    <p:extLst>
      <p:ext uri="{BB962C8B-B14F-4D97-AF65-F5344CB8AC3E}">
        <p14:creationId xmlns:p14="http://schemas.microsoft.com/office/powerpoint/2010/main" val="995752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Session 3: Critique of other socialisms</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198" y="1825626"/>
            <a:ext cx="5822577" cy="4386916"/>
          </a:xfrm>
        </p:spPr>
        <p:txBody>
          <a:bodyPr>
            <a:normAutofit/>
          </a:bodyPr>
          <a:lstStyle/>
          <a:p>
            <a:pPr marL="0" indent="0">
              <a:lnSpc>
                <a:spcPct val="100000"/>
              </a:lnSpc>
              <a:spcBef>
                <a:spcPts val="0"/>
              </a:spcBef>
              <a:buNone/>
            </a:pPr>
            <a:r>
              <a:rPr lang="en-GB" sz="2000" dirty="0"/>
              <a:t>1765 	</a:t>
            </a:r>
            <a:r>
              <a:rPr lang="en-GB" sz="2000" dirty="0" err="1"/>
              <a:t>Facchinei</a:t>
            </a:r>
            <a:r>
              <a:rPr lang="en-GB" sz="2000" dirty="0"/>
              <a:t> “</a:t>
            </a:r>
            <a:r>
              <a:rPr lang="en-GB" sz="2000" b="1" i="1" dirty="0" err="1">
                <a:highlight>
                  <a:srgbClr val="FFFF00"/>
                </a:highlight>
              </a:rPr>
              <a:t>socialisti</a:t>
            </a:r>
            <a:r>
              <a:rPr lang="en-GB" sz="2000" dirty="0"/>
              <a:t>” followers of Rousseau. </a:t>
            </a:r>
          </a:p>
          <a:p>
            <a:pPr marL="0" indent="0">
              <a:lnSpc>
                <a:spcPct val="100000"/>
              </a:lnSpc>
              <a:spcBef>
                <a:spcPts val="0"/>
              </a:spcBef>
              <a:buNone/>
            </a:pPr>
            <a:endParaRPr lang="en-GB" sz="2000" dirty="0"/>
          </a:p>
          <a:p>
            <a:pPr marL="0" indent="0">
              <a:lnSpc>
                <a:spcPct val="100000"/>
              </a:lnSpc>
              <a:spcBef>
                <a:spcPts val="0"/>
              </a:spcBef>
              <a:buNone/>
            </a:pPr>
            <a:r>
              <a:rPr lang="en-GB" sz="2000" dirty="0"/>
              <a:t>1822 	Edward Cowper “</a:t>
            </a:r>
            <a:r>
              <a:rPr lang="en-GB" sz="2000" b="1" i="1" dirty="0">
                <a:highlight>
                  <a:srgbClr val="FFFF00"/>
                </a:highlight>
              </a:rPr>
              <a:t>socialist</a:t>
            </a:r>
            <a:r>
              <a:rPr lang="en-GB" sz="2000" dirty="0"/>
              <a:t>” in letter to Robert 	Owen. </a:t>
            </a:r>
          </a:p>
          <a:p>
            <a:pPr marL="0" indent="0">
              <a:lnSpc>
                <a:spcPct val="100000"/>
              </a:lnSpc>
              <a:spcBef>
                <a:spcPts val="0"/>
              </a:spcBef>
              <a:buNone/>
            </a:pPr>
            <a:r>
              <a:rPr lang="en-GB" sz="2000" dirty="0"/>
              <a:t>1826 	William Hazlitt “those profound and 	redoubted socialists, Aquinas and Scotus”. </a:t>
            </a:r>
          </a:p>
          <a:p>
            <a:pPr marL="0" indent="0">
              <a:lnSpc>
                <a:spcPct val="100000"/>
              </a:lnSpc>
              <a:spcBef>
                <a:spcPts val="0"/>
              </a:spcBef>
              <a:buNone/>
            </a:pPr>
            <a:r>
              <a:rPr lang="en-GB" sz="2000" dirty="0"/>
              <a:t>1827 	</a:t>
            </a:r>
            <a:r>
              <a:rPr lang="en-GB" sz="2000" b="1" i="1" dirty="0">
                <a:highlight>
                  <a:srgbClr val="FFFF00"/>
                </a:highlight>
              </a:rPr>
              <a:t>Socialist</a:t>
            </a:r>
            <a:r>
              <a:rPr lang="en-GB" sz="2000" dirty="0"/>
              <a:t> in </a:t>
            </a:r>
            <a:r>
              <a:rPr lang="en-GB" sz="2000" i="1" dirty="0"/>
              <a:t>London Co-operative Magazine</a:t>
            </a:r>
            <a:r>
              <a:rPr lang="en-GB" sz="2000" dirty="0"/>
              <a:t>.  </a:t>
            </a:r>
          </a:p>
          <a:p>
            <a:pPr marL="0" indent="0">
              <a:lnSpc>
                <a:spcPct val="100000"/>
              </a:lnSpc>
              <a:spcBef>
                <a:spcPts val="0"/>
              </a:spcBef>
              <a:buNone/>
            </a:pPr>
            <a:endParaRPr lang="en-GB" sz="2000" dirty="0"/>
          </a:p>
          <a:p>
            <a:pPr marL="0" indent="0">
              <a:lnSpc>
                <a:spcPct val="100000"/>
              </a:lnSpc>
              <a:spcBef>
                <a:spcPts val="0"/>
              </a:spcBef>
              <a:buNone/>
            </a:pPr>
            <a:r>
              <a:rPr lang="en-GB" sz="2000" dirty="0"/>
              <a:t>1831 	Alexandre </a:t>
            </a:r>
            <a:r>
              <a:rPr lang="en-GB" sz="2000" dirty="0" err="1"/>
              <a:t>Vinet</a:t>
            </a:r>
            <a:r>
              <a:rPr lang="en-GB" sz="2000" dirty="0"/>
              <a:t> discussed </a:t>
            </a:r>
            <a:r>
              <a:rPr lang="en-GB" sz="2000" b="1" i="1" dirty="0" err="1">
                <a:highlight>
                  <a:srgbClr val="FFFF00"/>
                </a:highlight>
              </a:rPr>
              <a:t>socialisme</a:t>
            </a:r>
            <a:r>
              <a:rPr lang="en-GB" sz="2000" b="1" i="1" dirty="0"/>
              <a:t> </a:t>
            </a:r>
            <a:r>
              <a:rPr lang="en-GB" sz="2000" dirty="0"/>
              <a:t>in </a:t>
            </a:r>
            <a:r>
              <a:rPr lang="en-GB" sz="2000" i="1" dirty="0"/>
              <a:t>Le 	</a:t>
            </a:r>
            <a:r>
              <a:rPr lang="en-GB" sz="2000" i="1" dirty="0" err="1"/>
              <a:t>Semeur</a:t>
            </a:r>
            <a:r>
              <a:rPr lang="en-GB" sz="2000" i="1" dirty="0"/>
              <a:t>, </a:t>
            </a:r>
            <a:r>
              <a:rPr lang="en-GB" sz="2000" dirty="0"/>
              <a:t>a Protestant journal</a:t>
            </a:r>
            <a:r>
              <a:rPr lang="en-GB" sz="2000" i="1" dirty="0"/>
              <a:t>.</a:t>
            </a:r>
            <a:endParaRPr lang="en-GB" sz="2000" dirty="0"/>
          </a:p>
          <a:p>
            <a:pPr marL="0" indent="0">
              <a:lnSpc>
                <a:spcPct val="100000"/>
              </a:lnSpc>
              <a:spcBef>
                <a:spcPts val="0"/>
              </a:spcBef>
              <a:buNone/>
            </a:pPr>
            <a:r>
              <a:rPr lang="en-GB" sz="2000" dirty="0"/>
              <a:t>1832 	Xavier </a:t>
            </a:r>
            <a:r>
              <a:rPr lang="en-GB" sz="2000" dirty="0" err="1"/>
              <a:t>Joncières</a:t>
            </a:r>
            <a:r>
              <a:rPr lang="en-GB" sz="2000" dirty="0"/>
              <a:t> used </a:t>
            </a:r>
            <a:r>
              <a:rPr lang="en-GB" sz="2000" b="1" i="1" dirty="0" err="1">
                <a:highlight>
                  <a:srgbClr val="FFFF00"/>
                </a:highlight>
              </a:rPr>
              <a:t>socialisme</a:t>
            </a:r>
            <a:r>
              <a:rPr lang="en-GB" sz="2000" dirty="0"/>
              <a:t> to describe 	new system of social organisation in </a:t>
            </a:r>
            <a:r>
              <a:rPr lang="en-GB" sz="2000" i="1" dirty="0"/>
              <a:t>Le Globe</a:t>
            </a:r>
            <a:r>
              <a:rPr lang="en-GB" sz="2000" dirty="0"/>
              <a:t>.</a:t>
            </a:r>
          </a:p>
          <a:p>
            <a:pPr marL="0" indent="0">
              <a:lnSpc>
                <a:spcPct val="100000"/>
              </a:lnSpc>
              <a:spcBef>
                <a:spcPts val="0"/>
              </a:spcBef>
              <a:buNone/>
            </a:pPr>
            <a:endParaRPr lang="en-GB" sz="2000" dirty="0"/>
          </a:p>
          <a:p>
            <a:pPr marL="0" indent="0">
              <a:lnSpc>
                <a:spcPct val="100000"/>
              </a:lnSpc>
              <a:spcBef>
                <a:spcPts val="0"/>
              </a:spcBef>
              <a:buNone/>
            </a:pPr>
            <a:r>
              <a:rPr lang="en-GB" sz="2000" dirty="0"/>
              <a:t>1840 	</a:t>
            </a:r>
            <a:r>
              <a:rPr lang="en-GB" sz="2000" b="1" i="1" dirty="0" err="1">
                <a:highlight>
                  <a:srgbClr val="FFFF00"/>
                </a:highlight>
              </a:rPr>
              <a:t>Sozialist</a:t>
            </a:r>
            <a:r>
              <a:rPr lang="en-GB" sz="2000" dirty="0"/>
              <a:t> and </a:t>
            </a:r>
            <a:r>
              <a:rPr lang="en-GB" sz="2000" b="1" i="1" dirty="0" err="1">
                <a:highlight>
                  <a:srgbClr val="FFFF00"/>
                </a:highlight>
              </a:rPr>
              <a:t>sozialistisch</a:t>
            </a:r>
            <a:r>
              <a:rPr lang="en-GB" sz="2000" dirty="0"/>
              <a:t> in German.</a:t>
            </a:r>
          </a:p>
        </p:txBody>
      </p:sp>
      <p:sp>
        <p:nvSpPr>
          <p:cNvPr id="4" name="Slide Number Placeholder 3">
            <a:extLst>
              <a:ext uri="{FF2B5EF4-FFF2-40B4-BE49-F238E27FC236}">
                <a16:creationId xmlns:a16="http://schemas.microsoft.com/office/drawing/2014/main" id="{75090768-C093-5A4B-1701-0931A4B3F64B}"/>
              </a:ext>
            </a:extLst>
          </p:cNvPr>
          <p:cNvSpPr>
            <a:spLocks noGrp="1"/>
          </p:cNvSpPr>
          <p:nvPr>
            <p:ph type="sldNum" sz="quarter" idx="12"/>
          </p:nvPr>
        </p:nvSpPr>
        <p:spPr/>
        <p:txBody>
          <a:bodyPr/>
          <a:lstStyle/>
          <a:p>
            <a:fld id="{7B84552E-C415-4A08-98B3-112702A53DD8}" type="slidenum">
              <a:rPr lang="en-GB" smtClean="0"/>
              <a:t>1</a:t>
            </a:fld>
            <a:endParaRPr lang="en-GB"/>
          </a:p>
        </p:txBody>
      </p:sp>
      <p:pic>
        <p:nvPicPr>
          <p:cNvPr id="1026" name="Picture 2" descr="The Market in Ideas,” by Albert d'Arnould, 1848 CE. | The Core Curriculum">
            <a:extLst>
              <a:ext uri="{FF2B5EF4-FFF2-40B4-BE49-F238E27FC236}">
                <a16:creationId xmlns:a16="http://schemas.microsoft.com/office/drawing/2014/main" id="{8658B544-D58D-EC39-D36C-D64AB087DD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8353" y="1933200"/>
            <a:ext cx="4383049" cy="34845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1856B0C-8923-4566-A58F-00799121178B}"/>
              </a:ext>
            </a:extLst>
          </p:cNvPr>
          <p:cNvSpPr txBox="1"/>
          <p:nvPr/>
        </p:nvSpPr>
        <p:spPr>
          <a:xfrm>
            <a:off x="6768353" y="5812432"/>
            <a:ext cx="4383049" cy="400110"/>
          </a:xfrm>
          <a:prstGeom prst="rect">
            <a:avLst/>
          </a:prstGeom>
          <a:solidFill>
            <a:schemeClr val="accent4">
              <a:lumMod val="20000"/>
              <a:lumOff val="80000"/>
            </a:schemeClr>
          </a:solidFill>
          <a:ln>
            <a:solidFill>
              <a:schemeClr val="tx1"/>
            </a:solidFill>
          </a:ln>
        </p:spPr>
        <p:txBody>
          <a:bodyPr wrap="square" rtlCol="0">
            <a:spAutoFit/>
          </a:bodyPr>
          <a:lstStyle/>
          <a:p>
            <a:r>
              <a:rPr lang="en-GB" sz="2000" dirty="0"/>
              <a:t>1840	Communist and communism</a:t>
            </a:r>
          </a:p>
        </p:txBody>
      </p:sp>
    </p:spTree>
    <p:extLst>
      <p:ext uri="{BB962C8B-B14F-4D97-AF65-F5344CB8AC3E}">
        <p14:creationId xmlns:p14="http://schemas.microsoft.com/office/powerpoint/2010/main" val="2072944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normAutofit/>
          </a:bodyPr>
          <a:lstStyle/>
          <a:p>
            <a:pPr algn="ctr"/>
            <a:r>
              <a:rPr lang="en-GB" b="1" dirty="0"/>
              <a:t>1a. Reactionary: feudal socialism</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5"/>
            <a:ext cx="6692153" cy="3965576"/>
          </a:xfrm>
        </p:spPr>
        <p:txBody>
          <a:bodyPr>
            <a:normAutofit/>
          </a:bodyPr>
          <a:lstStyle/>
          <a:p>
            <a:pPr marL="0" indent="0">
              <a:lnSpc>
                <a:spcPct val="100000"/>
              </a:lnSpc>
              <a:spcBef>
                <a:spcPts val="0"/>
              </a:spcBef>
              <a:buNone/>
            </a:pPr>
            <a:r>
              <a:rPr lang="en-GB" sz="2000" dirty="0"/>
              <a:t>Thomas More, </a:t>
            </a:r>
            <a:r>
              <a:rPr lang="en-GB" sz="2000" i="1" dirty="0"/>
              <a:t>Utopia</a:t>
            </a:r>
            <a:r>
              <a:rPr lang="en-GB" sz="2000" dirty="0"/>
              <a:t> (1551) </a:t>
            </a:r>
          </a:p>
          <a:p>
            <a:pPr marL="0" indent="0">
              <a:lnSpc>
                <a:spcPct val="100000"/>
              </a:lnSpc>
              <a:spcBef>
                <a:spcPts val="0"/>
              </a:spcBef>
              <a:buNone/>
            </a:pPr>
            <a:r>
              <a:rPr lang="en-GB" sz="2000" dirty="0"/>
              <a:t>Tommaso Campanella, </a:t>
            </a:r>
            <a:r>
              <a:rPr lang="en-GB" sz="2000" i="1" dirty="0"/>
              <a:t>The City of the Sun </a:t>
            </a:r>
            <a:r>
              <a:rPr lang="en-GB" sz="2000" dirty="0"/>
              <a:t>(1623) </a:t>
            </a:r>
          </a:p>
          <a:p>
            <a:pPr marL="0" indent="0">
              <a:lnSpc>
                <a:spcPct val="100000"/>
              </a:lnSpc>
              <a:spcBef>
                <a:spcPts val="0"/>
              </a:spcBef>
              <a:buNone/>
            </a:pPr>
            <a:endParaRPr lang="en-GB" sz="2000" dirty="0"/>
          </a:p>
          <a:p>
            <a:pPr marL="0" indent="0">
              <a:lnSpc>
                <a:spcPct val="100000"/>
              </a:lnSpc>
              <a:spcBef>
                <a:spcPts val="0"/>
              </a:spcBef>
              <a:buNone/>
            </a:pPr>
            <a:r>
              <a:rPr lang="en-GB" sz="2000" dirty="0"/>
              <a:t>“Feudal Socialism: half lamentation, half lampoon; half an echo of the past, half menace of the future; at times, by its bitter, witty and incisive criticism, striking the bourgeoisie to the very heart’s core; but always ludicrous in its effect, through total incapacity to comprehend </a:t>
            </a:r>
            <a:r>
              <a:rPr lang="en-GB" sz="2000" dirty="0">
                <a:highlight>
                  <a:srgbClr val="FFFF00"/>
                </a:highlight>
              </a:rPr>
              <a:t>the march of modern history</a:t>
            </a:r>
            <a:r>
              <a:rPr lang="en-GB" sz="2000" dirty="0"/>
              <a:t>.”</a:t>
            </a:r>
          </a:p>
          <a:p>
            <a:pPr marL="0" indent="0">
              <a:lnSpc>
                <a:spcPct val="100000"/>
              </a:lnSpc>
              <a:spcBef>
                <a:spcPts val="0"/>
              </a:spcBef>
              <a:buNone/>
            </a:pPr>
            <a:endParaRPr lang="en-GB" sz="2000" dirty="0"/>
          </a:p>
          <a:p>
            <a:pPr marL="0" indent="0">
              <a:lnSpc>
                <a:spcPct val="100000"/>
              </a:lnSpc>
              <a:spcBef>
                <a:spcPts val="0"/>
              </a:spcBef>
              <a:buNone/>
            </a:pPr>
            <a:r>
              <a:rPr lang="en-GB" sz="2000" dirty="0"/>
              <a:t>“Nothing is easier than to give Christian asceticism a socialist tinge… </a:t>
            </a:r>
            <a:r>
              <a:rPr lang="en-GB" sz="2000" dirty="0">
                <a:highlight>
                  <a:srgbClr val="FFFF00"/>
                </a:highlight>
              </a:rPr>
              <a:t>Christian socialism </a:t>
            </a:r>
            <a:r>
              <a:rPr lang="en-GB" sz="2000" dirty="0"/>
              <a:t>is but the holy water with which the priest consecrates the heart-burnings of the aristocrat.”</a:t>
            </a:r>
          </a:p>
        </p:txBody>
      </p:sp>
      <p:sp>
        <p:nvSpPr>
          <p:cNvPr id="4" name="Slide Number Placeholder 3">
            <a:extLst>
              <a:ext uri="{FF2B5EF4-FFF2-40B4-BE49-F238E27FC236}">
                <a16:creationId xmlns:a16="http://schemas.microsoft.com/office/drawing/2014/main" id="{DE790A4F-DD98-43EF-E729-FA69CA177EC5}"/>
              </a:ext>
            </a:extLst>
          </p:cNvPr>
          <p:cNvSpPr>
            <a:spLocks noGrp="1"/>
          </p:cNvSpPr>
          <p:nvPr>
            <p:ph type="sldNum" sz="quarter" idx="12"/>
          </p:nvPr>
        </p:nvSpPr>
        <p:spPr/>
        <p:txBody>
          <a:bodyPr/>
          <a:lstStyle/>
          <a:p>
            <a:fld id="{7B84552E-C415-4A08-98B3-112702A53DD8}" type="slidenum">
              <a:rPr lang="en-GB" smtClean="0"/>
              <a:t>2</a:t>
            </a:fld>
            <a:endParaRPr lang="en-GB"/>
          </a:p>
        </p:txBody>
      </p:sp>
      <p:pic>
        <p:nvPicPr>
          <p:cNvPr id="2050" name="Picture 2" descr="Thomas More's Utopia">
            <a:extLst>
              <a:ext uri="{FF2B5EF4-FFF2-40B4-BE49-F238E27FC236}">
                <a16:creationId xmlns:a16="http://schemas.microsoft.com/office/drawing/2014/main" id="{A0698466-F9FB-F6BE-D050-F7C0FF2D18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48165" y="1918447"/>
            <a:ext cx="2380223" cy="34149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335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1b. Reactionary: petty-bourgeois socialism</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4"/>
            <a:ext cx="8198223" cy="4736541"/>
          </a:xfrm>
        </p:spPr>
        <p:txBody>
          <a:bodyPr>
            <a:normAutofit/>
          </a:bodyPr>
          <a:lstStyle/>
          <a:p>
            <a:pPr marL="0" indent="0">
              <a:lnSpc>
                <a:spcPct val="100000"/>
              </a:lnSpc>
              <a:spcBef>
                <a:spcPts val="0"/>
              </a:spcBef>
              <a:buNone/>
            </a:pPr>
            <a:r>
              <a:rPr lang="en-GB" sz="2000" dirty="0"/>
              <a:t>“In countries like France, where the peasants constitute far more than half of the population, it was natural that writers who sided with the proletariat against the bourgeoisie should use, in their criticism of the bourgeois </a:t>
            </a:r>
            <a:r>
              <a:rPr lang="en-GB" sz="2000" dirty="0" err="1"/>
              <a:t>régime</a:t>
            </a:r>
            <a:r>
              <a:rPr lang="en-GB" sz="2000" dirty="0"/>
              <a:t>, the standard of the peasant and petty bourgeois, and from the standpoint of these intermediate classes, should take up the cudgels for the working class. Thus arose petty-bourgeois Socialism. </a:t>
            </a:r>
            <a:r>
              <a:rPr lang="en-GB" sz="2000" dirty="0">
                <a:highlight>
                  <a:srgbClr val="FFFF00"/>
                </a:highlight>
              </a:rPr>
              <a:t>Sismondi</a:t>
            </a:r>
            <a:r>
              <a:rPr lang="en-GB" sz="2000" dirty="0"/>
              <a:t> was the head of this school, not only in France but also in England.”</a:t>
            </a:r>
          </a:p>
          <a:p>
            <a:pPr marL="0" indent="0">
              <a:lnSpc>
                <a:spcPct val="100000"/>
              </a:lnSpc>
              <a:spcBef>
                <a:spcPts val="0"/>
              </a:spcBef>
              <a:buNone/>
            </a:pPr>
            <a:endParaRPr lang="en-GB" sz="2000" dirty="0"/>
          </a:p>
          <a:p>
            <a:pPr marL="0" indent="0">
              <a:lnSpc>
                <a:spcPct val="100000"/>
              </a:lnSpc>
              <a:spcBef>
                <a:spcPts val="0"/>
              </a:spcBef>
              <a:buNone/>
            </a:pPr>
            <a:r>
              <a:rPr lang="en-GB" sz="2000" dirty="0"/>
              <a:t>“In its positive aims, however, this form of socialism aspires either to restoring the old means of production and of exchange, and with them the </a:t>
            </a:r>
            <a:r>
              <a:rPr lang="en-GB" sz="2000" dirty="0">
                <a:highlight>
                  <a:srgbClr val="FFFF00"/>
                </a:highlight>
              </a:rPr>
              <a:t>old property relations</a:t>
            </a:r>
            <a:r>
              <a:rPr lang="en-GB" sz="2000" dirty="0"/>
              <a:t>, and the old society, or to cramping the modern means of production and of exchange within the framework of the old property relations that have been, and were bound to be, exploded by those means. In either case, it is both reactionary and utopian.”</a:t>
            </a:r>
          </a:p>
        </p:txBody>
      </p:sp>
      <p:sp>
        <p:nvSpPr>
          <p:cNvPr id="4" name="Slide Number Placeholder 3">
            <a:extLst>
              <a:ext uri="{FF2B5EF4-FFF2-40B4-BE49-F238E27FC236}">
                <a16:creationId xmlns:a16="http://schemas.microsoft.com/office/drawing/2014/main" id="{1221A87F-CFC8-8C89-67D8-2F8C0C9B175E}"/>
              </a:ext>
            </a:extLst>
          </p:cNvPr>
          <p:cNvSpPr>
            <a:spLocks noGrp="1"/>
          </p:cNvSpPr>
          <p:nvPr>
            <p:ph type="sldNum" sz="quarter" idx="12"/>
          </p:nvPr>
        </p:nvSpPr>
        <p:spPr/>
        <p:txBody>
          <a:bodyPr/>
          <a:lstStyle/>
          <a:p>
            <a:fld id="{7B84552E-C415-4A08-98B3-112702A53DD8}" type="slidenum">
              <a:rPr lang="en-GB" smtClean="0"/>
              <a:t>3</a:t>
            </a:fld>
            <a:endParaRPr lang="en-GB"/>
          </a:p>
        </p:txBody>
      </p:sp>
      <p:pic>
        <p:nvPicPr>
          <p:cNvPr id="3074" name="Picture 2" descr="J.C.L. Simonde de Sismondi">
            <a:extLst>
              <a:ext uri="{FF2B5EF4-FFF2-40B4-BE49-F238E27FC236}">
                <a16:creationId xmlns:a16="http://schemas.microsoft.com/office/drawing/2014/main" id="{3492C20D-2AAA-817E-8440-CE363C8D21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15462" y="1871662"/>
            <a:ext cx="1666875" cy="221932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3019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1c. Reactionary: German or ‘True’ Socialism</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1" y="1825624"/>
            <a:ext cx="7669305" cy="4667251"/>
          </a:xfrm>
        </p:spPr>
        <p:txBody>
          <a:bodyPr>
            <a:normAutofit/>
          </a:bodyPr>
          <a:lstStyle/>
          <a:p>
            <a:pPr marL="0" indent="0">
              <a:lnSpc>
                <a:spcPct val="100000"/>
              </a:lnSpc>
              <a:spcBef>
                <a:spcPts val="0"/>
              </a:spcBef>
              <a:buNone/>
            </a:pPr>
            <a:r>
              <a:rPr lang="en-GB" sz="2000" dirty="0"/>
              <a:t>“By this, the long-wished for opportunity was offered to ‘True’ Socialism of confronting the political movement with the socialist demands, of hurling the traditional anathemas </a:t>
            </a:r>
            <a:r>
              <a:rPr lang="en-GB" sz="2000" dirty="0">
                <a:highlight>
                  <a:srgbClr val="FFFF00"/>
                </a:highlight>
              </a:rPr>
              <a:t>against liberalism</a:t>
            </a:r>
            <a:r>
              <a:rPr lang="en-GB" sz="2000" dirty="0"/>
              <a:t>, against representative government, against bourgeois competition, bourgeois freedom of the press, bourgeois legislation, bourgeois liberty and equality, and of preaching to the masses that they had nothing to gain, and everything to lose, by this bourgeois movement.”</a:t>
            </a:r>
          </a:p>
          <a:p>
            <a:pPr marL="0" indent="0">
              <a:lnSpc>
                <a:spcPct val="100000"/>
              </a:lnSpc>
              <a:spcBef>
                <a:spcPts val="0"/>
              </a:spcBef>
              <a:buNone/>
            </a:pPr>
            <a:endParaRPr lang="en-GB" sz="2000" dirty="0"/>
          </a:p>
          <a:p>
            <a:pPr marL="0" indent="0">
              <a:lnSpc>
                <a:spcPct val="100000"/>
              </a:lnSpc>
              <a:spcBef>
                <a:spcPts val="0"/>
              </a:spcBef>
              <a:buNone/>
            </a:pPr>
            <a:r>
              <a:rPr lang="en-GB" sz="2000" dirty="0"/>
              <a:t>“While this ‘True’ Socialism thus </a:t>
            </a:r>
            <a:r>
              <a:rPr lang="en-GB" sz="2000" dirty="0">
                <a:highlight>
                  <a:srgbClr val="FFFF00"/>
                </a:highlight>
              </a:rPr>
              <a:t>served the government </a:t>
            </a:r>
            <a:r>
              <a:rPr lang="en-GB" sz="2000" dirty="0"/>
              <a:t>as a weapon for fighting the German bourgeoisie, it, at the same time, directly represented a reactionary interest, the interest of German Philistines. In Germany, the petty-bourgeois class, a relic of the sixteenth century, and since then constantly cropping up again under the various forms, is the real social basis of the existing state of things.”</a:t>
            </a:r>
          </a:p>
          <a:p>
            <a:pPr marL="0" indent="0">
              <a:lnSpc>
                <a:spcPct val="100000"/>
              </a:lnSpc>
              <a:spcBef>
                <a:spcPts val="0"/>
              </a:spcBef>
              <a:buNone/>
            </a:pPr>
            <a:endParaRPr lang="en-GB" sz="2000" dirty="0"/>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4</a:t>
            </a:fld>
            <a:endParaRPr lang="en-GB"/>
          </a:p>
        </p:txBody>
      </p:sp>
      <p:pic>
        <p:nvPicPr>
          <p:cNvPr id="4098" name="Picture 2" descr="MOSES HESS">
            <a:extLst>
              <a:ext uri="{FF2B5EF4-FFF2-40B4-BE49-F238E27FC236}">
                <a16:creationId xmlns:a16="http://schemas.microsoft.com/office/drawing/2014/main" id="{A9F57EEE-08E1-A35D-4D1B-30A68A57F7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1028" y="1924610"/>
            <a:ext cx="1924050" cy="23812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466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2. Conservative or Bourgeois Socialism</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199" y="1825625"/>
            <a:ext cx="6826625" cy="4667250"/>
          </a:xfrm>
        </p:spPr>
        <p:txBody>
          <a:bodyPr>
            <a:normAutofit/>
          </a:bodyPr>
          <a:lstStyle/>
          <a:p>
            <a:pPr marL="0" indent="0">
              <a:lnSpc>
                <a:spcPct val="100000"/>
              </a:lnSpc>
              <a:spcBef>
                <a:spcPts val="0"/>
              </a:spcBef>
              <a:buNone/>
            </a:pPr>
            <a:r>
              <a:rPr lang="en-GB" sz="2000" dirty="0"/>
              <a:t>“To this section belong economists, philanthropists, humanitarians, improvers of the condition of the working class, organisers of charity, members of societies for the prevention of cruelty to animals, temperance fanatics, hole-and-corner reformers of every imaginable kind… We may cite </a:t>
            </a:r>
            <a:r>
              <a:rPr lang="en-GB" sz="2000" dirty="0">
                <a:highlight>
                  <a:srgbClr val="FFFF00"/>
                </a:highlight>
              </a:rPr>
              <a:t>Proudhon’s</a:t>
            </a:r>
            <a:r>
              <a:rPr lang="en-GB" sz="2000" dirty="0"/>
              <a:t> </a:t>
            </a:r>
            <a:r>
              <a:rPr lang="en-GB" sz="2000" i="1" dirty="0"/>
              <a:t>Philosophie de la Misère </a:t>
            </a:r>
            <a:r>
              <a:rPr lang="en-GB" sz="2000" dirty="0"/>
              <a:t>as an example of this form.”</a:t>
            </a:r>
          </a:p>
          <a:p>
            <a:pPr marL="0" indent="0">
              <a:lnSpc>
                <a:spcPct val="100000"/>
              </a:lnSpc>
              <a:spcBef>
                <a:spcPts val="0"/>
              </a:spcBef>
              <a:buNone/>
            </a:pPr>
            <a:endParaRPr lang="en-GB" sz="2000" dirty="0"/>
          </a:p>
          <a:p>
            <a:pPr marL="0" indent="0">
              <a:lnSpc>
                <a:spcPct val="100000"/>
              </a:lnSpc>
              <a:spcBef>
                <a:spcPts val="0"/>
              </a:spcBef>
              <a:buNone/>
            </a:pPr>
            <a:r>
              <a:rPr lang="en-GB" sz="2000" dirty="0"/>
              <a:t>“It but requires in reality, that the proletariat should remain </a:t>
            </a:r>
            <a:r>
              <a:rPr lang="en-GB" sz="2000" dirty="0">
                <a:highlight>
                  <a:srgbClr val="FFFF00"/>
                </a:highlight>
              </a:rPr>
              <a:t>within the bounds of existing society</a:t>
            </a:r>
            <a:r>
              <a:rPr lang="en-GB" sz="2000" dirty="0"/>
              <a:t>… administrative reforms, based on the continued existence of these relations; reforms, therefore, that in no respect affect the relations between capital and labour, but, at the best, lessen the cost, and simplify the administrative work, of bourgeois government.”</a:t>
            </a:r>
          </a:p>
          <a:p>
            <a:pPr marL="0" indent="0">
              <a:lnSpc>
                <a:spcPct val="100000"/>
              </a:lnSpc>
              <a:spcBef>
                <a:spcPts val="0"/>
              </a:spcBef>
              <a:buNone/>
            </a:pPr>
            <a:endParaRPr lang="en-GB" sz="2000" dirty="0"/>
          </a:p>
          <a:p>
            <a:pPr marL="0" indent="0">
              <a:lnSpc>
                <a:spcPct val="100000"/>
              </a:lnSpc>
              <a:spcBef>
                <a:spcPts val="0"/>
              </a:spcBef>
              <a:buNone/>
            </a:pPr>
            <a:endParaRPr lang="en-GB" sz="2000" dirty="0"/>
          </a:p>
        </p:txBody>
      </p:sp>
      <p:sp>
        <p:nvSpPr>
          <p:cNvPr id="4" name="Slide Number Placeholder 3">
            <a:extLst>
              <a:ext uri="{FF2B5EF4-FFF2-40B4-BE49-F238E27FC236}">
                <a16:creationId xmlns:a16="http://schemas.microsoft.com/office/drawing/2014/main" id="{A6338AD2-BF1E-0A2A-5AC3-850FA14BA111}"/>
              </a:ext>
            </a:extLst>
          </p:cNvPr>
          <p:cNvSpPr>
            <a:spLocks noGrp="1"/>
          </p:cNvSpPr>
          <p:nvPr>
            <p:ph type="sldNum" sz="quarter" idx="12"/>
          </p:nvPr>
        </p:nvSpPr>
        <p:spPr/>
        <p:txBody>
          <a:bodyPr/>
          <a:lstStyle/>
          <a:p>
            <a:fld id="{7B84552E-C415-4A08-98B3-112702A53DD8}" type="slidenum">
              <a:rPr lang="en-GB" smtClean="0"/>
              <a:t>5</a:t>
            </a:fld>
            <a:endParaRPr lang="en-GB"/>
          </a:p>
        </p:txBody>
      </p:sp>
      <p:pic>
        <p:nvPicPr>
          <p:cNvPr id="5122" name="Picture 2" descr="Pierre-Joseph Proudhon | French philosopher | Britannica">
            <a:extLst>
              <a:ext uri="{FF2B5EF4-FFF2-40B4-BE49-F238E27FC236}">
                <a16:creationId xmlns:a16="http://schemas.microsoft.com/office/drawing/2014/main" id="{38338A76-A57B-7D8B-29F6-995455B255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4353" y="2016125"/>
            <a:ext cx="2168058" cy="326296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331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3a. Critical-Utopian Socialism: Forerunners</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198" y="1825625"/>
            <a:ext cx="8780931" cy="4530726"/>
          </a:xfrm>
        </p:spPr>
        <p:txBody>
          <a:bodyPr>
            <a:normAutofit lnSpcReduction="10000"/>
          </a:bodyPr>
          <a:lstStyle/>
          <a:p>
            <a:pPr marL="0" indent="0">
              <a:lnSpc>
                <a:spcPct val="100000"/>
              </a:lnSpc>
              <a:spcBef>
                <a:spcPts val="0"/>
              </a:spcBef>
              <a:buNone/>
            </a:pPr>
            <a:r>
              <a:rPr lang="en-GB" sz="2000" dirty="0"/>
              <a:t>“The Socialist and Communist systems, properly so called, those of </a:t>
            </a:r>
            <a:r>
              <a:rPr lang="en-GB" sz="2000" dirty="0">
                <a:highlight>
                  <a:srgbClr val="FFFF00"/>
                </a:highlight>
              </a:rPr>
              <a:t>Saint-Simon, Fourier, Owen</a:t>
            </a:r>
            <a:r>
              <a:rPr lang="en-GB" sz="2000" dirty="0"/>
              <a:t>, and others…”</a:t>
            </a:r>
          </a:p>
          <a:p>
            <a:pPr marL="0" indent="0">
              <a:lnSpc>
                <a:spcPct val="100000"/>
              </a:lnSpc>
              <a:spcBef>
                <a:spcPts val="0"/>
              </a:spcBef>
              <a:buNone/>
            </a:pPr>
            <a:endParaRPr lang="en-GB" sz="2000" dirty="0"/>
          </a:p>
          <a:p>
            <a:pPr marL="0" indent="0">
              <a:lnSpc>
                <a:spcPct val="100000"/>
              </a:lnSpc>
              <a:spcBef>
                <a:spcPts val="0"/>
              </a:spcBef>
              <a:buNone/>
            </a:pPr>
            <a:r>
              <a:rPr lang="en-GB" sz="2000" dirty="0"/>
              <a:t>“The most direct way to bring about an improvement in the moral and physical well-being of the majority of the population is to give priority in state expenditure to the provision of work for all fit men, so as to assure their physical existence; to disseminate as quickly as possible among the </a:t>
            </a:r>
            <a:r>
              <a:rPr lang="en-GB" sz="2000" dirty="0">
                <a:highlight>
                  <a:srgbClr val="FFFF00"/>
                </a:highlight>
              </a:rPr>
              <a:t>proletarian class </a:t>
            </a:r>
            <a:r>
              <a:rPr lang="en-GB" sz="2000" dirty="0"/>
              <a:t>the positive knowledge which has been acquired; and to ensure that the individuals composing this class have forms of leisure and interests which will develop their intelligence.”</a:t>
            </a:r>
          </a:p>
          <a:p>
            <a:pPr marL="0" indent="0">
              <a:lnSpc>
                <a:spcPct val="100000"/>
              </a:lnSpc>
              <a:spcBef>
                <a:spcPts val="0"/>
              </a:spcBef>
              <a:buNone/>
            </a:pPr>
            <a:r>
              <a:rPr lang="en-GB" sz="2000" dirty="0"/>
              <a:t>Saint-Simon, </a:t>
            </a:r>
            <a:r>
              <a:rPr lang="en-GB" sz="2000" i="1" dirty="0"/>
              <a:t>Fragments on Social Organisation </a:t>
            </a:r>
            <a:r>
              <a:rPr lang="en-GB" sz="2000" dirty="0"/>
              <a:t>(1825) </a:t>
            </a:r>
            <a:endParaRPr lang="en-GB" sz="2000" i="1" dirty="0"/>
          </a:p>
          <a:p>
            <a:pPr marL="0" indent="0">
              <a:lnSpc>
                <a:spcPct val="100000"/>
              </a:lnSpc>
              <a:spcBef>
                <a:spcPts val="0"/>
              </a:spcBef>
              <a:buNone/>
            </a:pPr>
            <a:endParaRPr lang="en-GB" sz="2000" dirty="0"/>
          </a:p>
          <a:p>
            <a:pPr marL="0" indent="0">
              <a:lnSpc>
                <a:spcPct val="100000"/>
              </a:lnSpc>
              <a:spcBef>
                <a:spcPts val="0"/>
              </a:spcBef>
              <a:buNone/>
            </a:pPr>
            <a:r>
              <a:rPr lang="en-GB" sz="2000" dirty="0"/>
              <a:t>“Social progress and changes of historical period take place in proportion to the advance of </a:t>
            </a:r>
            <a:r>
              <a:rPr lang="en-GB" sz="2000" dirty="0">
                <a:highlight>
                  <a:srgbClr val="FFFF00"/>
                </a:highlight>
              </a:rPr>
              <a:t>women</a:t>
            </a:r>
            <a:r>
              <a:rPr lang="en-GB" sz="2000" dirty="0"/>
              <a:t> toward liberty, and social decline occurs as a result of the diminution of the liberty of women... The extension of the privileges of women is the fundamental cause of all social progress.”</a:t>
            </a:r>
          </a:p>
          <a:p>
            <a:pPr marL="0" indent="0">
              <a:lnSpc>
                <a:spcPct val="100000"/>
              </a:lnSpc>
              <a:spcBef>
                <a:spcPts val="0"/>
              </a:spcBef>
              <a:buNone/>
            </a:pPr>
            <a:r>
              <a:rPr lang="en-GB" sz="2000" dirty="0"/>
              <a:t>Fourier, </a:t>
            </a:r>
            <a:r>
              <a:rPr lang="en-GB" sz="2000" i="1" dirty="0"/>
              <a:t>The Theory of the Four Movements</a:t>
            </a:r>
            <a:r>
              <a:rPr lang="en-GB" sz="2000" dirty="0"/>
              <a:t> (1808) </a:t>
            </a:r>
          </a:p>
        </p:txBody>
      </p:sp>
      <p:sp>
        <p:nvSpPr>
          <p:cNvPr id="4" name="Slide Number Placeholder 3">
            <a:extLst>
              <a:ext uri="{FF2B5EF4-FFF2-40B4-BE49-F238E27FC236}">
                <a16:creationId xmlns:a16="http://schemas.microsoft.com/office/drawing/2014/main" id="{75090768-C093-5A4B-1701-0931A4B3F64B}"/>
              </a:ext>
            </a:extLst>
          </p:cNvPr>
          <p:cNvSpPr>
            <a:spLocks noGrp="1"/>
          </p:cNvSpPr>
          <p:nvPr>
            <p:ph type="sldNum" sz="quarter" idx="12"/>
          </p:nvPr>
        </p:nvSpPr>
        <p:spPr/>
        <p:txBody>
          <a:bodyPr/>
          <a:lstStyle/>
          <a:p>
            <a:fld id="{7B84552E-C415-4A08-98B3-112702A53DD8}" type="slidenum">
              <a:rPr lang="en-GB" smtClean="0"/>
              <a:t>6</a:t>
            </a:fld>
            <a:endParaRPr lang="en-GB"/>
          </a:p>
        </p:txBody>
      </p:sp>
      <p:pic>
        <p:nvPicPr>
          <p:cNvPr id="1026" name="Picture 2" descr="Henri de Saint-Simon | French social reformer | Britannica">
            <a:extLst>
              <a:ext uri="{FF2B5EF4-FFF2-40B4-BE49-F238E27FC236}">
                <a16:creationId xmlns:a16="http://schemas.microsoft.com/office/drawing/2014/main" id="{D46CCBC0-B172-C2ED-2DDB-9EEA64DCC76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370" r="18392" b="37124"/>
          <a:stretch/>
        </p:blipFill>
        <p:spPr bwMode="auto">
          <a:xfrm>
            <a:off x="9877559" y="1963270"/>
            <a:ext cx="1409006" cy="169433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descr="Charles Fourier | French philosopher | Britannica">
            <a:extLst>
              <a:ext uri="{FF2B5EF4-FFF2-40B4-BE49-F238E27FC236}">
                <a16:creationId xmlns:a16="http://schemas.microsoft.com/office/drawing/2014/main" id="{EC8E33DF-47F0-EE29-A30C-CF67C20888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961" r="10000" b="21294"/>
          <a:stretch/>
        </p:blipFill>
        <p:spPr bwMode="auto">
          <a:xfrm>
            <a:off x="9877557" y="3972393"/>
            <a:ext cx="1409007" cy="177630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6578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3b. Critical-Utopian Socialism: Saint-Simonians</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5"/>
            <a:ext cx="8879541" cy="4530726"/>
          </a:xfrm>
        </p:spPr>
        <p:txBody>
          <a:bodyPr>
            <a:normAutofit/>
          </a:bodyPr>
          <a:lstStyle/>
          <a:p>
            <a:pPr marL="0" indent="0">
              <a:lnSpc>
                <a:spcPct val="100000"/>
              </a:lnSpc>
              <a:spcBef>
                <a:spcPts val="0"/>
              </a:spcBef>
              <a:buNone/>
            </a:pPr>
            <a:r>
              <a:rPr lang="en-GB" sz="2000" dirty="0"/>
              <a:t>“The </a:t>
            </a:r>
            <a:r>
              <a:rPr lang="en-GB" sz="2000" dirty="0">
                <a:highlight>
                  <a:srgbClr val="FFFF00"/>
                </a:highlight>
              </a:rPr>
              <a:t>exploitation</a:t>
            </a:r>
            <a:r>
              <a:rPr lang="en-GB" sz="2000" dirty="0"/>
              <a:t> of man by his fellows, whatever its origin may be, is the most characteristic phenomenon of the past… Men may then be divided into two classes, the exploiters and the exploited… At last the exploitation of man by man, which we have shown in its most direct and uncouth form in the past, namely slavery, continues to a very large extent in the relations </a:t>
            </a:r>
            <a:r>
              <a:rPr lang="en-GB" sz="2000" dirty="0">
                <a:highlight>
                  <a:srgbClr val="FFFF00"/>
                </a:highlight>
              </a:rPr>
              <a:t>between owners and workers</a:t>
            </a:r>
            <a:r>
              <a:rPr lang="en-GB" sz="2000" dirty="0"/>
              <a:t>, masters and wage earners. Of course, the respective conditions of the classes today are far from those of masters and slaves, patricians and plebeians, or lords and serfs in the past... If the exploitation of man by man no longer has the brutal character of antiquity and assumes more gentle forms today, it is, nevertheless, no less real… The exploitation of man by man must disappear. The constitution of </a:t>
            </a:r>
            <a:r>
              <a:rPr lang="en-GB" sz="2000" dirty="0">
                <a:highlight>
                  <a:srgbClr val="FFFF00"/>
                </a:highlight>
              </a:rPr>
              <a:t>property</a:t>
            </a:r>
            <a:r>
              <a:rPr lang="en-GB" sz="2000" dirty="0"/>
              <a:t> which is hereby perpetuated must, therefore, also disappear…</a:t>
            </a:r>
          </a:p>
          <a:p>
            <a:pPr marL="0" indent="0">
              <a:lnSpc>
                <a:spcPct val="100000"/>
              </a:lnSpc>
              <a:spcBef>
                <a:spcPts val="0"/>
              </a:spcBef>
              <a:buNone/>
            </a:pPr>
            <a:r>
              <a:rPr lang="en-GB" sz="2000" dirty="0"/>
              <a:t>“The doctrine of Saint-Simon does not want to bring about an upheaval or a revolution… through slow and successive transformation… </a:t>
            </a:r>
            <a:r>
              <a:rPr lang="en-GB" sz="2000" dirty="0">
                <a:highlight>
                  <a:srgbClr val="FFFF00"/>
                </a:highlight>
              </a:rPr>
              <a:t>peaceful and gradual</a:t>
            </a:r>
            <a:r>
              <a:rPr lang="en-GB" sz="2000" dirty="0"/>
              <a:t>.”</a:t>
            </a:r>
          </a:p>
          <a:p>
            <a:pPr marL="0" indent="0">
              <a:lnSpc>
                <a:spcPct val="100000"/>
              </a:lnSpc>
              <a:spcBef>
                <a:spcPts val="0"/>
              </a:spcBef>
              <a:buNone/>
            </a:pPr>
            <a:r>
              <a:rPr lang="en-GB" sz="2000" dirty="0" err="1"/>
              <a:t>Bazard</a:t>
            </a:r>
            <a:r>
              <a:rPr lang="en-GB" sz="2000" dirty="0"/>
              <a:t> and </a:t>
            </a:r>
            <a:r>
              <a:rPr lang="en-GB" sz="2000" dirty="0" err="1"/>
              <a:t>Enfantin</a:t>
            </a:r>
            <a:r>
              <a:rPr lang="en-GB" sz="2000" dirty="0"/>
              <a:t> (1828-29) </a:t>
            </a:r>
            <a:r>
              <a:rPr lang="en-GB" sz="2000" i="1" dirty="0"/>
              <a:t>The Doctrine of Saint-Simon </a:t>
            </a:r>
            <a:r>
              <a:rPr lang="en-GB" sz="2000" dirty="0"/>
              <a:t>(1828-29) </a:t>
            </a:r>
          </a:p>
        </p:txBody>
      </p:sp>
      <p:sp>
        <p:nvSpPr>
          <p:cNvPr id="4" name="Slide Number Placeholder 3">
            <a:extLst>
              <a:ext uri="{FF2B5EF4-FFF2-40B4-BE49-F238E27FC236}">
                <a16:creationId xmlns:a16="http://schemas.microsoft.com/office/drawing/2014/main" id="{9C79ABE1-21CF-F1A5-8470-E15AB929CD92}"/>
              </a:ext>
            </a:extLst>
          </p:cNvPr>
          <p:cNvSpPr>
            <a:spLocks noGrp="1"/>
          </p:cNvSpPr>
          <p:nvPr>
            <p:ph type="sldNum" sz="quarter" idx="12"/>
          </p:nvPr>
        </p:nvSpPr>
        <p:spPr/>
        <p:txBody>
          <a:bodyPr/>
          <a:lstStyle/>
          <a:p>
            <a:fld id="{7B84552E-C415-4A08-98B3-112702A53DD8}" type="slidenum">
              <a:rPr lang="en-GB" smtClean="0"/>
              <a:t>7</a:t>
            </a:fld>
            <a:endParaRPr lang="en-GB"/>
          </a:p>
        </p:txBody>
      </p:sp>
      <p:pic>
        <p:nvPicPr>
          <p:cNvPr id="6146" name="Picture 2" descr="Barthélemy-Prosper Enfantin | French political scientist | Britannica">
            <a:extLst>
              <a:ext uri="{FF2B5EF4-FFF2-40B4-BE49-F238E27FC236}">
                <a16:creationId xmlns:a16="http://schemas.microsoft.com/office/drawing/2014/main" id="{2BC70ADD-1454-C4A5-2B20-365E8835D7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6749" y="1910603"/>
            <a:ext cx="1497050" cy="194422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164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3c. Critical-Utopian Socialism: Fourierists </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1" y="1825625"/>
            <a:ext cx="7274858" cy="4225552"/>
          </a:xfrm>
        </p:spPr>
        <p:txBody>
          <a:bodyPr>
            <a:normAutofit/>
          </a:bodyPr>
          <a:lstStyle/>
          <a:p>
            <a:pPr marL="0" indent="0">
              <a:lnSpc>
                <a:spcPct val="100000"/>
              </a:lnSpc>
              <a:spcBef>
                <a:spcPts val="0"/>
              </a:spcBef>
              <a:buNone/>
            </a:pPr>
            <a:r>
              <a:rPr lang="en-GB" sz="2000" dirty="0"/>
              <a:t>“Society tends to be divided more and more sharply into two major classes… The desperate struggles… of bosses against workers, of workers against bosses, of each against all and of all against each, are </a:t>
            </a:r>
            <a:r>
              <a:rPr lang="en-GB" sz="2000" dirty="0">
                <a:highlight>
                  <a:srgbClr val="FFFF00"/>
                </a:highlight>
              </a:rPr>
              <a:t>not inevitable conditions of human existence</a:t>
            </a:r>
            <a:r>
              <a:rPr lang="en-GB" sz="2000" dirty="0"/>
              <a:t>.”</a:t>
            </a:r>
          </a:p>
          <a:p>
            <a:pPr marL="0" indent="0">
              <a:lnSpc>
                <a:spcPct val="100000"/>
              </a:lnSpc>
              <a:spcBef>
                <a:spcPts val="0"/>
              </a:spcBef>
              <a:buNone/>
            </a:pPr>
            <a:r>
              <a:rPr lang="fr-FR" sz="2000" dirty="0"/>
              <a:t>Victor Considérant, </a:t>
            </a:r>
            <a:r>
              <a:rPr lang="fr-FR" sz="2000" i="1" dirty="0"/>
              <a:t>Manifeste de la démocratie pacifique </a:t>
            </a:r>
            <a:r>
              <a:rPr lang="fr-FR" sz="2000" dirty="0"/>
              <a:t>(1843) </a:t>
            </a:r>
          </a:p>
          <a:p>
            <a:pPr marL="0" indent="0">
              <a:lnSpc>
                <a:spcPct val="100000"/>
              </a:lnSpc>
              <a:spcBef>
                <a:spcPts val="0"/>
              </a:spcBef>
              <a:buNone/>
            </a:pPr>
            <a:endParaRPr lang="fr-FR" sz="2000" dirty="0"/>
          </a:p>
          <a:p>
            <a:pPr marL="0" indent="0">
              <a:lnSpc>
                <a:spcPct val="100000"/>
              </a:lnSpc>
              <a:spcBef>
                <a:spcPts val="0"/>
              </a:spcBef>
              <a:buNone/>
            </a:pPr>
            <a:r>
              <a:rPr lang="en-GB" sz="2000" dirty="0"/>
              <a:t>“</a:t>
            </a:r>
            <a:r>
              <a:rPr lang="en-GB" sz="2000" dirty="0">
                <a:highlight>
                  <a:srgbClr val="FFFF00"/>
                </a:highlight>
              </a:rPr>
              <a:t>We are not communists</a:t>
            </a:r>
            <a:r>
              <a:rPr lang="en-GB" sz="2000" dirty="0"/>
              <a:t>. We believe that the principle of individual </a:t>
            </a:r>
            <a:r>
              <a:rPr lang="en-GB" sz="2000" dirty="0">
                <a:highlight>
                  <a:srgbClr val="FFFF00"/>
                </a:highlight>
              </a:rPr>
              <a:t>property is a right</a:t>
            </a:r>
            <a:r>
              <a:rPr lang="en-GB" sz="2000" dirty="0"/>
              <a:t>, a sacred right, without which there can be no lasting and stable society.”</a:t>
            </a:r>
          </a:p>
          <a:p>
            <a:pPr marL="0" indent="0">
              <a:lnSpc>
                <a:spcPct val="100000"/>
              </a:lnSpc>
              <a:spcBef>
                <a:spcPts val="0"/>
              </a:spcBef>
              <a:buNone/>
            </a:pPr>
            <a:r>
              <a:rPr lang="en-GB" sz="2000" dirty="0"/>
              <a:t>Victor Considérant, </a:t>
            </a:r>
            <a:r>
              <a:rPr lang="en-GB" sz="2000" i="1" dirty="0"/>
              <a:t>Pour </a:t>
            </a:r>
            <a:r>
              <a:rPr lang="en-GB" sz="2000" i="1" dirty="0" err="1"/>
              <a:t>en</a:t>
            </a:r>
            <a:r>
              <a:rPr lang="en-GB" sz="2000" i="1" dirty="0"/>
              <a:t> </a:t>
            </a:r>
            <a:r>
              <a:rPr lang="en-GB" sz="2000" i="1" dirty="0" err="1"/>
              <a:t>finir</a:t>
            </a:r>
            <a:r>
              <a:rPr lang="en-GB" sz="2000" i="1" dirty="0"/>
              <a:t> avec M. Cabet</a:t>
            </a:r>
            <a:r>
              <a:rPr lang="en-GB" sz="2000" dirty="0"/>
              <a:t> (1846)</a:t>
            </a:r>
          </a:p>
          <a:p>
            <a:pPr marL="0" indent="0">
              <a:lnSpc>
                <a:spcPct val="100000"/>
              </a:lnSpc>
              <a:spcBef>
                <a:spcPts val="0"/>
              </a:spcBef>
              <a:buNone/>
            </a:pPr>
            <a:endParaRPr lang="en-GB" sz="2000" dirty="0"/>
          </a:p>
          <a:p>
            <a:pPr marL="0" indent="0">
              <a:lnSpc>
                <a:spcPct val="100000"/>
              </a:lnSpc>
              <a:spcBef>
                <a:spcPts val="0"/>
              </a:spcBef>
              <a:buNone/>
            </a:pPr>
            <a:r>
              <a:rPr lang="en-GB" sz="2000" dirty="0"/>
              <a:t>“[</a:t>
            </a:r>
            <a:r>
              <a:rPr lang="en-GB" sz="2000" dirty="0">
                <a:highlight>
                  <a:srgbClr val="FFFF00"/>
                </a:highlight>
              </a:rPr>
              <a:t>King Louis Philippe] </a:t>
            </a:r>
            <a:r>
              <a:rPr lang="en-GB" sz="2000" dirty="0"/>
              <a:t>laying the first stone of the first Phalanstery”. </a:t>
            </a:r>
          </a:p>
          <a:p>
            <a:pPr marL="0" indent="0">
              <a:lnSpc>
                <a:spcPct val="100000"/>
              </a:lnSpc>
              <a:spcBef>
                <a:spcPts val="0"/>
              </a:spcBef>
              <a:buNone/>
            </a:pPr>
            <a:r>
              <a:rPr lang="en-GB" sz="2000" dirty="0"/>
              <a:t>Victor Considérant, </a:t>
            </a:r>
            <a:r>
              <a:rPr lang="en-GB" sz="2000" i="1" dirty="0" err="1"/>
              <a:t>Destinée</a:t>
            </a:r>
            <a:r>
              <a:rPr lang="en-GB" sz="2000" i="1" dirty="0"/>
              <a:t> </a:t>
            </a:r>
            <a:r>
              <a:rPr lang="en-GB" sz="2000" i="1" dirty="0" err="1"/>
              <a:t>sociale</a:t>
            </a:r>
            <a:r>
              <a:rPr lang="en-GB" sz="2000" i="1" dirty="0"/>
              <a:t>, </a:t>
            </a:r>
            <a:r>
              <a:rPr lang="en-GB" sz="2000" dirty="0"/>
              <a:t>Dedication, 2nd edition (1847) </a:t>
            </a:r>
          </a:p>
        </p:txBody>
      </p:sp>
      <p:sp>
        <p:nvSpPr>
          <p:cNvPr id="4" name="Slide Number Placeholder 3">
            <a:extLst>
              <a:ext uri="{FF2B5EF4-FFF2-40B4-BE49-F238E27FC236}">
                <a16:creationId xmlns:a16="http://schemas.microsoft.com/office/drawing/2014/main" id="{2A9E7935-5B42-5AB1-2F86-66E861D5A646}"/>
              </a:ext>
            </a:extLst>
          </p:cNvPr>
          <p:cNvSpPr>
            <a:spLocks noGrp="1"/>
          </p:cNvSpPr>
          <p:nvPr>
            <p:ph type="sldNum" sz="quarter" idx="12"/>
          </p:nvPr>
        </p:nvSpPr>
        <p:spPr/>
        <p:txBody>
          <a:bodyPr/>
          <a:lstStyle/>
          <a:p>
            <a:fld id="{7B84552E-C415-4A08-98B3-112702A53DD8}" type="slidenum">
              <a:rPr lang="en-GB" smtClean="0"/>
              <a:t>8</a:t>
            </a:fld>
            <a:endParaRPr lang="en-GB"/>
          </a:p>
        </p:txBody>
      </p:sp>
      <p:pic>
        <p:nvPicPr>
          <p:cNvPr id="1026" name="Picture 2" descr="considerant-tail – 3:AM Magazine">
            <a:extLst>
              <a:ext uri="{FF2B5EF4-FFF2-40B4-BE49-F238E27FC236}">
                <a16:creationId xmlns:a16="http://schemas.microsoft.com/office/drawing/2014/main" id="{3807C28D-C73D-359E-DD18-699789E725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1154" y="1985121"/>
            <a:ext cx="3222645" cy="3815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267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Socialist feminism</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5"/>
            <a:ext cx="7212106" cy="4667250"/>
          </a:xfrm>
        </p:spPr>
        <p:txBody>
          <a:bodyPr>
            <a:normAutofit/>
          </a:bodyPr>
          <a:lstStyle/>
          <a:p>
            <a:pPr marL="0" indent="0">
              <a:lnSpc>
                <a:spcPct val="100000"/>
              </a:lnSpc>
              <a:spcBef>
                <a:spcPts val="0"/>
              </a:spcBef>
              <a:buNone/>
            </a:pPr>
            <a:r>
              <a:rPr lang="en-GB" sz="2000" dirty="0"/>
              <a:t>“Saint-Simonian women constituted themselves into a separate section in the movement in 1829, and took the initiative in running evening classes for artisans. Their leader was Claire </a:t>
            </a:r>
            <a:r>
              <a:rPr lang="en-GB" sz="2000" dirty="0" err="1"/>
              <a:t>Bazard</a:t>
            </a:r>
            <a:r>
              <a:rPr lang="en-GB" sz="2000" dirty="0"/>
              <a:t>… and </a:t>
            </a:r>
            <a:r>
              <a:rPr lang="en-GB" sz="2000" dirty="0" err="1"/>
              <a:t>Eugénie</a:t>
            </a:r>
            <a:r>
              <a:rPr lang="en-GB" sz="2000" dirty="0"/>
              <a:t> </a:t>
            </a:r>
            <a:r>
              <a:rPr lang="en-GB" sz="2000" dirty="0" err="1"/>
              <a:t>Niboyet</a:t>
            </a:r>
            <a:r>
              <a:rPr lang="en-GB" sz="2000" dirty="0"/>
              <a:t> also took a leading role. Several dynamic young seamstresses attended their classes and became important in the movement, notably Marie-Reine </a:t>
            </a:r>
            <a:r>
              <a:rPr lang="en-GB" sz="2000" dirty="0" err="1"/>
              <a:t>Guindorf</a:t>
            </a:r>
            <a:r>
              <a:rPr lang="en-GB" sz="2000" dirty="0"/>
              <a:t>, </a:t>
            </a:r>
            <a:r>
              <a:rPr lang="en-GB" sz="2000" dirty="0" err="1"/>
              <a:t>Désirée</a:t>
            </a:r>
            <a:r>
              <a:rPr lang="en-GB" sz="2000" dirty="0"/>
              <a:t> </a:t>
            </a:r>
            <a:r>
              <a:rPr lang="en-GB" sz="2000" dirty="0" err="1"/>
              <a:t>Véret</a:t>
            </a:r>
            <a:r>
              <a:rPr lang="en-GB" sz="2000" dirty="0"/>
              <a:t> and Jeanne </a:t>
            </a:r>
            <a:r>
              <a:rPr lang="en-GB" sz="2000" dirty="0" err="1"/>
              <a:t>Deroin</a:t>
            </a:r>
            <a:r>
              <a:rPr lang="en-GB" sz="2000" dirty="0"/>
              <a:t>… In 1829 the women’s section in Paris had 200 regular members and groups developed in provincial cities, notably Lyon and Nantes… </a:t>
            </a:r>
            <a:r>
              <a:rPr lang="en-GB" sz="2000" dirty="0" err="1"/>
              <a:t>Véret</a:t>
            </a:r>
            <a:r>
              <a:rPr lang="en-GB" sz="2000" dirty="0"/>
              <a:t> and </a:t>
            </a:r>
            <a:r>
              <a:rPr lang="en-GB" sz="2000" dirty="0" err="1"/>
              <a:t>Guindorf</a:t>
            </a:r>
            <a:r>
              <a:rPr lang="en-GB" sz="2000" dirty="0"/>
              <a:t> started a tiny newspaper for women, </a:t>
            </a:r>
            <a:r>
              <a:rPr lang="en-GB" sz="2000" i="1" dirty="0">
                <a:highlight>
                  <a:srgbClr val="FFFF00"/>
                </a:highlight>
              </a:rPr>
              <a:t>La Femme Libre</a:t>
            </a:r>
            <a:r>
              <a:rPr lang="en-GB" sz="2000" dirty="0"/>
              <a:t>, in August 1832… The paper survived until February 1834, appearing irregularly, 32 times in all; 1,000 copies of the first issue were printed…”</a:t>
            </a:r>
          </a:p>
          <a:p>
            <a:pPr marL="0" indent="0">
              <a:lnSpc>
                <a:spcPct val="100000"/>
              </a:lnSpc>
              <a:spcBef>
                <a:spcPts val="0"/>
              </a:spcBef>
              <a:buNone/>
            </a:pPr>
            <a:r>
              <a:rPr lang="en-GB" sz="2000" dirty="0"/>
              <a:t>Pamela </a:t>
            </a:r>
            <a:r>
              <a:rPr lang="en-GB" sz="2000" dirty="0" err="1"/>
              <a:t>Pilbeam</a:t>
            </a:r>
            <a:r>
              <a:rPr lang="en-GB" sz="2000" dirty="0"/>
              <a:t>, </a:t>
            </a:r>
            <a:r>
              <a:rPr lang="en-GB" sz="2000" i="1" dirty="0"/>
              <a:t>French Socialists before Marx </a:t>
            </a:r>
            <a:r>
              <a:rPr lang="en-GB" sz="2000" dirty="0"/>
              <a:t>(2000)</a:t>
            </a:r>
          </a:p>
          <a:p>
            <a:pPr marL="0" indent="0">
              <a:lnSpc>
                <a:spcPct val="100000"/>
              </a:lnSpc>
              <a:spcBef>
                <a:spcPts val="0"/>
              </a:spcBef>
              <a:buNone/>
            </a:pPr>
            <a:endParaRPr lang="en-GB" sz="2000" dirty="0"/>
          </a:p>
        </p:txBody>
      </p:sp>
      <p:sp>
        <p:nvSpPr>
          <p:cNvPr id="4" name="Slide Number Placeholder 3">
            <a:extLst>
              <a:ext uri="{FF2B5EF4-FFF2-40B4-BE49-F238E27FC236}">
                <a16:creationId xmlns:a16="http://schemas.microsoft.com/office/drawing/2014/main" id="{E1C257C3-6FBF-54DC-568E-766632CCE2B1}"/>
              </a:ext>
            </a:extLst>
          </p:cNvPr>
          <p:cNvSpPr>
            <a:spLocks noGrp="1"/>
          </p:cNvSpPr>
          <p:nvPr>
            <p:ph type="sldNum" sz="quarter" idx="12"/>
          </p:nvPr>
        </p:nvSpPr>
        <p:spPr/>
        <p:txBody>
          <a:bodyPr/>
          <a:lstStyle/>
          <a:p>
            <a:fld id="{7B84552E-C415-4A08-98B3-112702A53DD8}" type="slidenum">
              <a:rPr lang="en-GB" smtClean="0"/>
              <a:t>9</a:t>
            </a:fld>
            <a:endParaRPr lang="en-GB"/>
          </a:p>
        </p:txBody>
      </p:sp>
      <p:pic>
        <p:nvPicPr>
          <p:cNvPr id="8194" name="Picture 2" descr="Jeanne Deroin — Women In Peace">
            <a:extLst>
              <a:ext uri="{FF2B5EF4-FFF2-40B4-BE49-F238E27FC236}">
                <a16:creationId xmlns:a16="http://schemas.microsoft.com/office/drawing/2014/main" id="{6134EBC6-42BA-747A-5A49-1CB0985BFB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1325" y="2046474"/>
            <a:ext cx="2194301" cy="269585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117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Flora Tristan </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198" y="1825625"/>
            <a:ext cx="7651378" cy="4602070"/>
          </a:xfrm>
        </p:spPr>
        <p:txBody>
          <a:bodyPr>
            <a:normAutofit/>
          </a:bodyPr>
          <a:lstStyle/>
          <a:p>
            <a:pPr marL="0" indent="0">
              <a:lnSpc>
                <a:spcPct val="110000"/>
              </a:lnSpc>
              <a:spcBef>
                <a:spcPts val="0"/>
              </a:spcBef>
              <a:buNone/>
            </a:pPr>
            <a:r>
              <a:rPr lang="en-GB" sz="2000" dirty="0"/>
              <a:t>“Workers… Now the day has come when one must act, and it is up to you and only you to act in the interest of your own cause… So leave your isolation: </a:t>
            </a:r>
            <a:r>
              <a:rPr lang="en-GB" sz="2000" dirty="0">
                <a:highlight>
                  <a:srgbClr val="FFFF00"/>
                </a:highlight>
              </a:rPr>
              <a:t>unite</a:t>
            </a:r>
            <a:r>
              <a:rPr lang="en-GB" sz="2000" dirty="0"/>
              <a:t>! Unity gives strength. You have numbers going for you, and numbers are significant. I come to you to propose a general union among working men and women, regardless of trade, who reside in the same region – a </a:t>
            </a:r>
            <a:r>
              <a:rPr lang="en-GB" sz="2000" dirty="0">
                <a:highlight>
                  <a:srgbClr val="FFFF00"/>
                </a:highlight>
              </a:rPr>
              <a:t>union</a:t>
            </a:r>
            <a:r>
              <a:rPr lang="en-GB" sz="2000" dirty="0"/>
              <a:t> which would have as its goal the consolidation of the working class…</a:t>
            </a:r>
          </a:p>
          <a:p>
            <a:pPr marL="0" indent="0">
              <a:lnSpc>
                <a:spcPct val="110000"/>
              </a:lnSpc>
              <a:spcBef>
                <a:spcPts val="0"/>
              </a:spcBef>
              <a:buNone/>
            </a:pPr>
            <a:r>
              <a:rPr lang="en-GB" sz="2000" dirty="0"/>
              <a:t>“I am not a revolutionary or an anarchist or a bloodthirsty person… Yes, I ask that the working class be unified in one body and have representation in the Chamber… </a:t>
            </a:r>
            <a:r>
              <a:rPr lang="en-GB" sz="2000" dirty="0">
                <a:highlight>
                  <a:srgbClr val="FFFF00"/>
                </a:highlight>
              </a:rPr>
              <a:t>a measure in favour of order</a:t>
            </a:r>
            <a:r>
              <a:rPr lang="en-GB" sz="2000" dirty="0"/>
              <a:t>… To ask for a defender for the working class is to want to replace the anonymous charlatans by a well-known university doctor…”</a:t>
            </a:r>
          </a:p>
          <a:p>
            <a:pPr marL="0" indent="0">
              <a:lnSpc>
                <a:spcPct val="110000"/>
              </a:lnSpc>
              <a:spcBef>
                <a:spcPts val="0"/>
              </a:spcBef>
              <a:buNone/>
            </a:pPr>
            <a:r>
              <a:rPr lang="en-GB" sz="2000" dirty="0"/>
              <a:t>Tristan, </a:t>
            </a:r>
            <a:r>
              <a:rPr lang="en-GB" sz="2000" i="1" dirty="0"/>
              <a:t>The Workers’ Union</a:t>
            </a:r>
            <a:r>
              <a:rPr lang="en-GB" sz="2000" dirty="0"/>
              <a:t> (1843) </a:t>
            </a:r>
          </a:p>
          <a:p>
            <a:pPr marL="0" indent="0">
              <a:lnSpc>
                <a:spcPct val="110000"/>
              </a:lnSpc>
              <a:spcBef>
                <a:spcPts val="0"/>
              </a:spcBef>
              <a:buNone/>
            </a:pPr>
            <a:endParaRPr lang="en-GB" sz="2000" dirty="0"/>
          </a:p>
          <a:p>
            <a:pPr marL="0" indent="0">
              <a:lnSpc>
                <a:spcPct val="110000"/>
              </a:lnSpc>
              <a:spcBef>
                <a:spcPts val="0"/>
              </a:spcBef>
              <a:buNone/>
            </a:pPr>
            <a:endParaRPr lang="en-GB" sz="2000" dirty="0"/>
          </a:p>
        </p:txBody>
      </p:sp>
      <p:sp>
        <p:nvSpPr>
          <p:cNvPr id="4" name="Slide Number Placeholder 3">
            <a:extLst>
              <a:ext uri="{FF2B5EF4-FFF2-40B4-BE49-F238E27FC236}">
                <a16:creationId xmlns:a16="http://schemas.microsoft.com/office/drawing/2014/main" id="{00D0929E-8C09-DD8A-ED5A-F8DFDD803235}"/>
              </a:ext>
            </a:extLst>
          </p:cNvPr>
          <p:cNvSpPr>
            <a:spLocks noGrp="1"/>
          </p:cNvSpPr>
          <p:nvPr>
            <p:ph type="sldNum" sz="quarter" idx="12"/>
          </p:nvPr>
        </p:nvSpPr>
        <p:spPr/>
        <p:txBody>
          <a:bodyPr/>
          <a:lstStyle/>
          <a:p>
            <a:fld id="{7B84552E-C415-4A08-98B3-112702A53DD8}" type="slidenum">
              <a:rPr lang="en-GB" smtClean="0"/>
              <a:t>10</a:t>
            </a:fld>
            <a:endParaRPr lang="en-GB"/>
          </a:p>
        </p:txBody>
      </p:sp>
      <p:pic>
        <p:nvPicPr>
          <p:cNvPr id="9218" name="Picture 2" descr="Flora Tristan (1803-1844) | Towards Emancipation?">
            <a:extLst>
              <a:ext uri="{FF2B5EF4-FFF2-40B4-BE49-F238E27FC236}">
                <a16:creationId xmlns:a16="http://schemas.microsoft.com/office/drawing/2014/main" id="{9DBF3C5D-D25C-F644-991F-5CFCFD169A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8945" y="1964485"/>
            <a:ext cx="2105145" cy="272527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9790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Gracchus Babeuf</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4"/>
            <a:ext cx="7498976" cy="4458635"/>
          </a:xfrm>
        </p:spPr>
        <p:txBody>
          <a:bodyPr>
            <a:normAutofit/>
          </a:bodyPr>
          <a:lstStyle/>
          <a:p>
            <a:pPr marL="0" indent="0">
              <a:lnSpc>
                <a:spcPct val="100000"/>
              </a:lnSpc>
              <a:spcBef>
                <a:spcPts val="0"/>
              </a:spcBef>
              <a:buNone/>
            </a:pPr>
            <a:r>
              <a:rPr lang="en-GB" sz="2000" dirty="0"/>
              <a:t>“A </a:t>
            </a:r>
            <a:r>
              <a:rPr lang="en-GB" sz="2000" dirty="0">
                <a:highlight>
                  <a:srgbClr val="FFFF00"/>
                </a:highlight>
              </a:rPr>
              <a:t>republic where the immense majority is in command </a:t>
            </a:r>
            <a:r>
              <a:rPr lang="en-GB" sz="2000" dirty="0"/>
              <a:t>and is sovereign; where every citizen enjoys the same rights; where we don't see unbridled luxury insulting the most terrible poverty; from which penury and corruption are banished; where every member of society can rely on subsistence, independently of the whims of fortune or of any individual; where virtue is honoured and crime punished; where in short true equality reigns, that is, common happiness.”</a:t>
            </a:r>
          </a:p>
          <a:p>
            <a:pPr marL="0" indent="0">
              <a:lnSpc>
                <a:spcPct val="100000"/>
              </a:lnSpc>
              <a:spcBef>
                <a:spcPts val="0"/>
              </a:spcBef>
              <a:buNone/>
            </a:pPr>
            <a:r>
              <a:rPr lang="en-GB" sz="2000" dirty="0"/>
              <a:t>Babeuf, </a:t>
            </a:r>
            <a:r>
              <a:rPr lang="en-GB" sz="2000" i="1" dirty="0"/>
              <a:t>Le </a:t>
            </a:r>
            <a:r>
              <a:rPr lang="en-GB" sz="2000" i="1" dirty="0" err="1"/>
              <a:t>Eclaireur</a:t>
            </a:r>
            <a:r>
              <a:rPr lang="en-GB" sz="2000" dirty="0"/>
              <a:t>, No.4 (1895) </a:t>
            </a:r>
          </a:p>
          <a:p>
            <a:pPr marL="0" indent="0">
              <a:lnSpc>
                <a:spcPct val="100000"/>
              </a:lnSpc>
              <a:spcBef>
                <a:spcPts val="0"/>
              </a:spcBef>
              <a:buNone/>
            </a:pPr>
            <a:endParaRPr lang="en-GB" sz="2000" dirty="0"/>
          </a:p>
          <a:p>
            <a:pPr marL="0" indent="0">
              <a:lnSpc>
                <a:spcPct val="100000"/>
              </a:lnSpc>
              <a:spcBef>
                <a:spcPts val="0"/>
              </a:spcBef>
              <a:buNone/>
            </a:pPr>
            <a:r>
              <a:rPr lang="en-GB" sz="2000" dirty="0"/>
              <a:t>“Nobody can, without committing a crime, exclusively expropriate the goods of the earth or of industry. Unhappiness and slavery flow from inequality, and the latter from property. </a:t>
            </a:r>
            <a:r>
              <a:rPr lang="en-GB" sz="2000" dirty="0">
                <a:highlight>
                  <a:srgbClr val="FFFF00"/>
                </a:highlight>
              </a:rPr>
              <a:t>Property</a:t>
            </a:r>
            <a:r>
              <a:rPr lang="en-GB" sz="2000" dirty="0"/>
              <a:t> is thus the greatest of society’s plagues. It is a veritable public offence.”</a:t>
            </a:r>
          </a:p>
          <a:p>
            <a:pPr marL="0" indent="0">
              <a:lnSpc>
                <a:spcPct val="100000"/>
              </a:lnSpc>
              <a:spcBef>
                <a:spcPts val="0"/>
              </a:spcBef>
              <a:buNone/>
            </a:pPr>
            <a:r>
              <a:rPr lang="en-GB" sz="2000" i="1" dirty="0"/>
              <a:t>Analysis of the Doctrine of Babeuf</a:t>
            </a:r>
            <a:r>
              <a:rPr lang="en-GB" sz="2000" dirty="0"/>
              <a:t>. </a:t>
            </a:r>
            <a:r>
              <a:rPr lang="en-GB" sz="2000" dirty="0" err="1"/>
              <a:t>Flypost</a:t>
            </a:r>
            <a:r>
              <a:rPr lang="en-GB" sz="2000" dirty="0"/>
              <a:t> (April 1796) </a:t>
            </a:r>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11</a:t>
            </a:fld>
            <a:endParaRPr lang="en-GB"/>
          </a:p>
        </p:txBody>
      </p:sp>
      <p:pic>
        <p:nvPicPr>
          <p:cNvPr id="10242" name="Picture 2" descr="François-Noël Babeuf">
            <a:extLst>
              <a:ext uri="{FF2B5EF4-FFF2-40B4-BE49-F238E27FC236}">
                <a16:creationId xmlns:a16="http://schemas.microsoft.com/office/drawing/2014/main" id="{0BB6C4C4-8FF0-2572-B311-96FFC10C3A6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589" r="16388"/>
          <a:stretch/>
        </p:blipFill>
        <p:spPr bwMode="auto">
          <a:xfrm>
            <a:off x="8758518" y="1931334"/>
            <a:ext cx="1927411" cy="299533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0225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Louis-August Blanqui </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199" y="1825624"/>
            <a:ext cx="6862483" cy="4297270"/>
          </a:xfrm>
        </p:spPr>
        <p:txBody>
          <a:bodyPr>
            <a:normAutofit/>
          </a:bodyPr>
          <a:lstStyle/>
          <a:p>
            <a:pPr marL="0" indent="0">
              <a:lnSpc>
                <a:spcPct val="100000"/>
              </a:lnSpc>
              <a:spcBef>
                <a:spcPts val="0"/>
              </a:spcBef>
              <a:buNone/>
            </a:pPr>
            <a:r>
              <a:rPr lang="en-GB" sz="2000" dirty="0"/>
              <a:t>“Yes, gentlemen, this is the </a:t>
            </a:r>
            <a:r>
              <a:rPr lang="en-GB" sz="2000" dirty="0">
                <a:highlight>
                  <a:srgbClr val="FFFF00"/>
                </a:highlight>
              </a:rPr>
              <a:t>war between rich and poor</a:t>
            </a:r>
            <a:r>
              <a:rPr lang="en-GB" sz="2000" dirty="0"/>
              <a:t>: the rich wanted it so, for they are the aggressors. And yet they think it wrong that the poor </a:t>
            </a:r>
            <a:r>
              <a:rPr lang="en-GB" sz="2000" dirty="0">
                <a:highlight>
                  <a:srgbClr val="FFFF00"/>
                </a:highlight>
              </a:rPr>
              <a:t>resist</a:t>
            </a:r>
            <a:r>
              <a:rPr lang="en-GB" sz="2000" dirty="0"/>
              <a:t>.”</a:t>
            </a:r>
          </a:p>
          <a:p>
            <a:pPr marL="0" indent="0">
              <a:lnSpc>
                <a:spcPct val="100000"/>
              </a:lnSpc>
              <a:spcBef>
                <a:spcPts val="0"/>
              </a:spcBef>
              <a:buNone/>
            </a:pPr>
            <a:r>
              <a:rPr lang="en-GB" sz="2000" dirty="0"/>
              <a:t>Blanqui, </a:t>
            </a:r>
            <a:r>
              <a:rPr lang="en-GB" sz="2000" i="1" dirty="0"/>
              <a:t>Defence Speech at the Trial </a:t>
            </a:r>
            <a:r>
              <a:rPr lang="en-GB" sz="2000" dirty="0"/>
              <a:t>(12 January 1832) </a:t>
            </a:r>
            <a:endParaRPr lang="en-GB" sz="2000" i="1" dirty="0"/>
          </a:p>
          <a:p>
            <a:pPr marL="0" indent="0">
              <a:lnSpc>
                <a:spcPct val="100000"/>
              </a:lnSpc>
              <a:spcBef>
                <a:spcPts val="0"/>
              </a:spcBef>
              <a:buNone/>
            </a:pPr>
            <a:endParaRPr lang="en-GB" sz="2000" dirty="0"/>
          </a:p>
          <a:p>
            <a:pPr marL="0" indent="0">
              <a:lnSpc>
                <a:spcPct val="100000"/>
              </a:lnSpc>
              <a:spcBef>
                <a:spcPts val="0"/>
              </a:spcBef>
              <a:buNone/>
            </a:pPr>
            <a:r>
              <a:rPr lang="en-GB" sz="2000" dirty="0"/>
              <a:t>“In a word, we are always and everywhere </a:t>
            </a:r>
            <a:r>
              <a:rPr lang="en-GB" sz="2000" dirty="0">
                <a:highlight>
                  <a:srgbClr val="FFFF00"/>
                </a:highlight>
              </a:rPr>
              <a:t>with the oppressed against the oppressors..</a:t>
            </a:r>
            <a:r>
              <a:rPr lang="en-GB" sz="2000" dirty="0"/>
              <a:t>. It makes no difference if oppression takes the form of military or commercial aristocracy, or if the people are exploited by the sabre or the coin; our hearts are moved with the same pity for the sufferings of the peasant trampled by his master’s steed as for the agony of the worker whose blood serves to oil the gears of his industrial overlord.” </a:t>
            </a:r>
          </a:p>
          <a:p>
            <a:pPr marL="0" indent="0">
              <a:lnSpc>
                <a:spcPct val="100000"/>
              </a:lnSpc>
              <a:spcBef>
                <a:spcPts val="0"/>
              </a:spcBef>
              <a:buNone/>
            </a:pPr>
            <a:r>
              <a:rPr lang="en-GB" sz="2000" dirty="0"/>
              <a:t>Blanqui </a:t>
            </a:r>
            <a:r>
              <a:rPr lang="en-GB" sz="2000" i="1" dirty="0"/>
              <a:t>Equality Is Our Flag</a:t>
            </a:r>
            <a:r>
              <a:rPr lang="en-GB" sz="2000" dirty="0"/>
              <a:t> (2 February 1834) </a:t>
            </a:r>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12</a:t>
            </a:fld>
            <a:endParaRPr lang="en-GB"/>
          </a:p>
        </p:txBody>
      </p:sp>
      <p:pic>
        <p:nvPicPr>
          <p:cNvPr id="1026" name="Picture 2" descr="Louis Auguste Blanqui - Wikipedia">
            <a:extLst>
              <a:ext uri="{FF2B5EF4-FFF2-40B4-BE49-F238E27FC236}">
                <a16:creationId xmlns:a16="http://schemas.microsoft.com/office/drawing/2014/main" id="{A60AC5BC-EC3C-D885-42A0-C7EB4DF8EF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6839" y="1957387"/>
            <a:ext cx="3056461" cy="3744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8578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Communist League</a:t>
            </a:r>
          </a:p>
        </p:txBody>
      </p:sp>
      <p:graphicFrame>
        <p:nvGraphicFramePr>
          <p:cNvPr id="5" name="Content Placeholder 4">
            <a:extLst>
              <a:ext uri="{FF2B5EF4-FFF2-40B4-BE49-F238E27FC236}">
                <a16:creationId xmlns:a16="http://schemas.microsoft.com/office/drawing/2014/main" id="{0AB9BD8A-46C7-7CE5-6224-6E397B80C25B}"/>
              </a:ext>
            </a:extLst>
          </p:cNvPr>
          <p:cNvGraphicFramePr>
            <a:graphicFrameLocks noGrp="1"/>
          </p:cNvGraphicFramePr>
          <p:nvPr>
            <p:ph idx="1"/>
            <p:extLst>
              <p:ext uri="{D42A27DB-BD31-4B8C-83A1-F6EECF244321}">
                <p14:modId xmlns:p14="http://schemas.microsoft.com/office/powerpoint/2010/main" val="2232781055"/>
              </p:ext>
            </p:extLst>
          </p:nvPr>
        </p:nvGraphicFramePr>
        <p:xfrm>
          <a:off x="1125071" y="1601152"/>
          <a:ext cx="9941857" cy="4572000"/>
        </p:xfrm>
        <a:graphic>
          <a:graphicData uri="http://schemas.openxmlformats.org/drawingml/2006/table">
            <a:tbl>
              <a:tblPr firstRow="1" firstCol="1" bandRow="1">
                <a:tableStyleId>{5C22544A-7EE6-4342-B048-85BDC9FD1C3A}</a:tableStyleId>
              </a:tblPr>
              <a:tblGrid>
                <a:gridCol w="771928">
                  <a:extLst>
                    <a:ext uri="{9D8B030D-6E8A-4147-A177-3AD203B41FA5}">
                      <a16:colId xmlns:a16="http://schemas.microsoft.com/office/drawing/2014/main" val="1557846865"/>
                    </a:ext>
                  </a:extLst>
                </a:gridCol>
                <a:gridCol w="9169929">
                  <a:extLst>
                    <a:ext uri="{9D8B030D-6E8A-4147-A177-3AD203B41FA5}">
                      <a16:colId xmlns:a16="http://schemas.microsoft.com/office/drawing/2014/main" val="1715442429"/>
                    </a:ext>
                  </a:extLst>
                </a:gridCol>
              </a:tblGrid>
              <a:tr h="0">
                <a:tc>
                  <a:txBody>
                    <a:bodyPr/>
                    <a:lstStyle/>
                    <a:p>
                      <a:endParaRPr lang="en-GB" sz="2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endParaRPr lang="en-GB" sz="20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57995033"/>
                  </a:ext>
                </a:extLst>
              </a:tr>
              <a:tr h="127243">
                <a:tc>
                  <a:txBody>
                    <a:bodyPr/>
                    <a:lstStyle/>
                    <a:p>
                      <a:r>
                        <a:rPr lang="en-GB" sz="2000">
                          <a:effectLst/>
                          <a:latin typeface="+mn-lt"/>
                        </a:rPr>
                        <a:t>1834</a:t>
                      </a:r>
                      <a:endParaRPr lang="en-GB" sz="200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r>
                        <a:rPr lang="en-GB" sz="2000" dirty="0">
                          <a:effectLst/>
                          <a:latin typeface="+mn-lt"/>
                        </a:rPr>
                        <a:t>League of the Outlawed (</a:t>
                      </a:r>
                      <a:r>
                        <a:rPr lang="en-GB" sz="2000" i="1" dirty="0">
                          <a:effectLst/>
                          <a:latin typeface="+mn-lt"/>
                        </a:rPr>
                        <a:t>Bund der </a:t>
                      </a:r>
                      <a:r>
                        <a:rPr lang="en-GB" sz="2000" i="1" dirty="0" err="1">
                          <a:effectLst/>
                          <a:latin typeface="+mn-lt"/>
                        </a:rPr>
                        <a:t>Geächteten</a:t>
                      </a:r>
                      <a:r>
                        <a:rPr lang="en-GB" sz="2000" dirty="0">
                          <a:effectLst/>
                          <a:latin typeface="+mn-lt"/>
                        </a:rPr>
                        <a:t>) founded. </a:t>
                      </a:r>
                      <a:endParaRPr lang="en-GB" sz="20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73327902"/>
                  </a:ext>
                </a:extLst>
              </a:tr>
              <a:tr h="0">
                <a:tc>
                  <a:txBody>
                    <a:bodyPr/>
                    <a:lstStyle/>
                    <a:p>
                      <a:r>
                        <a:rPr lang="en-GB" sz="2000">
                          <a:effectLst/>
                          <a:latin typeface="+mn-lt"/>
                        </a:rPr>
                        <a:t>1836</a:t>
                      </a:r>
                      <a:endParaRPr lang="en-GB" sz="200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r>
                        <a:rPr lang="en-GB" sz="2000" dirty="0">
                          <a:effectLst/>
                          <a:latin typeface="+mn-lt"/>
                        </a:rPr>
                        <a:t>Members of League of the Outlawed formed League of the Just (</a:t>
                      </a:r>
                      <a:r>
                        <a:rPr lang="en-GB" sz="2000" i="1" dirty="0">
                          <a:effectLst/>
                          <a:latin typeface="+mn-lt"/>
                        </a:rPr>
                        <a:t>Bund der </a:t>
                      </a:r>
                      <a:r>
                        <a:rPr lang="en-GB" sz="2000" i="1" dirty="0" err="1">
                          <a:effectLst/>
                          <a:latin typeface="+mn-lt"/>
                        </a:rPr>
                        <a:t>Gerechten</a:t>
                      </a:r>
                      <a:r>
                        <a:rPr lang="en-GB" sz="2000" dirty="0">
                          <a:effectLst/>
                          <a:latin typeface="+mn-lt"/>
                        </a:rPr>
                        <a:t>). </a:t>
                      </a:r>
                      <a:endParaRPr lang="en-GB" sz="20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42920868"/>
                  </a:ext>
                </a:extLst>
              </a:tr>
              <a:tr h="0">
                <a:tc>
                  <a:txBody>
                    <a:bodyPr/>
                    <a:lstStyle/>
                    <a:p>
                      <a:r>
                        <a:rPr lang="en-GB" sz="2000" dirty="0">
                          <a:effectLst/>
                          <a:latin typeface="+mn-lt"/>
                        </a:rPr>
                        <a:t>1838</a:t>
                      </a:r>
                      <a:endParaRPr lang="en-GB" sz="2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r>
                        <a:rPr lang="en-GB" sz="2000" dirty="0">
                          <a:effectLst/>
                          <a:latin typeface="+mn-lt"/>
                        </a:rPr>
                        <a:t>The League of the Just commissioned </a:t>
                      </a:r>
                      <a:r>
                        <a:rPr lang="en-GB" sz="2000" dirty="0" err="1">
                          <a:effectLst/>
                          <a:latin typeface="+mn-lt"/>
                        </a:rPr>
                        <a:t>Weitling’s</a:t>
                      </a:r>
                      <a:r>
                        <a:rPr lang="en-GB" sz="2000" dirty="0">
                          <a:effectLst/>
                          <a:latin typeface="+mn-lt"/>
                        </a:rPr>
                        <a:t> </a:t>
                      </a:r>
                      <a:r>
                        <a:rPr lang="en-GB" sz="2000" i="1" dirty="0">
                          <a:effectLst/>
                          <a:latin typeface="+mn-lt"/>
                        </a:rPr>
                        <a:t>Mankind As It Is and As It Ought To Be</a:t>
                      </a:r>
                      <a:r>
                        <a:rPr lang="en-GB" sz="2000" dirty="0">
                          <a:effectLst/>
                          <a:latin typeface="+mn-lt"/>
                        </a:rPr>
                        <a:t>.</a:t>
                      </a:r>
                      <a:endParaRPr lang="en-GB" sz="20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4392177"/>
                  </a:ext>
                </a:extLst>
              </a:tr>
              <a:tr h="0">
                <a:tc>
                  <a:txBody>
                    <a:bodyPr/>
                    <a:lstStyle/>
                    <a:p>
                      <a:r>
                        <a:rPr lang="en-GB" sz="2000" dirty="0">
                          <a:effectLst/>
                          <a:latin typeface="+mn-lt"/>
                          <a:ea typeface="Calibri" panose="020F0502020204030204" pitchFamily="34" charset="0"/>
                          <a:cs typeface="Times New Roman" panose="02020603050405020304" pitchFamily="18" charset="0"/>
                        </a:rPr>
                        <a:t>1846</a:t>
                      </a:r>
                    </a:p>
                  </a:txBody>
                  <a:tcPr marL="68580" marR="68580" marT="0" marB="0"/>
                </a:tc>
                <a:tc>
                  <a:txBody>
                    <a:bodyPr/>
                    <a:lstStyle/>
                    <a:p>
                      <a:r>
                        <a:rPr lang="en-GB" sz="2000" dirty="0">
                          <a:effectLst/>
                          <a:latin typeface="+mn-lt"/>
                          <a:ea typeface="Calibri" panose="020F0502020204030204" pitchFamily="34" charset="0"/>
                          <a:cs typeface="Times New Roman" panose="02020603050405020304" pitchFamily="18" charset="0"/>
                        </a:rPr>
                        <a:t>League reply to Marx’s letter, 6 June 1846, for communication among communists </a:t>
                      </a:r>
                    </a:p>
                  </a:txBody>
                  <a:tcPr marL="68580" marR="68580" marT="0" marB="0"/>
                </a:tc>
                <a:extLst>
                  <a:ext uri="{0D108BD9-81ED-4DB2-BD59-A6C34878D82A}">
                    <a16:rowId xmlns:a16="http://schemas.microsoft.com/office/drawing/2014/main" val="21242449"/>
                  </a:ext>
                </a:extLst>
              </a:tr>
              <a:tr h="0">
                <a:tc>
                  <a:txBody>
                    <a:bodyPr/>
                    <a:lstStyle/>
                    <a:p>
                      <a:r>
                        <a:rPr lang="en-GB" sz="2000" dirty="0">
                          <a:effectLst/>
                          <a:latin typeface="+mn-lt"/>
                          <a:ea typeface="Calibri" panose="020F0502020204030204" pitchFamily="34" charset="0"/>
                          <a:cs typeface="Times New Roman" panose="02020603050405020304" pitchFamily="18" charset="0"/>
                        </a:rPr>
                        <a:t>1847</a:t>
                      </a:r>
                    </a:p>
                  </a:txBody>
                  <a:tcPr marL="68580" marR="68580" marT="0" marB="0"/>
                </a:tc>
                <a:tc>
                  <a:txBody>
                    <a:bodyPr/>
                    <a:lstStyle/>
                    <a:p>
                      <a:r>
                        <a:rPr lang="en-GB" sz="2000" dirty="0">
                          <a:effectLst/>
                          <a:latin typeface="+mn-lt"/>
                          <a:ea typeface="Calibri" panose="020F0502020204030204" pitchFamily="34" charset="0"/>
                          <a:cs typeface="Times New Roman" panose="02020603050405020304" pitchFamily="18" charset="0"/>
                        </a:rPr>
                        <a:t>Moll to Brussels, 20 January 1847 to encourage Marx and Engels to join the League.</a:t>
                      </a:r>
                    </a:p>
                  </a:txBody>
                  <a:tcPr marL="68580" marR="68580" marT="0" marB="0"/>
                </a:tc>
                <a:extLst>
                  <a:ext uri="{0D108BD9-81ED-4DB2-BD59-A6C34878D82A}">
                    <a16:rowId xmlns:a16="http://schemas.microsoft.com/office/drawing/2014/main" val="4231752845"/>
                  </a:ext>
                </a:extLst>
              </a:tr>
              <a:tr h="0">
                <a:tc>
                  <a:txBody>
                    <a:bodyPr/>
                    <a:lstStyle/>
                    <a:p>
                      <a:endParaRPr lang="en-GB" sz="20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r>
                        <a:rPr lang="en-GB" sz="2000" dirty="0">
                          <a:effectLst/>
                          <a:latin typeface="+mn-lt"/>
                          <a:ea typeface="Calibri" panose="020F0502020204030204" pitchFamily="34" charset="0"/>
                          <a:cs typeface="Times New Roman" panose="02020603050405020304" pitchFamily="18" charset="0"/>
                        </a:rPr>
                        <a:t>League of the Just convened its first international congress in London from 2 to 9 June 1847. Name changed to </a:t>
                      </a:r>
                      <a:r>
                        <a:rPr lang="en-GB" sz="2000" b="1" dirty="0">
                          <a:effectLst/>
                          <a:latin typeface="+mn-lt"/>
                          <a:ea typeface="Calibri" panose="020F0502020204030204" pitchFamily="34" charset="0"/>
                          <a:cs typeface="Times New Roman" panose="02020603050405020304" pitchFamily="18" charset="0"/>
                        </a:rPr>
                        <a:t>Communist League </a:t>
                      </a:r>
                      <a:r>
                        <a:rPr lang="en-GB" sz="2000" dirty="0">
                          <a:effectLst/>
                          <a:latin typeface="+mn-lt"/>
                          <a:ea typeface="Calibri" panose="020F0502020204030204" pitchFamily="34" charset="0"/>
                          <a:cs typeface="Times New Roman" panose="02020603050405020304" pitchFamily="18" charset="0"/>
                        </a:rPr>
                        <a:t>(</a:t>
                      </a:r>
                      <a:r>
                        <a:rPr lang="en-GB" sz="2000" i="1" dirty="0">
                          <a:effectLst/>
                          <a:latin typeface="+mn-lt"/>
                          <a:ea typeface="Calibri" panose="020F0502020204030204" pitchFamily="34" charset="0"/>
                          <a:cs typeface="Times New Roman" panose="02020603050405020304" pitchFamily="18" charset="0"/>
                        </a:rPr>
                        <a:t>Bund der </a:t>
                      </a:r>
                      <a:r>
                        <a:rPr lang="en-GB" sz="2000" i="1" dirty="0" err="1">
                          <a:effectLst/>
                          <a:latin typeface="+mn-lt"/>
                          <a:ea typeface="Calibri" panose="020F0502020204030204" pitchFamily="34" charset="0"/>
                          <a:cs typeface="Times New Roman" panose="02020603050405020304" pitchFamily="18" charset="0"/>
                        </a:rPr>
                        <a:t>Kommunisten</a:t>
                      </a:r>
                      <a:r>
                        <a:rPr lang="en-GB" sz="2000" dirty="0">
                          <a:effectLst/>
                          <a:latin typeface="+mn-lt"/>
                          <a:ea typeface="Calibri" panose="020F0502020204030204" pitchFamily="34" charset="0"/>
                          <a:cs typeface="Times New Roman" panose="02020603050405020304" pitchFamily="18" charset="0"/>
                        </a:rPr>
                        <a:t>). Adopted the new slogan Workers of all Countries, Unite! (</a:t>
                      </a:r>
                      <a:r>
                        <a:rPr lang="en-GB" sz="2000" i="1" dirty="0" err="1">
                          <a:effectLst/>
                          <a:latin typeface="+mn-lt"/>
                          <a:ea typeface="Calibri" panose="020F0502020204030204" pitchFamily="34" charset="0"/>
                          <a:cs typeface="Times New Roman" panose="02020603050405020304" pitchFamily="18" charset="0"/>
                        </a:rPr>
                        <a:t>Proletarier</a:t>
                      </a:r>
                      <a:r>
                        <a:rPr lang="en-GB" sz="2000" i="1" dirty="0">
                          <a:effectLst/>
                          <a:latin typeface="+mn-lt"/>
                          <a:ea typeface="Calibri" panose="020F0502020204030204" pitchFamily="34" charset="0"/>
                          <a:cs typeface="Times New Roman" panose="02020603050405020304" pitchFamily="18" charset="0"/>
                        </a:rPr>
                        <a:t> </a:t>
                      </a:r>
                      <a:r>
                        <a:rPr lang="en-GB" sz="2000" i="1" dirty="0" err="1">
                          <a:effectLst/>
                          <a:latin typeface="+mn-lt"/>
                          <a:ea typeface="Calibri" panose="020F0502020204030204" pitchFamily="34" charset="0"/>
                          <a:cs typeface="Times New Roman" panose="02020603050405020304" pitchFamily="18" charset="0"/>
                        </a:rPr>
                        <a:t>aller</a:t>
                      </a:r>
                      <a:r>
                        <a:rPr lang="en-GB" sz="2000" i="1" dirty="0">
                          <a:effectLst/>
                          <a:latin typeface="+mn-lt"/>
                          <a:ea typeface="Calibri" panose="020F0502020204030204" pitchFamily="34" charset="0"/>
                          <a:cs typeface="Times New Roman" panose="02020603050405020304" pitchFamily="18" charset="0"/>
                        </a:rPr>
                        <a:t> Lander </a:t>
                      </a:r>
                      <a:r>
                        <a:rPr lang="en-GB" sz="2000" i="1" dirty="0" err="1">
                          <a:effectLst/>
                          <a:latin typeface="+mn-lt"/>
                          <a:ea typeface="Calibri" panose="020F0502020204030204" pitchFamily="34" charset="0"/>
                          <a:cs typeface="Times New Roman" panose="02020603050405020304" pitchFamily="18" charset="0"/>
                        </a:rPr>
                        <a:t>vereinigt</a:t>
                      </a:r>
                      <a:r>
                        <a:rPr lang="en-GB" sz="2000" i="1" dirty="0">
                          <a:effectLst/>
                          <a:latin typeface="+mn-lt"/>
                          <a:ea typeface="Calibri" panose="020F0502020204030204" pitchFamily="34" charset="0"/>
                          <a:cs typeface="Times New Roman" panose="02020603050405020304" pitchFamily="18" charset="0"/>
                        </a:rPr>
                        <a:t> </a:t>
                      </a:r>
                      <a:r>
                        <a:rPr lang="en-GB" sz="2000" i="1" dirty="0" err="1">
                          <a:effectLst/>
                          <a:latin typeface="+mn-lt"/>
                          <a:ea typeface="Calibri" panose="020F0502020204030204" pitchFamily="34" charset="0"/>
                          <a:cs typeface="Times New Roman" panose="02020603050405020304" pitchFamily="18" charset="0"/>
                        </a:rPr>
                        <a:t>Euch</a:t>
                      </a:r>
                      <a:r>
                        <a:rPr lang="en-GB" sz="2000" dirty="0">
                          <a:effectLst/>
                          <a:latin typeface="+mn-lt"/>
                          <a:ea typeface="Calibri" panose="020F0502020204030204" pitchFamily="34" charset="0"/>
                          <a:cs typeface="Times New Roman" panose="02020603050405020304" pitchFamily="18" charset="0"/>
                        </a:rPr>
                        <a:t>!)</a:t>
                      </a:r>
                    </a:p>
                  </a:txBody>
                  <a:tcPr marL="68580" marR="68580" marT="0" marB="0"/>
                </a:tc>
                <a:extLst>
                  <a:ext uri="{0D108BD9-81ED-4DB2-BD59-A6C34878D82A}">
                    <a16:rowId xmlns:a16="http://schemas.microsoft.com/office/drawing/2014/main" val="306726142"/>
                  </a:ext>
                </a:extLst>
              </a:tr>
              <a:tr h="0">
                <a:tc>
                  <a:txBody>
                    <a:bodyPr/>
                    <a:lstStyle/>
                    <a:p>
                      <a:endParaRPr lang="en-GB" sz="200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r>
                        <a:rPr lang="en-GB" sz="2000" b="1" i="1" dirty="0" err="1">
                          <a:effectLst/>
                          <a:latin typeface="+mn-lt"/>
                          <a:ea typeface="Calibri" panose="020F0502020204030204" pitchFamily="34" charset="0"/>
                          <a:cs typeface="Times New Roman" panose="02020603050405020304" pitchFamily="18" charset="0"/>
                        </a:rPr>
                        <a:t>Kommunistische</a:t>
                      </a:r>
                      <a:r>
                        <a:rPr lang="en-GB" sz="2000" b="1" i="1" dirty="0">
                          <a:effectLst/>
                          <a:latin typeface="+mn-lt"/>
                          <a:ea typeface="Calibri" panose="020F0502020204030204" pitchFamily="34" charset="0"/>
                          <a:cs typeface="Times New Roman" panose="02020603050405020304" pitchFamily="18" charset="0"/>
                        </a:rPr>
                        <a:t> </a:t>
                      </a:r>
                      <a:r>
                        <a:rPr lang="en-GB" sz="2000" b="1" i="1" dirty="0" err="1">
                          <a:effectLst/>
                          <a:latin typeface="+mn-lt"/>
                          <a:ea typeface="Calibri" panose="020F0502020204030204" pitchFamily="34" charset="0"/>
                          <a:cs typeface="Times New Roman" panose="02020603050405020304" pitchFamily="18" charset="0"/>
                        </a:rPr>
                        <a:t>Zeitschrift</a:t>
                      </a:r>
                      <a:r>
                        <a:rPr lang="en-GB" sz="2000" dirty="0">
                          <a:effectLst/>
                          <a:latin typeface="+mn-lt"/>
                          <a:ea typeface="Calibri" panose="020F0502020204030204" pitchFamily="34" charset="0"/>
                          <a:cs typeface="Times New Roman" panose="02020603050405020304" pitchFamily="18" charset="0"/>
                        </a:rPr>
                        <a:t>, newspaper of the Communist League, September 1847.</a:t>
                      </a:r>
                    </a:p>
                  </a:txBody>
                  <a:tcPr marL="68580" marR="68580" marT="0" marB="0"/>
                </a:tc>
                <a:extLst>
                  <a:ext uri="{0D108BD9-81ED-4DB2-BD59-A6C34878D82A}">
                    <a16:rowId xmlns:a16="http://schemas.microsoft.com/office/drawing/2014/main" val="684790025"/>
                  </a:ext>
                </a:extLst>
              </a:tr>
              <a:tr h="0">
                <a:tc>
                  <a:txBody>
                    <a:bodyPr/>
                    <a:lstStyle/>
                    <a:p>
                      <a:endParaRPr lang="en-GB" sz="200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effectLst/>
                          <a:latin typeface="+mn-lt"/>
                          <a:ea typeface="Calibri" panose="020F0502020204030204" pitchFamily="34" charset="0"/>
                          <a:cs typeface="Times New Roman" panose="02020603050405020304" pitchFamily="18" charset="0"/>
                        </a:rPr>
                        <a:t>Second congress of the Communist League, London, 29 November to 10 December 1847. Rules Article 1: “The aim of the League is the overthrow of the bourgeoisie, the rule of the proletariat, the abolition of the old bourgeois society which rests on the antagonism of classes, and the foundation of a new society without classes and without private property.” </a:t>
                      </a:r>
                    </a:p>
                  </a:txBody>
                  <a:tcPr marL="68580" marR="68580" marT="0" marB="0"/>
                </a:tc>
                <a:extLst>
                  <a:ext uri="{0D108BD9-81ED-4DB2-BD59-A6C34878D82A}">
                    <a16:rowId xmlns:a16="http://schemas.microsoft.com/office/drawing/2014/main" val="3287998591"/>
                  </a:ext>
                </a:extLst>
              </a:tr>
            </a:tbl>
          </a:graphicData>
        </a:graphic>
      </p:graphicFrame>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13</a:t>
            </a:fld>
            <a:endParaRPr lang="en-GB"/>
          </a:p>
        </p:txBody>
      </p:sp>
    </p:spTree>
    <p:extLst>
      <p:ext uri="{BB962C8B-B14F-4D97-AF65-F5344CB8AC3E}">
        <p14:creationId xmlns:p14="http://schemas.microsoft.com/office/powerpoint/2010/main" val="2518680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Discussion</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4"/>
            <a:ext cx="6360459" cy="4530725"/>
          </a:xfrm>
        </p:spPr>
        <p:txBody>
          <a:bodyPr>
            <a:normAutofit/>
          </a:bodyPr>
          <a:lstStyle/>
          <a:p>
            <a:pPr marL="0" indent="0">
              <a:lnSpc>
                <a:spcPct val="100000"/>
              </a:lnSpc>
              <a:spcBef>
                <a:spcPts val="0"/>
              </a:spcBef>
              <a:buNone/>
            </a:pPr>
            <a:r>
              <a:rPr lang="en-GB" sz="2000" b="1" dirty="0"/>
              <a:t>Questions</a:t>
            </a:r>
            <a:r>
              <a:rPr lang="en-GB" sz="2000" dirty="0"/>
              <a:t> </a:t>
            </a:r>
          </a:p>
          <a:p>
            <a:pPr marL="0" indent="0">
              <a:lnSpc>
                <a:spcPct val="100000"/>
              </a:lnSpc>
              <a:spcBef>
                <a:spcPts val="0"/>
              </a:spcBef>
              <a:buNone/>
            </a:pPr>
            <a:endParaRPr lang="en-GB" sz="2000" dirty="0"/>
          </a:p>
          <a:p>
            <a:pPr marL="0" indent="0">
              <a:lnSpc>
                <a:spcPct val="100000"/>
              </a:lnSpc>
              <a:spcBef>
                <a:spcPts val="0"/>
              </a:spcBef>
              <a:buNone/>
            </a:pPr>
            <a:r>
              <a:rPr lang="en-GB" sz="2000" dirty="0"/>
              <a:t>1) What is the defining feature of reactionary socialism? </a:t>
            </a:r>
          </a:p>
          <a:p>
            <a:pPr marL="0" indent="0">
              <a:lnSpc>
                <a:spcPct val="100000"/>
              </a:lnSpc>
              <a:spcBef>
                <a:spcPts val="0"/>
              </a:spcBef>
              <a:buNone/>
            </a:pPr>
            <a:r>
              <a:rPr lang="en-GB" sz="2000" dirty="0"/>
              <a:t>2) What is the defining feature of bourgeois socialism? </a:t>
            </a:r>
          </a:p>
          <a:p>
            <a:pPr marL="0" indent="0">
              <a:lnSpc>
                <a:spcPct val="100000"/>
              </a:lnSpc>
              <a:spcBef>
                <a:spcPts val="0"/>
              </a:spcBef>
              <a:buNone/>
            </a:pPr>
            <a:r>
              <a:rPr lang="en-GB" sz="2000" dirty="0"/>
              <a:t>3) What is the defining feature of utopian socialism? </a:t>
            </a:r>
          </a:p>
          <a:p>
            <a:pPr marL="0" indent="0">
              <a:lnSpc>
                <a:spcPct val="100000"/>
              </a:lnSpc>
              <a:spcBef>
                <a:spcPts val="0"/>
              </a:spcBef>
              <a:buNone/>
            </a:pPr>
            <a:r>
              <a:rPr lang="en-GB" sz="2000" dirty="0"/>
              <a:t>4) Discuss modern examples of: reactionary socialism; bourgeois socialism and utopian socialism. </a:t>
            </a:r>
          </a:p>
          <a:p>
            <a:pPr marL="0" indent="0">
              <a:lnSpc>
                <a:spcPct val="100000"/>
              </a:lnSpc>
              <a:spcBef>
                <a:spcPts val="0"/>
              </a:spcBef>
              <a:buNone/>
            </a:pPr>
            <a:r>
              <a:rPr lang="en-GB" sz="2000" dirty="0"/>
              <a:t>5) Is this division of socialists useful? </a:t>
            </a:r>
          </a:p>
          <a:p>
            <a:pPr marL="0" indent="0">
              <a:lnSpc>
                <a:spcPct val="100000"/>
              </a:lnSpc>
              <a:spcBef>
                <a:spcPts val="0"/>
              </a:spcBef>
              <a:buNone/>
            </a:pPr>
            <a:r>
              <a:rPr lang="en-GB" sz="2000" dirty="0"/>
              <a:t>6) What other ways of evaluating forms of socialism are there? </a:t>
            </a:r>
          </a:p>
          <a:p>
            <a:pPr marL="0" indent="0">
              <a:lnSpc>
                <a:spcPct val="100000"/>
              </a:lnSpc>
              <a:spcBef>
                <a:spcPts val="0"/>
              </a:spcBef>
              <a:buNone/>
            </a:pPr>
            <a:r>
              <a:rPr lang="en-GB" sz="2000" dirty="0"/>
              <a:t>7) Which other Communists doesn’t Marx criticise in the </a:t>
            </a:r>
            <a:r>
              <a:rPr lang="en-GB" sz="2000" i="1" dirty="0"/>
              <a:t>Manifesto</a:t>
            </a:r>
            <a:r>
              <a:rPr lang="en-GB" sz="2000" dirty="0"/>
              <a:t>? Why?</a:t>
            </a:r>
          </a:p>
          <a:p>
            <a:pPr marL="0" indent="0">
              <a:lnSpc>
                <a:spcPct val="100000"/>
              </a:lnSpc>
              <a:spcBef>
                <a:spcPts val="0"/>
              </a:spcBef>
              <a:buNone/>
            </a:pPr>
            <a:endParaRPr lang="en-GB" sz="2000" dirty="0"/>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14</a:t>
            </a:fld>
            <a:endParaRPr lang="en-GB"/>
          </a:p>
        </p:txBody>
      </p:sp>
      <p:sp>
        <p:nvSpPr>
          <p:cNvPr id="5" name="Content Placeholder 2">
            <a:extLst>
              <a:ext uri="{FF2B5EF4-FFF2-40B4-BE49-F238E27FC236}">
                <a16:creationId xmlns:a16="http://schemas.microsoft.com/office/drawing/2014/main" id="{F4E9C7E2-FB3F-6024-9E43-BF0B75E9134F}"/>
              </a:ext>
            </a:extLst>
          </p:cNvPr>
          <p:cNvSpPr txBox="1">
            <a:spLocks/>
          </p:cNvSpPr>
          <p:nvPr/>
        </p:nvSpPr>
        <p:spPr>
          <a:xfrm>
            <a:off x="8175812" y="1825624"/>
            <a:ext cx="3074894" cy="4530725"/>
          </a:xfrm>
          <a:prstGeom prst="rect">
            <a:avLst/>
          </a:prstGeom>
          <a:solidFill>
            <a:schemeClr val="accent4">
              <a:lumMod val="20000"/>
              <a:lumOff val="80000"/>
            </a:schemeClr>
          </a:solidFill>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GB" sz="2000" b="1" dirty="0"/>
              <a:t>Concepts</a:t>
            </a:r>
          </a:p>
          <a:p>
            <a:pPr marL="0" indent="0">
              <a:lnSpc>
                <a:spcPct val="100000"/>
              </a:lnSpc>
              <a:spcBef>
                <a:spcPts val="0"/>
              </a:spcBef>
              <a:buFont typeface="Arial" panose="020B0604020202020204" pitchFamily="34" charset="0"/>
              <a:buNone/>
            </a:pPr>
            <a:endParaRPr lang="en-GB" sz="2000" dirty="0"/>
          </a:p>
          <a:p>
            <a:pPr marL="0" indent="0">
              <a:lnSpc>
                <a:spcPct val="100000"/>
              </a:lnSpc>
              <a:spcBef>
                <a:spcPts val="0"/>
              </a:spcBef>
              <a:buFont typeface="Arial" panose="020B0604020202020204" pitchFamily="34" charset="0"/>
              <a:buNone/>
            </a:pPr>
            <a:r>
              <a:rPr lang="en-GB" sz="2000" dirty="0"/>
              <a:t>• Reactionary socialism </a:t>
            </a:r>
          </a:p>
          <a:p>
            <a:pPr marL="0" indent="0">
              <a:lnSpc>
                <a:spcPct val="100000"/>
              </a:lnSpc>
              <a:spcBef>
                <a:spcPts val="0"/>
              </a:spcBef>
              <a:buFont typeface="Arial" panose="020B0604020202020204" pitchFamily="34" charset="0"/>
              <a:buNone/>
            </a:pPr>
            <a:r>
              <a:rPr lang="en-GB" sz="2000" dirty="0"/>
              <a:t>• Bourgeois socialism</a:t>
            </a:r>
          </a:p>
          <a:p>
            <a:pPr marL="0" indent="0">
              <a:lnSpc>
                <a:spcPct val="100000"/>
              </a:lnSpc>
              <a:spcBef>
                <a:spcPts val="0"/>
              </a:spcBef>
              <a:buFont typeface="Arial" panose="020B0604020202020204" pitchFamily="34" charset="0"/>
              <a:buNone/>
            </a:pPr>
            <a:r>
              <a:rPr lang="en-GB" sz="2000" dirty="0"/>
              <a:t>• Utopian socialism</a:t>
            </a:r>
          </a:p>
          <a:p>
            <a:pPr marL="0" indent="0">
              <a:lnSpc>
                <a:spcPct val="100000"/>
              </a:lnSpc>
              <a:spcBef>
                <a:spcPts val="0"/>
              </a:spcBef>
              <a:buFont typeface="Arial" panose="020B0604020202020204" pitchFamily="34" charset="0"/>
              <a:buNone/>
            </a:pPr>
            <a:r>
              <a:rPr lang="en-GB" sz="2000" dirty="0"/>
              <a:t>• Saint-Simonian</a:t>
            </a:r>
          </a:p>
          <a:p>
            <a:pPr marL="0" indent="0">
              <a:lnSpc>
                <a:spcPct val="100000"/>
              </a:lnSpc>
              <a:spcBef>
                <a:spcPts val="0"/>
              </a:spcBef>
              <a:buFont typeface="Arial" panose="020B0604020202020204" pitchFamily="34" charset="0"/>
              <a:buNone/>
            </a:pPr>
            <a:r>
              <a:rPr lang="en-GB" sz="2000" dirty="0"/>
              <a:t>• Fourierist </a:t>
            </a:r>
          </a:p>
          <a:p>
            <a:pPr marL="0" indent="0">
              <a:lnSpc>
                <a:spcPct val="100000"/>
              </a:lnSpc>
              <a:spcBef>
                <a:spcPts val="0"/>
              </a:spcBef>
              <a:buFont typeface="Arial" panose="020B0604020202020204" pitchFamily="34" charset="0"/>
              <a:buNone/>
            </a:pPr>
            <a:r>
              <a:rPr lang="en-GB" sz="2000" dirty="0"/>
              <a:t>• Owenite </a:t>
            </a:r>
          </a:p>
          <a:p>
            <a:pPr marL="0" indent="0">
              <a:lnSpc>
                <a:spcPct val="100000"/>
              </a:lnSpc>
              <a:spcBef>
                <a:spcPts val="0"/>
              </a:spcBef>
              <a:buFont typeface="Arial" panose="020B0604020202020204" pitchFamily="34" charset="0"/>
              <a:buNone/>
            </a:pPr>
            <a:r>
              <a:rPr lang="en-GB" sz="2000" dirty="0"/>
              <a:t>• Socialism from above and below </a:t>
            </a:r>
          </a:p>
          <a:p>
            <a:pPr marL="0" indent="0">
              <a:lnSpc>
                <a:spcPct val="100000"/>
              </a:lnSpc>
              <a:spcBef>
                <a:spcPts val="0"/>
              </a:spcBef>
              <a:buFont typeface="Arial" panose="020B0604020202020204" pitchFamily="34" charset="0"/>
              <a:buNone/>
            </a:pPr>
            <a:r>
              <a:rPr lang="en-GB" sz="2000" dirty="0"/>
              <a:t>• Communists</a:t>
            </a:r>
          </a:p>
          <a:p>
            <a:pPr marL="0" indent="0">
              <a:lnSpc>
                <a:spcPct val="100000"/>
              </a:lnSpc>
              <a:spcBef>
                <a:spcPts val="0"/>
              </a:spcBef>
              <a:buFont typeface="Arial" panose="020B0604020202020204" pitchFamily="34" charset="0"/>
              <a:buNone/>
            </a:pPr>
            <a:endParaRPr lang="en-GB" sz="2000" dirty="0"/>
          </a:p>
        </p:txBody>
      </p:sp>
    </p:spTree>
    <p:extLst>
      <p:ext uri="{BB962C8B-B14F-4D97-AF65-F5344CB8AC3E}">
        <p14:creationId xmlns:p14="http://schemas.microsoft.com/office/powerpoint/2010/main" val="3593904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1367</TotalTime>
  <Words>2186</Words>
  <Application>Microsoft Office PowerPoint</Application>
  <PresentationFormat>Widescreen</PresentationFormat>
  <Paragraphs>119</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Session 3: Critique of other socialisms</vt:lpstr>
      <vt:lpstr>1a. Reactionary: feudal socialism</vt:lpstr>
      <vt:lpstr>1b. Reactionary: petty-bourgeois socialism</vt:lpstr>
      <vt:lpstr>1c. Reactionary: German or ‘True’ Socialism</vt:lpstr>
      <vt:lpstr>2. Conservative or Bourgeois Socialism</vt:lpstr>
      <vt:lpstr>3a. Critical-Utopian Socialism: Forerunners</vt:lpstr>
      <vt:lpstr>3b. Critical-Utopian Socialism: Saint-Simonians</vt:lpstr>
      <vt:lpstr>3c. Critical-Utopian Socialism: Fourierists </vt:lpstr>
      <vt:lpstr>Socialist feminism</vt:lpstr>
      <vt:lpstr>Flora Tristan </vt:lpstr>
      <vt:lpstr>Gracchus Babeuf</vt:lpstr>
      <vt:lpstr>Louis-August Blanqui </vt:lpstr>
      <vt:lpstr>Communist League</vt:lpstr>
      <vt:lpstr>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Hampton</dc:creator>
  <cp:lastModifiedBy>Paul Hampton</cp:lastModifiedBy>
  <cp:revision>43</cp:revision>
  <dcterms:created xsi:type="dcterms:W3CDTF">2023-01-21T08:17:04Z</dcterms:created>
  <dcterms:modified xsi:type="dcterms:W3CDTF">2023-03-04T14:50:58Z</dcterms:modified>
</cp:coreProperties>
</file>