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3" r:id="rId2"/>
    <p:sldId id="264" r:id="rId3"/>
    <p:sldId id="265" r:id="rId4"/>
    <p:sldId id="275" r:id="rId5"/>
    <p:sldId id="266" r:id="rId6"/>
    <p:sldId id="267" r:id="rId7"/>
    <p:sldId id="268" r:id="rId8"/>
    <p:sldId id="269" r:id="rId9"/>
    <p:sldId id="270" r:id="rId10"/>
    <p:sldId id="271" r:id="rId11"/>
    <p:sldId id="272" r:id="rId12"/>
    <p:sldId id="273" r:id="rId13"/>
    <p:sldId id="2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A6908-9291-4B10-90AB-E1E206610E36}" type="datetimeFigureOut">
              <a:rPr lang="en-GB" smtClean="0"/>
              <a:t>04/03/2023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726EF-D1D1-4BB3-8892-92FA5EA71F59}" type="slidenum">
              <a:rPr lang="en-GB" smtClean="0"/>
              <a:t>‹#›</a:t>
            </a:fld>
            <a:endParaRPr lang="en-GB"/>
          </a:p>
        </p:txBody>
      </p:sp>
    </p:spTree>
    <p:extLst>
      <p:ext uri="{BB962C8B-B14F-4D97-AF65-F5344CB8AC3E}">
        <p14:creationId xmlns:p14="http://schemas.microsoft.com/office/powerpoint/2010/main" val="82951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C10D-97EA-B7DC-7094-A1905E7BE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BCF8B9-05A0-537C-103F-F70A1D717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099390-189E-DE66-2107-28F9E5B974A4}"/>
              </a:ext>
            </a:extLst>
          </p:cNvPr>
          <p:cNvSpPr>
            <a:spLocks noGrp="1"/>
          </p:cNvSpPr>
          <p:nvPr>
            <p:ph type="dt" sz="half" idx="10"/>
          </p:nvPr>
        </p:nvSpPr>
        <p:spPr/>
        <p:txBody>
          <a:bodyPr/>
          <a:lstStyle/>
          <a:p>
            <a:fld id="{F64666E0-8190-4AF8-AA06-D8361BBEDC2A}" type="datetime1">
              <a:rPr lang="en-GB" smtClean="0"/>
              <a:t>04/03/2023</a:t>
            </a:fld>
            <a:endParaRPr lang="en-GB"/>
          </a:p>
        </p:txBody>
      </p:sp>
      <p:sp>
        <p:nvSpPr>
          <p:cNvPr id="5" name="Footer Placeholder 4">
            <a:extLst>
              <a:ext uri="{FF2B5EF4-FFF2-40B4-BE49-F238E27FC236}">
                <a16:creationId xmlns:a16="http://schemas.microsoft.com/office/drawing/2014/main" id="{332EEF4C-E2A7-D2C1-3BAD-DECF72B25A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23F03-29EB-1902-3634-EDF03F3F501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43822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513E-633B-960A-518B-0C7717C15B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3C740E-DC63-C6DC-F5A5-FBA2ABAD3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540E90-1BA9-CC8F-D94F-E93694515563}"/>
              </a:ext>
            </a:extLst>
          </p:cNvPr>
          <p:cNvSpPr>
            <a:spLocks noGrp="1"/>
          </p:cNvSpPr>
          <p:nvPr>
            <p:ph type="dt" sz="half" idx="10"/>
          </p:nvPr>
        </p:nvSpPr>
        <p:spPr/>
        <p:txBody>
          <a:bodyPr/>
          <a:lstStyle/>
          <a:p>
            <a:fld id="{38CCB2AC-AF86-4CF5-AFC6-C075ADE6D54E}" type="datetime1">
              <a:rPr lang="en-GB" smtClean="0"/>
              <a:t>04/03/2023</a:t>
            </a:fld>
            <a:endParaRPr lang="en-GB"/>
          </a:p>
        </p:txBody>
      </p:sp>
      <p:sp>
        <p:nvSpPr>
          <p:cNvPr id="5" name="Footer Placeholder 4">
            <a:extLst>
              <a:ext uri="{FF2B5EF4-FFF2-40B4-BE49-F238E27FC236}">
                <a16:creationId xmlns:a16="http://schemas.microsoft.com/office/drawing/2014/main" id="{803EB8EE-985F-E051-45CC-AE710709A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FBE4D0-0F30-2A79-0E32-604EA38BEC3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75482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BE83-AFF6-9641-FE59-5A484F0E5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005E21C-6AAD-757E-A916-EB04D4F7E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47E99-52AA-7E5B-2C89-EE34D1DFEE4B}"/>
              </a:ext>
            </a:extLst>
          </p:cNvPr>
          <p:cNvSpPr>
            <a:spLocks noGrp="1"/>
          </p:cNvSpPr>
          <p:nvPr>
            <p:ph type="dt" sz="half" idx="10"/>
          </p:nvPr>
        </p:nvSpPr>
        <p:spPr/>
        <p:txBody>
          <a:bodyPr/>
          <a:lstStyle/>
          <a:p>
            <a:fld id="{1329ED8C-6B5A-4734-812F-1BA3BBBEE349}" type="datetime1">
              <a:rPr lang="en-GB" smtClean="0"/>
              <a:t>04/03/2023</a:t>
            </a:fld>
            <a:endParaRPr lang="en-GB"/>
          </a:p>
        </p:txBody>
      </p:sp>
      <p:sp>
        <p:nvSpPr>
          <p:cNvPr id="5" name="Footer Placeholder 4">
            <a:extLst>
              <a:ext uri="{FF2B5EF4-FFF2-40B4-BE49-F238E27FC236}">
                <a16:creationId xmlns:a16="http://schemas.microsoft.com/office/drawing/2014/main" id="{5A4EB4A7-B57A-F78E-F93E-E6EEE5D22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E9A3E-56E2-D8FE-E54F-77C11A31AF5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59360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A3A-7E6D-3F80-5ACA-C05C3EC7FC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CD65F6-F867-27B7-0273-E2CAFCAA2A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2A7F79-B44B-E110-3005-E2E1DB486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F6B0AB-E840-7BB2-0494-96E9F5F345A2}"/>
              </a:ext>
            </a:extLst>
          </p:cNvPr>
          <p:cNvSpPr>
            <a:spLocks noGrp="1"/>
          </p:cNvSpPr>
          <p:nvPr>
            <p:ph type="dt" sz="half" idx="10"/>
          </p:nvPr>
        </p:nvSpPr>
        <p:spPr/>
        <p:txBody>
          <a:bodyPr/>
          <a:lstStyle/>
          <a:p>
            <a:fld id="{0747262B-3D8D-42B2-9008-3F3B7F22CC57}" type="datetime1">
              <a:rPr lang="en-GB" smtClean="0"/>
              <a:t>04/03/2023</a:t>
            </a:fld>
            <a:endParaRPr lang="en-GB"/>
          </a:p>
        </p:txBody>
      </p:sp>
      <p:sp>
        <p:nvSpPr>
          <p:cNvPr id="6" name="Footer Placeholder 5">
            <a:extLst>
              <a:ext uri="{FF2B5EF4-FFF2-40B4-BE49-F238E27FC236}">
                <a16:creationId xmlns:a16="http://schemas.microsoft.com/office/drawing/2014/main" id="{7015C1EF-FB9F-D4F9-6905-FAA7B76C40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0C0AA7-67A5-B086-E796-4855C9D44B7D}"/>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01437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18DE-F742-0EE0-C992-30CEC48E8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2F17F3-B947-2943-6381-CAE59BB90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99604-F395-A987-C8C3-92FFE5C70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597B31-BCDF-3FC8-BDD1-9CFD1A112E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246F2-285D-71F1-7050-0473CDC2A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365F62-94D9-3461-45D6-027EF1856ED1}"/>
              </a:ext>
            </a:extLst>
          </p:cNvPr>
          <p:cNvSpPr>
            <a:spLocks noGrp="1"/>
          </p:cNvSpPr>
          <p:nvPr>
            <p:ph type="dt" sz="half" idx="10"/>
          </p:nvPr>
        </p:nvSpPr>
        <p:spPr/>
        <p:txBody>
          <a:bodyPr/>
          <a:lstStyle/>
          <a:p>
            <a:fld id="{6E51A628-D8F4-411C-A8FB-647C3E2669AF}" type="datetime1">
              <a:rPr lang="en-GB" smtClean="0"/>
              <a:t>04/03/2023</a:t>
            </a:fld>
            <a:endParaRPr lang="en-GB"/>
          </a:p>
        </p:txBody>
      </p:sp>
      <p:sp>
        <p:nvSpPr>
          <p:cNvPr id="8" name="Footer Placeholder 7">
            <a:extLst>
              <a:ext uri="{FF2B5EF4-FFF2-40B4-BE49-F238E27FC236}">
                <a16:creationId xmlns:a16="http://schemas.microsoft.com/office/drawing/2014/main" id="{EE7C1087-E18A-8F87-F736-B0F3F166D4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075F31-B59C-71A7-2212-1C43FF9672B5}"/>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51224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3147-4290-FFB2-586D-D445F59EE3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9B38D3-01FF-FAE2-EDD3-6AE9F0E4790A}"/>
              </a:ext>
            </a:extLst>
          </p:cNvPr>
          <p:cNvSpPr>
            <a:spLocks noGrp="1"/>
          </p:cNvSpPr>
          <p:nvPr>
            <p:ph type="dt" sz="half" idx="10"/>
          </p:nvPr>
        </p:nvSpPr>
        <p:spPr/>
        <p:txBody>
          <a:bodyPr/>
          <a:lstStyle/>
          <a:p>
            <a:fld id="{EDBA6F5B-86A3-4292-8300-56F3F81E8EAF}" type="datetime1">
              <a:rPr lang="en-GB" smtClean="0"/>
              <a:t>04/03/2023</a:t>
            </a:fld>
            <a:endParaRPr lang="en-GB"/>
          </a:p>
        </p:txBody>
      </p:sp>
      <p:sp>
        <p:nvSpPr>
          <p:cNvPr id="4" name="Footer Placeholder 3">
            <a:extLst>
              <a:ext uri="{FF2B5EF4-FFF2-40B4-BE49-F238E27FC236}">
                <a16:creationId xmlns:a16="http://schemas.microsoft.com/office/drawing/2014/main" id="{33B0D198-365A-481B-269D-B0C39F4D220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52E908-5E7D-283B-B1D1-D1B2F1D5E4C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7437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81D30-1AA4-AEB2-0734-6303E8CCBA0E}"/>
              </a:ext>
            </a:extLst>
          </p:cNvPr>
          <p:cNvSpPr>
            <a:spLocks noGrp="1"/>
          </p:cNvSpPr>
          <p:nvPr>
            <p:ph type="dt" sz="half" idx="10"/>
          </p:nvPr>
        </p:nvSpPr>
        <p:spPr/>
        <p:txBody>
          <a:bodyPr/>
          <a:lstStyle/>
          <a:p>
            <a:fld id="{284EF01D-5CD7-4904-B8BB-F6F3C3F30275}" type="datetime1">
              <a:rPr lang="en-GB" smtClean="0"/>
              <a:t>04/03/2023</a:t>
            </a:fld>
            <a:endParaRPr lang="en-GB"/>
          </a:p>
        </p:txBody>
      </p:sp>
      <p:sp>
        <p:nvSpPr>
          <p:cNvPr id="3" name="Footer Placeholder 2">
            <a:extLst>
              <a:ext uri="{FF2B5EF4-FFF2-40B4-BE49-F238E27FC236}">
                <a16:creationId xmlns:a16="http://schemas.microsoft.com/office/drawing/2014/main" id="{7B847613-0831-E4DF-657D-E7D51B6A7F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AE6262-70F4-DFA6-6FE6-4E08008FC15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9259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D536-2B0E-0949-68FB-56FC539D8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290474-5560-7C7D-2D13-0E5DE774A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472111-D392-E01E-B2B7-466925ED4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8BB6D-37A0-42A2-5CE9-57FF1FC526A2}"/>
              </a:ext>
            </a:extLst>
          </p:cNvPr>
          <p:cNvSpPr>
            <a:spLocks noGrp="1"/>
          </p:cNvSpPr>
          <p:nvPr>
            <p:ph type="dt" sz="half" idx="10"/>
          </p:nvPr>
        </p:nvSpPr>
        <p:spPr/>
        <p:txBody>
          <a:bodyPr/>
          <a:lstStyle/>
          <a:p>
            <a:fld id="{F925AB7B-50FC-487E-844E-C79313F691FF}" type="datetime1">
              <a:rPr lang="en-GB" smtClean="0"/>
              <a:t>04/03/2023</a:t>
            </a:fld>
            <a:endParaRPr lang="en-GB"/>
          </a:p>
        </p:txBody>
      </p:sp>
      <p:sp>
        <p:nvSpPr>
          <p:cNvPr id="6" name="Footer Placeholder 5">
            <a:extLst>
              <a:ext uri="{FF2B5EF4-FFF2-40B4-BE49-F238E27FC236}">
                <a16:creationId xmlns:a16="http://schemas.microsoft.com/office/drawing/2014/main" id="{C07BD1E3-4612-0305-1C92-1DA623E7D2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79F69C-E97D-965A-06D3-F4A3D34B9F12}"/>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083132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9C41-1A09-9CE5-B2B3-E96373E6E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D8FB58-44AA-DEE5-AF18-04EE07F21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079182-3782-4347-B398-DF3DFA830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082743-22EB-CF82-03D2-81EB14985EC3}"/>
              </a:ext>
            </a:extLst>
          </p:cNvPr>
          <p:cNvSpPr>
            <a:spLocks noGrp="1"/>
          </p:cNvSpPr>
          <p:nvPr>
            <p:ph type="dt" sz="half" idx="10"/>
          </p:nvPr>
        </p:nvSpPr>
        <p:spPr/>
        <p:txBody>
          <a:bodyPr/>
          <a:lstStyle/>
          <a:p>
            <a:fld id="{6AED264A-BA56-42C4-BD23-546EF2DC0EAC}" type="datetime1">
              <a:rPr lang="en-GB" smtClean="0"/>
              <a:t>04/03/2023</a:t>
            </a:fld>
            <a:endParaRPr lang="en-GB"/>
          </a:p>
        </p:txBody>
      </p:sp>
      <p:sp>
        <p:nvSpPr>
          <p:cNvPr id="6" name="Footer Placeholder 5">
            <a:extLst>
              <a:ext uri="{FF2B5EF4-FFF2-40B4-BE49-F238E27FC236}">
                <a16:creationId xmlns:a16="http://schemas.microsoft.com/office/drawing/2014/main" id="{D3CFBCFD-5876-7FFF-3987-867042B729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62CDD-D170-7FD2-DC38-50A81706557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16876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02ED-E25C-7211-D97E-FE617BBC446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F204E-8062-F635-3843-0423B930ED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A3E45B-1235-2005-DFB3-EA7F3549DB87}"/>
              </a:ext>
            </a:extLst>
          </p:cNvPr>
          <p:cNvSpPr>
            <a:spLocks noGrp="1"/>
          </p:cNvSpPr>
          <p:nvPr>
            <p:ph type="dt" sz="half" idx="10"/>
          </p:nvPr>
        </p:nvSpPr>
        <p:spPr/>
        <p:txBody>
          <a:bodyPr/>
          <a:lstStyle/>
          <a:p>
            <a:fld id="{70D270E1-C6B5-49A6-BB62-8237797C34E8}" type="datetime1">
              <a:rPr lang="en-GB" smtClean="0"/>
              <a:t>04/03/2023</a:t>
            </a:fld>
            <a:endParaRPr lang="en-GB"/>
          </a:p>
        </p:txBody>
      </p:sp>
      <p:sp>
        <p:nvSpPr>
          <p:cNvPr id="5" name="Footer Placeholder 4">
            <a:extLst>
              <a:ext uri="{FF2B5EF4-FFF2-40B4-BE49-F238E27FC236}">
                <a16:creationId xmlns:a16="http://schemas.microsoft.com/office/drawing/2014/main" id="{0560B0E5-6612-E3F6-E96A-C613636440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23E33-FDCC-4178-798D-92D13E1AB76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0620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3D89B-4277-0D3A-1106-44A118A923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71F7B-9E40-7BEC-A398-C92ED92FB3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93E650-1EDC-FCA7-4E9D-8DE5D2A81222}"/>
              </a:ext>
            </a:extLst>
          </p:cNvPr>
          <p:cNvSpPr>
            <a:spLocks noGrp="1"/>
          </p:cNvSpPr>
          <p:nvPr>
            <p:ph type="dt" sz="half" idx="10"/>
          </p:nvPr>
        </p:nvSpPr>
        <p:spPr/>
        <p:txBody>
          <a:bodyPr/>
          <a:lstStyle/>
          <a:p>
            <a:fld id="{1EE56AF3-1F5F-454C-A74A-6412ACE816F4}" type="datetime1">
              <a:rPr lang="en-GB" smtClean="0"/>
              <a:t>04/03/2023</a:t>
            </a:fld>
            <a:endParaRPr lang="en-GB"/>
          </a:p>
        </p:txBody>
      </p:sp>
      <p:sp>
        <p:nvSpPr>
          <p:cNvPr id="5" name="Footer Placeholder 4">
            <a:extLst>
              <a:ext uri="{FF2B5EF4-FFF2-40B4-BE49-F238E27FC236}">
                <a16:creationId xmlns:a16="http://schemas.microsoft.com/office/drawing/2014/main" id="{20E2D8B7-19B8-436C-30E8-D92C8EB49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A4A3A-BA5B-39C9-650F-2FA1BC2FF59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27919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990D4-62F0-FF79-1D48-7ED2C12D3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5ABE6-A744-CE2F-FFFB-9B60530AD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15247-4BE7-ACA3-ACD4-36C1F3766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B5EFD-60A7-4B33-AEB9-616A277CE613}" type="datetime1">
              <a:rPr lang="en-GB" smtClean="0"/>
              <a:t>04/03/2023</a:t>
            </a:fld>
            <a:endParaRPr lang="en-GB"/>
          </a:p>
        </p:txBody>
      </p:sp>
      <p:sp>
        <p:nvSpPr>
          <p:cNvPr id="5" name="Footer Placeholder 4">
            <a:extLst>
              <a:ext uri="{FF2B5EF4-FFF2-40B4-BE49-F238E27FC236}">
                <a16:creationId xmlns:a16="http://schemas.microsoft.com/office/drawing/2014/main" id="{536169CF-0B3F-D0F9-87A4-E04FF5FBF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C4355A1-2234-B3E5-F1AE-B58AB1A210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4552E-C415-4A08-98B3-112702A53DD8}" type="slidenum">
              <a:rPr lang="en-GB" smtClean="0"/>
              <a:t>‹#›</a:t>
            </a:fld>
            <a:endParaRPr lang="en-GB"/>
          </a:p>
        </p:txBody>
      </p:sp>
    </p:spTree>
    <p:extLst>
      <p:ext uri="{BB962C8B-B14F-4D97-AF65-F5344CB8AC3E}">
        <p14:creationId xmlns:p14="http://schemas.microsoft.com/office/powerpoint/2010/main" val="995752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Session 2: Workers and Marxists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4"/>
            <a:ext cx="5983942" cy="3006352"/>
          </a:xfrm>
        </p:spPr>
        <p:txBody>
          <a:bodyPr>
            <a:normAutofit/>
          </a:bodyPr>
          <a:lstStyle/>
          <a:p>
            <a:pPr marL="0" indent="0">
              <a:lnSpc>
                <a:spcPct val="100000"/>
              </a:lnSpc>
              <a:spcBef>
                <a:spcPts val="0"/>
              </a:spcBef>
              <a:buNone/>
            </a:pPr>
            <a:r>
              <a:rPr lang="en-GB" sz="2000" dirty="0"/>
              <a:t>“The Communists do not form a </a:t>
            </a:r>
            <a:r>
              <a:rPr lang="en-GB" sz="2000" dirty="0">
                <a:highlight>
                  <a:srgbClr val="FFFF00"/>
                </a:highlight>
              </a:rPr>
              <a:t>separate party</a:t>
            </a:r>
            <a:r>
              <a:rPr lang="en-GB" sz="2000" dirty="0"/>
              <a:t> opposed to the other working-class parties.</a:t>
            </a:r>
          </a:p>
          <a:p>
            <a:pPr marL="0" indent="0">
              <a:lnSpc>
                <a:spcPct val="100000"/>
              </a:lnSpc>
              <a:spcBef>
                <a:spcPts val="0"/>
              </a:spcBef>
              <a:buNone/>
            </a:pPr>
            <a:r>
              <a:rPr lang="en-GB" sz="2000" dirty="0"/>
              <a:t>“They have no interests separate and apart from those of the proletariat as a whole.</a:t>
            </a:r>
          </a:p>
          <a:p>
            <a:pPr marL="0" indent="0">
              <a:lnSpc>
                <a:spcPct val="100000"/>
              </a:lnSpc>
              <a:spcBef>
                <a:spcPts val="0"/>
              </a:spcBef>
              <a:buNone/>
            </a:pPr>
            <a:r>
              <a:rPr lang="en-GB" sz="2000" dirty="0"/>
              <a:t>“They do not set up any </a:t>
            </a:r>
            <a:r>
              <a:rPr lang="en-GB" sz="2000" dirty="0">
                <a:highlight>
                  <a:srgbClr val="FFFF00"/>
                </a:highlight>
              </a:rPr>
              <a:t>sectarian principles </a:t>
            </a:r>
            <a:r>
              <a:rPr lang="en-GB" sz="2000" dirty="0"/>
              <a:t>of their own, by which to shape and mould the proletarian movement.”</a:t>
            </a:r>
          </a:p>
          <a:p>
            <a:pPr marL="0" indent="0">
              <a:lnSpc>
                <a:spcPct val="100000"/>
              </a:lnSpc>
              <a:spcBef>
                <a:spcPts val="0"/>
              </a:spcBef>
              <a:buNone/>
            </a:pPr>
            <a:endParaRPr lang="en-GB" sz="2000" dirty="0"/>
          </a:p>
          <a:p>
            <a:pPr marL="0" indent="0">
              <a:lnSpc>
                <a:spcPct val="100000"/>
              </a:lnSpc>
              <a:spcBef>
                <a:spcPts val="0"/>
              </a:spcBef>
              <a:buNone/>
            </a:pPr>
            <a:r>
              <a:rPr lang="en-GB" sz="2000" dirty="0"/>
              <a:t>Draper notes “special”, not separate or sectarian.</a:t>
            </a:r>
          </a:p>
        </p:txBody>
      </p:sp>
      <p:sp>
        <p:nvSpPr>
          <p:cNvPr id="4" name="Slide Number Placeholder 3">
            <a:extLst>
              <a:ext uri="{FF2B5EF4-FFF2-40B4-BE49-F238E27FC236}">
                <a16:creationId xmlns:a16="http://schemas.microsoft.com/office/drawing/2014/main" id="{75090768-C093-5A4B-1701-0931A4B3F64B}"/>
              </a:ext>
            </a:extLst>
          </p:cNvPr>
          <p:cNvSpPr>
            <a:spLocks noGrp="1"/>
          </p:cNvSpPr>
          <p:nvPr>
            <p:ph type="sldNum" sz="quarter" idx="12"/>
          </p:nvPr>
        </p:nvSpPr>
        <p:spPr/>
        <p:txBody>
          <a:bodyPr/>
          <a:lstStyle/>
          <a:p>
            <a:fld id="{7B84552E-C415-4A08-98B3-112702A53DD8}" type="slidenum">
              <a:rPr lang="en-GB" smtClean="0"/>
              <a:t>1</a:t>
            </a:fld>
            <a:endParaRPr lang="en-GB"/>
          </a:p>
        </p:txBody>
      </p:sp>
      <p:pic>
        <p:nvPicPr>
          <p:cNvPr id="5" name="Picture 2" descr="What was Chartism? - The National Archives">
            <a:extLst>
              <a:ext uri="{FF2B5EF4-FFF2-40B4-BE49-F238E27FC236}">
                <a16:creationId xmlns:a16="http://schemas.microsoft.com/office/drawing/2014/main" id="{D8829192-AC86-5069-394C-C3AF6BB50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1717" y="1981201"/>
            <a:ext cx="4308100" cy="26625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6E0D6DA-09C6-3CB1-3429-82E3206CF8AC}"/>
              </a:ext>
            </a:extLst>
          </p:cNvPr>
          <p:cNvSpPr txBox="1"/>
          <p:nvPr/>
        </p:nvSpPr>
        <p:spPr>
          <a:xfrm>
            <a:off x="838199" y="5055365"/>
            <a:ext cx="10431618" cy="1015663"/>
          </a:xfrm>
          <a:prstGeom prst="rect">
            <a:avLst/>
          </a:prstGeom>
          <a:noFill/>
          <a:ln>
            <a:solidFill>
              <a:schemeClr val="tx1"/>
            </a:solidFill>
          </a:ln>
        </p:spPr>
        <p:txBody>
          <a:bodyPr wrap="square" rtlCol="0">
            <a:spAutoFit/>
          </a:bodyPr>
          <a:lstStyle/>
          <a:p>
            <a:pPr marL="0" indent="0">
              <a:lnSpc>
                <a:spcPct val="100000"/>
              </a:lnSpc>
              <a:spcBef>
                <a:spcPts val="0"/>
              </a:spcBef>
              <a:buNone/>
            </a:pPr>
            <a:r>
              <a:rPr lang="en-GB" sz="2000" dirty="0">
                <a:effectLst/>
                <a:latin typeface="Calibri" panose="020F0502020204030204" pitchFamily="34" charset="0"/>
                <a:ea typeface="Calibri" panose="020F0502020204030204" pitchFamily="34" charset="0"/>
                <a:cs typeface="Times New Roman" panose="02020603050405020304" pitchFamily="18" charset="0"/>
              </a:rPr>
              <a:t>IV: “The Communists fight for the attainment of the immediate aims, for the enforcement of the </a:t>
            </a:r>
            <a:r>
              <a:rPr lang="en-GB"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momentary interests </a:t>
            </a:r>
            <a:r>
              <a:rPr lang="en-GB" sz="2000" dirty="0">
                <a:effectLst/>
                <a:latin typeface="Calibri" panose="020F0502020204030204" pitchFamily="34" charset="0"/>
                <a:ea typeface="Calibri" panose="020F0502020204030204" pitchFamily="34" charset="0"/>
                <a:cs typeface="Times New Roman" panose="02020603050405020304" pitchFamily="18" charset="0"/>
              </a:rPr>
              <a:t>of the working class; but in the movement of the present, they also represent and take care of the </a:t>
            </a:r>
            <a:r>
              <a:rPr lang="en-GB" sz="20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future</a:t>
            </a:r>
            <a:r>
              <a:rPr lang="en-GB" sz="2000" dirty="0">
                <a:effectLst/>
                <a:latin typeface="Calibri" panose="020F0502020204030204" pitchFamily="34" charset="0"/>
                <a:ea typeface="Calibri" panose="020F0502020204030204" pitchFamily="34" charset="0"/>
                <a:cs typeface="Times New Roman" panose="02020603050405020304" pitchFamily="18" charset="0"/>
              </a:rPr>
              <a:t> of that movement.”</a:t>
            </a:r>
            <a:endParaRPr lang="en-GB" sz="2400" dirty="0"/>
          </a:p>
        </p:txBody>
      </p:sp>
    </p:spTree>
    <p:extLst>
      <p:ext uri="{BB962C8B-B14F-4D97-AF65-F5344CB8AC3E}">
        <p14:creationId xmlns:p14="http://schemas.microsoft.com/office/powerpoint/2010/main" val="2072944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normAutofit/>
          </a:bodyPr>
          <a:lstStyle/>
          <a:p>
            <a:pPr algn="ctr"/>
            <a:r>
              <a:rPr lang="en-GB" b="1" dirty="0"/>
              <a:t>Most advanced and resolute workers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7848600" cy="4772399"/>
          </a:xfrm>
        </p:spPr>
        <p:txBody>
          <a:bodyPr>
            <a:normAutofit/>
          </a:bodyPr>
          <a:lstStyle/>
          <a:p>
            <a:pPr marL="0" indent="0">
              <a:lnSpc>
                <a:spcPct val="100000"/>
              </a:lnSpc>
              <a:spcBef>
                <a:spcPts val="0"/>
              </a:spcBef>
              <a:buNone/>
            </a:pPr>
            <a:r>
              <a:rPr lang="en-GB" sz="2000" dirty="0"/>
              <a:t>“The Communists are distinguished from the other working-class parties by this only: 1. In the national struggles of the proletarians of the different countries, they point out and bring to the front the </a:t>
            </a:r>
            <a:r>
              <a:rPr lang="en-GB" sz="2000" dirty="0">
                <a:highlight>
                  <a:srgbClr val="FFFF00"/>
                </a:highlight>
              </a:rPr>
              <a:t>common interests </a:t>
            </a:r>
            <a:r>
              <a:rPr lang="en-GB" sz="2000" dirty="0"/>
              <a:t>of the entire proletariat, independently of all nationality. 2. In the various stages of development which the struggle of the working class against the bourgeoisie has to pass through, they always and everywhere represent the </a:t>
            </a:r>
            <a:r>
              <a:rPr lang="en-GB" sz="2000" dirty="0">
                <a:highlight>
                  <a:srgbClr val="FFFF00"/>
                </a:highlight>
              </a:rPr>
              <a:t>interests of the movement as a whole</a:t>
            </a:r>
            <a:r>
              <a:rPr lang="en-GB" sz="2000" dirty="0"/>
              <a:t>.”</a:t>
            </a:r>
          </a:p>
          <a:p>
            <a:pPr marL="0" indent="0">
              <a:lnSpc>
                <a:spcPct val="100000"/>
              </a:lnSpc>
              <a:spcBef>
                <a:spcPts val="0"/>
              </a:spcBef>
              <a:buNone/>
            </a:pPr>
            <a:endParaRPr lang="en-GB" sz="2000" dirty="0"/>
          </a:p>
          <a:p>
            <a:pPr marL="0" indent="0">
              <a:lnSpc>
                <a:spcPct val="100000"/>
              </a:lnSpc>
              <a:spcBef>
                <a:spcPts val="0"/>
              </a:spcBef>
              <a:buNone/>
            </a:pPr>
            <a:r>
              <a:rPr lang="en-GB" sz="2000" dirty="0"/>
              <a:t>“The Communists, therefore, are on the one hand, practically, the </a:t>
            </a:r>
            <a:r>
              <a:rPr lang="en-GB" sz="2000" dirty="0">
                <a:highlight>
                  <a:srgbClr val="FFFF00"/>
                </a:highlight>
              </a:rPr>
              <a:t>most advanced and resolute section of the working-class parties </a:t>
            </a:r>
            <a:r>
              <a:rPr lang="en-GB" sz="2000" dirty="0"/>
              <a:t>of every country, that section which pushes forward all others; on the other hand, theoretically, they have over the great mass of the proletariat the advantage of clearly </a:t>
            </a:r>
            <a:r>
              <a:rPr lang="en-GB" sz="2000" dirty="0">
                <a:highlight>
                  <a:srgbClr val="FFFF00"/>
                </a:highlight>
              </a:rPr>
              <a:t>understanding the line of march</a:t>
            </a:r>
            <a:r>
              <a:rPr lang="en-GB" sz="2000" dirty="0"/>
              <a:t>, the conditions, and the ultimate general results of the proletarian movement.”</a:t>
            </a:r>
          </a:p>
        </p:txBody>
      </p:sp>
      <p:sp>
        <p:nvSpPr>
          <p:cNvPr id="4" name="Slide Number Placeholder 3">
            <a:extLst>
              <a:ext uri="{FF2B5EF4-FFF2-40B4-BE49-F238E27FC236}">
                <a16:creationId xmlns:a16="http://schemas.microsoft.com/office/drawing/2014/main" id="{DE790A4F-DD98-43EF-E729-FA69CA177EC5}"/>
              </a:ext>
            </a:extLst>
          </p:cNvPr>
          <p:cNvSpPr>
            <a:spLocks noGrp="1"/>
          </p:cNvSpPr>
          <p:nvPr>
            <p:ph type="sldNum" sz="quarter" idx="12"/>
          </p:nvPr>
        </p:nvSpPr>
        <p:spPr/>
        <p:txBody>
          <a:bodyPr/>
          <a:lstStyle/>
          <a:p>
            <a:fld id="{7B84552E-C415-4A08-98B3-112702A53DD8}" type="slidenum">
              <a:rPr lang="en-GB" smtClean="0"/>
              <a:t>2</a:t>
            </a:fld>
            <a:endParaRPr lang="en-GB"/>
          </a:p>
        </p:txBody>
      </p:sp>
      <p:pic>
        <p:nvPicPr>
          <p:cNvPr id="5" name="Picture 2" descr="The Communist League">
            <a:extLst>
              <a:ext uri="{FF2B5EF4-FFF2-40B4-BE49-F238E27FC236}">
                <a16:creationId xmlns:a16="http://schemas.microsoft.com/office/drawing/2014/main" id="{160110F1-E04B-F088-3956-7339572EE6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3286" y="1955986"/>
            <a:ext cx="2450513" cy="35483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3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Conquest of political power by the proletariat</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6217023" cy="4141695"/>
          </a:xfrm>
        </p:spPr>
        <p:txBody>
          <a:bodyPr>
            <a:normAutofit/>
          </a:bodyPr>
          <a:lstStyle/>
          <a:p>
            <a:pPr marL="0" indent="0">
              <a:lnSpc>
                <a:spcPct val="100000"/>
              </a:lnSpc>
              <a:spcBef>
                <a:spcPts val="0"/>
              </a:spcBef>
              <a:buNone/>
            </a:pPr>
            <a:r>
              <a:rPr lang="en-GB" sz="2000" dirty="0"/>
              <a:t>“The immediate aim of the Communists is the same as that of all other proletarian parties: formation of the proletariat into a class, overthrow of the bourgeois supremacy, </a:t>
            </a:r>
            <a:r>
              <a:rPr lang="en-GB" sz="2000" dirty="0">
                <a:highlight>
                  <a:srgbClr val="FFFF00"/>
                </a:highlight>
              </a:rPr>
              <a:t>conquest of political power </a:t>
            </a:r>
            <a:r>
              <a:rPr lang="en-GB" sz="2000" dirty="0"/>
              <a:t>by the proletariat.”</a:t>
            </a:r>
          </a:p>
          <a:p>
            <a:pPr marL="0" indent="0">
              <a:lnSpc>
                <a:spcPct val="100000"/>
              </a:lnSpc>
              <a:spcBef>
                <a:spcPts val="0"/>
              </a:spcBef>
              <a:buNone/>
            </a:pPr>
            <a:endParaRPr lang="en-GB" sz="2000" dirty="0"/>
          </a:p>
          <a:p>
            <a:pPr marL="0" indent="0">
              <a:lnSpc>
                <a:spcPct val="100000"/>
              </a:lnSpc>
              <a:spcBef>
                <a:spcPts val="0"/>
              </a:spcBef>
              <a:buNone/>
            </a:pPr>
            <a:r>
              <a:rPr lang="en-GB" sz="2000" dirty="0"/>
              <a:t>“The theoretical conclusions of the Communists are in no way based on ideas or principles that have been invented, or discovered, by this or that would-be universal reformer. They merely express, in general terms, </a:t>
            </a:r>
            <a:r>
              <a:rPr lang="en-GB" sz="2000" dirty="0">
                <a:highlight>
                  <a:srgbClr val="FFFF00"/>
                </a:highlight>
              </a:rPr>
              <a:t>actual relations </a:t>
            </a:r>
            <a:r>
              <a:rPr lang="en-GB" sz="2000" dirty="0"/>
              <a:t>springing from an existing class struggle, from a historical movement going on under our very eyes.”</a:t>
            </a:r>
          </a:p>
        </p:txBody>
      </p:sp>
      <p:sp>
        <p:nvSpPr>
          <p:cNvPr id="4" name="Slide Number Placeholder 3">
            <a:extLst>
              <a:ext uri="{FF2B5EF4-FFF2-40B4-BE49-F238E27FC236}">
                <a16:creationId xmlns:a16="http://schemas.microsoft.com/office/drawing/2014/main" id="{1221A87F-CFC8-8C89-67D8-2F8C0C9B175E}"/>
              </a:ext>
            </a:extLst>
          </p:cNvPr>
          <p:cNvSpPr>
            <a:spLocks noGrp="1"/>
          </p:cNvSpPr>
          <p:nvPr>
            <p:ph type="sldNum" sz="quarter" idx="12"/>
          </p:nvPr>
        </p:nvSpPr>
        <p:spPr/>
        <p:txBody>
          <a:bodyPr/>
          <a:lstStyle/>
          <a:p>
            <a:fld id="{7B84552E-C415-4A08-98B3-112702A53DD8}" type="slidenum">
              <a:rPr lang="en-GB" smtClean="0"/>
              <a:t>3</a:t>
            </a:fld>
            <a:endParaRPr lang="en-GB"/>
          </a:p>
        </p:txBody>
      </p:sp>
      <p:pic>
        <p:nvPicPr>
          <p:cNvPr id="5" name="Picture 2" descr="The Communist Manifesto | Summary, Quotations, &amp; Facts | Britannica">
            <a:extLst>
              <a:ext uri="{FF2B5EF4-FFF2-40B4-BE49-F238E27FC236}">
                <a16:creationId xmlns:a16="http://schemas.microsoft.com/office/drawing/2014/main" id="{1D3D0B74-EE29-AF6C-BC02-7E1BDBF64B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4351" y="1954306"/>
            <a:ext cx="2408635" cy="37741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1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Abolition of private property</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5804646" cy="4667251"/>
          </a:xfrm>
        </p:spPr>
        <p:txBody>
          <a:bodyPr>
            <a:normAutofit/>
          </a:bodyPr>
          <a:lstStyle/>
          <a:p>
            <a:pPr marL="0" indent="0">
              <a:lnSpc>
                <a:spcPct val="100000"/>
              </a:lnSpc>
              <a:spcBef>
                <a:spcPts val="0"/>
              </a:spcBef>
              <a:buNone/>
            </a:pPr>
            <a:r>
              <a:rPr lang="en-GB" sz="2000" dirty="0"/>
              <a:t>“The distinguishing feature of Communism is not the abolition of property generally, but the abolition of </a:t>
            </a:r>
            <a:r>
              <a:rPr lang="en-GB" sz="2000" dirty="0">
                <a:highlight>
                  <a:srgbClr val="FFFF00"/>
                </a:highlight>
              </a:rPr>
              <a:t>bourgeois property</a:t>
            </a:r>
            <a:r>
              <a:rPr lang="en-GB" sz="2000" dirty="0"/>
              <a:t>. But modern bourgeois private property is the final and most complete expression of the system of producing and appropriating products, that is based on class antagonisms, on the exploitation of the many by the few.</a:t>
            </a:r>
          </a:p>
          <a:p>
            <a:pPr marL="0" indent="0">
              <a:lnSpc>
                <a:spcPct val="100000"/>
              </a:lnSpc>
              <a:spcBef>
                <a:spcPts val="0"/>
              </a:spcBef>
              <a:buNone/>
            </a:pPr>
            <a:r>
              <a:rPr lang="en-GB" sz="2000" dirty="0"/>
              <a:t>In this sense, the theory of the Communists may be summed up in the single sentence: </a:t>
            </a:r>
          </a:p>
          <a:p>
            <a:pPr marL="0" indent="0">
              <a:lnSpc>
                <a:spcPct val="100000"/>
              </a:lnSpc>
              <a:spcBef>
                <a:spcPts val="0"/>
              </a:spcBef>
              <a:buNone/>
            </a:pPr>
            <a:r>
              <a:rPr lang="en-GB" sz="2000" dirty="0">
                <a:highlight>
                  <a:srgbClr val="FFFF00"/>
                </a:highlight>
              </a:rPr>
              <a:t>Abolition of private property</a:t>
            </a:r>
            <a:r>
              <a:rPr lang="en-GB" sz="2000" dirty="0"/>
              <a:t>.”</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4</a:t>
            </a:fld>
            <a:endParaRPr lang="en-GB"/>
          </a:p>
        </p:txBody>
      </p:sp>
      <p:pic>
        <p:nvPicPr>
          <p:cNvPr id="10242" name="Picture 2" descr="Free Factory Graphic, Download Free Factory Graphic png images, Free  ClipArts on Clipart Library">
            <a:extLst>
              <a:ext uri="{FF2B5EF4-FFF2-40B4-BE49-F238E27FC236}">
                <a16:creationId xmlns:a16="http://schemas.microsoft.com/office/drawing/2014/main" id="{679B16A3-B18D-FA28-4569-EC0F155E6A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6215" y="2089943"/>
            <a:ext cx="3349873" cy="2742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466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Objections: personal property and work</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5"/>
            <a:ext cx="5831541" cy="4667250"/>
          </a:xfrm>
        </p:spPr>
        <p:txBody>
          <a:bodyPr>
            <a:normAutofit/>
          </a:bodyPr>
          <a:lstStyle/>
          <a:p>
            <a:pPr marL="0" indent="0">
              <a:lnSpc>
                <a:spcPct val="100000"/>
              </a:lnSpc>
              <a:spcBef>
                <a:spcPts val="0"/>
              </a:spcBef>
              <a:buNone/>
            </a:pPr>
            <a:r>
              <a:rPr lang="en-GB" sz="2000" dirty="0"/>
              <a:t>“We Communists have been reproached with the desire of abolishing the right of </a:t>
            </a:r>
            <a:r>
              <a:rPr lang="en-GB" sz="2000" dirty="0">
                <a:highlight>
                  <a:srgbClr val="FFFF00"/>
                </a:highlight>
              </a:rPr>
              <a:t>personally acquiring property</a:t>
            </a:r>
            <a:r>
              <a:rPr lang="en-GB" sz="2000" dirty="0"/>
              <a:t>…”</a:t>
            </a:r>
          </a:p>
          <a:p>
            <a:pPr marL="0" indent="0">
              <a:lnSpc>
                <a:spcPct val="100000"/>
              </a:lnSpc>
              <a:spcBef>
                <a:spcPts val="0"/>
              </a:spcBef>
              <a:buNone/>
            </a:pPr>
            <a:endParaRPr lang="en-GB" sz="2000" dirty="0"/>
          </a:p>
          <a:p>
            <a:pPr marL="0" indent="0">
              <a:lnSpc>
                <a:spcPct val="100000"/>
              </a:lnSpc>
              <a:spcBef>
                <a:spcPts val="0"/>
              </a:spcBef>
              <a:buNone/>
            </a:pPr>
            <a:r>
              <a:rPr lang="en-GB" sz="2000" dirty="0"/>
              <a:t>“It has been objected that upon the abolition of private property, all work will cease, and </a:t>
            </a:r>
            <a:r>
              <a:rPr lang="en-GB" sz="2000" dirty="0">
                <a:highlight>
                  <a:srgbClr val="FFFF00"/>
                </a:highlight>
              </a:rPr>
              <a:t>universal laziness</a:t>
            </a:r>
            <a:r>
              <a:rPr lang="en-GB" sz="2000" dirty="0"/>
              <a:t> will overtake us.”</a:t>
            </a:r>
          </a:p>
          <a:p>
            <a:pPr marL="0" indent="0">
              <a:lnSpc>
                <a:spcPct val="100000"/>
              </a:lnSpc>
              <a:spcBef>
                <a:spcPts val="0"/>
              </a:spcBef>
              <a:buNone/>
            </a:pPr>
            <a:endParaRPr lang="en-GB" sz="2000" dirty="0"/>
          </a:p>
          <a:p>
            <a:pPr marL="0" indent="0">
              <a:lnSpc>
                <a:spcPct val="100000"/>
              </a:lnSpc>
              <a:spcBef>
                <a:spcPts val="0"/>
              </a:spcBef>
              <a:buNone/>
            </a:pPr>
            <a:r>
              <a:rPr lang="en-GB" sz="2000" dirty="0"/>
              <a:t>“[Humans] begin to distinguish themselves from animals as soon as they begin to produce their means of subsistence – their food, shelter and clothing.”</a:t>
            </a:r>
          </a:p>
          <a:p>
            <a:pPr marL="0" indent="0">
              <a:lnSpc>
                <a:spcPct val="100000"/>
              </a:lnSpc>
              <a:spcBef>
                <a:spcPts val="0"/>
              </a:spcBef>
              <a:buNone/>
            </a:pPr>
            <a:r>
              <a:rPr lang="en-GB" sz="2000" dirty="0"/>
              <a:t>Marx and Engels (1845-46) </a:t>
            </a:r>
            <a:r>
              <a:rPr lang="en-GB" sz="2000" i="1" dirty="0"/>
              <a:t>The German Ideology</a:t>
            </a:r>
            <a:r>
              <a:rPr lang="en-GB" sz="2000" dirty="0"/>
              <a:t>. MECW 5: 31</a:t>
            </a:r>
          </a:p>
          <a:p>
            <a:pPr marL="0" indent="0">
              <a:lnSpc>
                <a:spcPct val="100000"/>
              </a:lnSpc>
              <a:spcBef>
                <a:spcPts val="0"/>
              </a:spcBef>
              <a:buNone/>
            </a:pPr>
            <a:endParaRPr lang="en-GB" sz="2000" dirty="0"/>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A6338AD2-BF1E-0A2A-5AC3-850FA14BA111}"/>
              </a:ext>
            </a:extLst>
          </p:cNvPr>
          <p:cNvSpPr>
            <a:spLocks noGrp="1"/>
          </p:cNvSpPr>
          <p:nvPr>
            <p:ph type="sldNum" sz="quarter" idx="12"/>
          </p:nvPr>
        </p:nvSpPr>
        <p:spPr/>
        <p:txBody>
          <a:bodyPr/>
          <a:lstStyle/>
          <a:p>
            <a:fld id="{7B84552E-C415-4A08-98B3-112702A53DD8}" type="slidenum">
              <a:rPr lang="en-GB" smtClean="0"/>
              <a:t>5</a:t>
            </a:fld>
            <a:endParaRPr lang="en-GB"/>
          </a:p>
        </p:txBody>
      </p:sp>
      <p:pic>
        <p:nvPicPr>
          <p:cNvPr id="4098" name="Picture 2" descr="Gin Lane | Works of Art | RA Collection | Royal Academy of Arts">
            <a:extLst>
              <a:ext uri="{FF2B5EF4-FFF2-40B4-BE49-F238E27FC236}">
                <a16:creationId xmlns:a16="http://schemas.microsoft.com/office/drawing/2014/main" id="{717D27E7-BA0A-5784-57F7-E3323E6553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7110" y="1918447"/>
            <a:ext cx="3567746" cy="42134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33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Objections: the family</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5"/>
            <a:ext cx="5257800" cy="4667250"/>
          </a:xfrm>
        </p:spPr>
        <p:txBody>
          <a:bodyPr>
            <a:normAutofit/>
          </a:bodyPr>
          <a:lstStyle/>
          <a:p>
            <a:pPr marL="0" indent="0">
              <a:lnSpc>
                <a:spcPct val="100000"/>
              </a:lnSpc>
              <a:spcBef>
                <a:spcPts val="0"/>
              </a:spcBef>
              <a:buNone/>
            </a:pPr>
            <a:r>
              <a:rPr lang="en-GB" sz="2000" dirty="0"/>
              <a:t>“Abolition of the family! Even the most radical flare up at this infamous proposal of the Communists.”</a:t>
            </a:r>
          </a:p>
          <a:p>
            <a:pPr marL="0" indent="0">
              <a:lnSpc>
                <a:spcPct val="100000"/>
              </a:lnSpc>
              <a:spcBef>
                <a:spcPts val="0"/>
              </a:spcBef>
              <a:buNone/>
            </a:pPr>
            <a:endParaRPr lang="en-GB" sz="2000" dirty="0"/>
          </a:p>
          <a:p>
            <a:pPr marL="0" indent="0">
              <a:lnSpc>
                <a:spcPct val="100000"/>
              </a:lnSpc>
              <a:spcBef>
                <a:spcPts val="0"/>
              </a:spcBef>
              <a:buNone/>
            </a:pPr>
            <a:r>
              <a:rPr lang="en-GB" sz="2000" dirty="0"/>
              <a:t>I: “The bourgeoisie has torn away from the family its sentimental veil, and has reduced the family relation to a mere money relation...”</a:t>
            </a:r>
          </a:p>
          <a:p>
            <a:pPr marL="0" indent="0">
              <a:lnSpc>
                <a:spcPct val="100000"/>
              </a:lnSpc>
              <a:spcBef>
                <a:spcPts val="0"/>
              </a:spcBef>
              <a:buNone/>
            </a:pPr>
            <a:endParaRPr lang="en-GB" sz="2000" dirty="0"/>
          </a:p>
          <a:p>
            <a:pPr marL="0" indent="0">
              <a:lnSpc>
                <a:spcPct val="100000"/>
              </a:lnSpc>
              <a:spcBef>
                <a:spcPts val="0"/>
              </a:spcBef>
              <a:buNone/>
            </a:pPr>
            <a:r>
              <a:rPr lang="en-GB" sz="2000" dirty="0"/>
              <a:t>“the family, where the wife and the children are </a:t>
            </a:r>
            <a:r>
              <a:rPr lang="en-GB" sz="2000" dirty="0">
                <a:highlight>
                  <a:srgbClr val="FFFF00"/>
                </a:highlight>
              </a:rPr>
              <a:t>slaves</a:t>
            </a:r>
            <a:r>
              <a:rPr lang="en-GB" sz="2000" dirty="0"/>
              <a:t> of the husband.”</a:t>
            </a:r>
          </a:p>
          <a:p>
            <a:pPr marL="0" indent="0">
              <a:lnSpc>
                <a:spcPct val="100000"/>
              </a:lnSpc>
              <a:spcBef>
                <a:spcPts val="0"/>
              </a:spcBef>
              <a:buNone/>
            </a:pPr>
            <a:r>
              <a:rPr lang="en-GB" sz="2000" dirty="0"/>
              <a:t>Marx and Engels (1845-46) </a:t>
            </a:r>
            <a:r>
              <a:rPr lang="en-GB" sz="2000" i="1" dirty="0"/>
              <a:t>The German Ideology</a:t>
            </a:r>
            <a:r>
              <a:rPr lang="en-GB" sz="2000" dirty="0"/>
              <a:t>. MECW 5: 46</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9C79ABE1-21CF-F1A5-8470-E15AB929CD92}"/>
              </a:ext>
            </a:extLst>
          </p:cNvPr>
          <p:cNvSpPr>
            <a:spLocks noGrp="1"/>
          </p:cNvSpPr>
          <p:nvPr>
            <p:ph type="sldNum" sz="quarter" idx="12"/>
          </p:nvPr>
        </p:nvSpPr>
        <p:spPr/>
        <p:txBody>
          <a:bodyPr/>
          <a:lstStyle/>
          <a:p>
            <a:fld id="{7B84552E-C415-4A08-98B3-112702A53DD8}" type="slidenum">
              <a:rPr lang="en-GB" smtClean="0"/>
              <a:t>6</a:t>
            </a:fld>
            <a:endParaRPr lang="en-GB"/>
          </a:p>
        </p:txBody>
      </p:sp>
      <p:pic>
        <p:nvPicPr>
          <p:cNvPr id="5122" name="Picture 2" descr="The Nineteenth-Century Family | The Charnel-House">
            <a:extLst>
              <a:ext uri="{FF2B5EF4-FFF2-40B4-BE49-F238E27FC236}">
                <a16:creationId xmlns:a16="http://schemas.microsoft.com/office/drawing/2014/main" id="{3F5FFE69-D223-88A6-8CB2-E79072415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300" y="1936377"/>
            <a:ext cx="3953974" cy="42134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164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Objections: nationality </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5750858" cy="4667251"/>
          </a:xfrm>
        </p:spPr>
        <p:txBody>
          <a:bodyPr>
            <a:normAutofit/>
          </a:bodyPr>
          <a:lstStyle/>
          <a:p>
            <a:pPr marL="0" indent="0">
              <a:lnSpc>
                <a:spcPct val="100000"/>
              </a:lnSpc>
              <a:spcBef>
                <a:spcPts val="0"/>
              </a:spcBef>
              <a:buNone/>
            </a:pPr>
            <a:r>
              <a:rPr lang="en-GB" sz="2000" dirty="0"/>
              <a:t>“The Communists are further reproached with desiring to abolish countries and nationality.”</a:t>
            </a:r>
          </a:p>
          <a:p>
            <a:pPr marL="0" indent="0">
              <a:lnSpc>
                <a:spcPct val="100000"/>
              </a:lnSpc>
              <a:spcBef>
                <a:spcPts val="0"/>
              </a:spcBef>
              <a:buNone/>
            </a:pPr>
            <a:endParaRPr lang="en-GB" sz="2000" dirty="0"/>
          </a:p>
          <a:p>
            <a:pPr marL="0" indent="0">
              <a:lnSpc>
                <a:spcPct val="100000"/>
              </a:lnSpc>
              <a:spcBef>
                <a:spcPts val="0"/>
              </a:spcBef>
              <a:buNone/>
            </a:pPr>
            <a:r>
              <a:rPr lang="en-GB" sz="2000" dirty="0"/>
              <a:t>“The </a:t>
            </a:r>
            <a:r>
              <a:rPr lang="en-GB" sz="2000" dirty="0">
                <a:highlight>
                  <a:srgbClr val="FFFF00"/>
                </a:highlight>
              </a:rPr>
              <a:t>workers have no fatherland</a:t>
            </a:r>
            <a:r>
              <a:rPr lang="en-GB" sz="2000" dirty="0"/>
              <a:t>…” [HD]</a:t>
            </a:r>
          </a:p>
          <a:p>
            <a:pPr marL="0" indent="0">
              <a:lnSpc>
                <a:spcPct val="100000"/>
              </a:lnSpc>
              <a:spcBef>
                <a:spcPts val="0"/>
              </a:spcBef>
              <a:buNone/>
            </a:pPr>
            <a:endParaRPr lang="en-GB" sz="2000" dirty="0"/>
          </a:p>
          <a:p>
            <a:pPr marL="0" indent="0">
              <a:lnSpc>
                <a:spcPct val="100000"/>
              </a:lnSpc>
              <a:spcBef>
                <a:spcPts val="0"/>
              </a:spcBef>
              <a:buNone/>
            </a:pPr>
            <a:r>
              <a:rPr lang="en-GB" sz="2000" dirty="0"/>
              <a:t>“We German democrats have a special interest in the liberation of Poland… </a:t>
            </a:r>
            <a:r>
              <a:rPr lang="en-GB" sz="2000" dirty="0">
                <a:highlight>
                  <a:srgbClr val="FFFF00"/>
                </a:highlight>
              </a:rPr>
              <a:t>A nation cannot become free and at the same time continue to oppress other nations.</a:t>
            </a:r>
            <a:r>
              <a:rPr lang="en-GB" sz="2000" dirty="0"/>
              <a:t> The liberation of Germany cannot therefore take place without the liberation of Poland from German oppression.”</a:t>
            </a:r>
          </a:p>
          <a:p>
            <a:pPr marL="0" indent="0">
              <a:lnSpc>
                <a:spcPct val="100000"/>
              </a:lnSpc>
              <a:spcBef>
                <a:spcPts val="0"/>
              </a:spcBef>
              <a:buNone/>
            </a:pPr>
            <a:r>
              <a:rPr lang="en-GB" sz="2000" dirty="0"/>
              <a:t>Engels (29 November 1847) </a:t>
            </a:r>
            <a:r>
              <a:rPr lang="en-GB" sz="2000" i="1" dirty="0"/>
              <a:t>Speech in London to mark the 17th anniversary of the Polish insurrection of 1830</a:t>
            </a:r>
            <a:r>
              <a:rPr lang="en-GB" sz="2000" dirty="0"/>
              <a:t>. MECW 6: 389</a:t>
            </a:r>
          </a:p>
          <a:p>
            <a:pPr marL="0" indent="0">
              <a:lnSpc>
                <a:spcPct val="100000"/>
              </a:lnSpc>
              <a:spcBef>
                <a:spcPts val="0"/>
              </a:spcBef>
              <a:buNone/>
            </a:pPr>
            <a:endParaRPr lang="en-GB" sz="2000" dirty="0"/>
          </a:p>
          <a:p>
            <a:pPr marL="0" indent="0">
              <a:lnSpc>
                <a:spcPct val="100000"/>
              </a:lnSpc>
              <a:spcBef>
                <a:spcPts val="0"/>
              </a:spcBef>
              <a:buNone/>
            </a:pPr>
            <a:endParaRPr lang="en-GB" sz="2000" dirty="0"/>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2A9E7935-5B42-5AB1-2F86-66E861D5A646}"/>
              </a:ext>
            </a:extLst>
          </p:cNvPr>
          <p:cNvSpPr>
            <a:spLocks noGrp="1"/>
          </p:cNvSpPr>
          <p:nvPr>
            <p:ph type="sldNum" sz="quarter" idx="12"/>
          </p:nvPr>
        </p:nvSpPr>
        <p:spPr/>
        <p:txBody>
          <a:bodyPr/>
          <a:lstStyle/>
          <a:p>
            <a:fld id="{7B84552E-C415-4A08-98B3-112702A53DD8}" type="slidenum">
              <a:rPr lang="en-GB" smtClean="0"/>
              <a:t>7</a:t>
            </a:fld>
            <a:endParaRPr lang="en-GB"/>
          </a:p>
        </p:txBody>
      </p:sp>
      <p:pic>
        <p:nvPicPr>
          <p:cNvPr id="6146" name="Picture 2" descr="November Uprising - Wikipedia">
            <a:extLst>
              <a:ext uri="{FF2B5EF4-FFF2-40B4-BE49-F238E27FC236}">
                <a16:creationId xmlns:a16="http://schemas.microsoft.com/office/drawing/2014/main" id="{6AF649D0-A29F-00C4-1116-BEBFBFB82F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358" y="2013743"/>
            <a:ext cx="3920678" cy="37774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67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Objections: religion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5"/>
            <a:ext cx="8269941" cy="4530725"/>
          </a:xfrm>
        </p:spPr>
        <p:txBody>
          <a:bodyPr>
            <a:normAutofit/>
          </a:bodyPr>
          <a:lstStyle/>
          <a:p>
            <a:pPr marL="0" indent="0">
              <a:lnSpc>
                <a:spcPct val="100000"/>
              </a:lnSpc>
              <a:spcBef>
                <a:spcPts val="0"/>
              </a:spcBef>
              <a:buNone/>
            </a:pPr>
            <a:r>
              <a:rPr lang="en-GB" sz="2000" dirty="0"/>
              <a:t>“The charges against Communism made from a religious, a philosophical and, generally, from an ideological standpoint, are not deserving of serious examination.”</a:t>
            </a:r>
          </a:p>
          <a:p>
            <a:pPr marL="0" indent="0">
              <a:lnSpc>
                <a:spcPct val="100000"/>
              </a:lnSpc>
              <a:spcBef>
                <a:spcPts val="0"/>
              </a:spcBef>
              <a:buNone/>
            </a:pPr>
            <a:endParaRPr lang="en-GB" sz="2000" dirty="0"/>
          </a:p>
          <a:p>
            <a:pPr marL="0" indent="0">
              <a:lnSpc>
                <a:spcPct val="100000"/>
              </a:lnSpc>
              <a:spcBef>
                <a:spcPts val="0"/>
              </a:spcBef>
              <a:buNone/>
            </a:pPr>
            <a:r>
              <a:rPr lang="en-GB" sz="2000" dirty="0"/>
              <a:t>“Religion is the sigh of the oppressed creature, the heart of a heartless world, just as it is the spirit of spiritless conditions. It is the </a:t>
            </a:r>
            <a:r>
              <a:rPr lang="en-GB" sz="2000" dirty="0">
                <a:highlight>
                  <a:srgbClr val="FFFF00"/>
                </a:highlight>
              </a:rPr>
              <a:t>opium of the people.</a:t>
            </a:r>
            <a:r>
              <a:rPr lang="en-GB" sz="2000" dirty="0"/>
              <a:t>”</a:t>
            </a:r>
          </a:p>
          <a:p>
            <a:pPr marL="0" indent="0">
              <a:lnSpc>
                <a:spcPct val="100000"/>
              </a:lnSpc>
              <a:spcBef>
                <a:spcPts val="0"/>
              </a:spcBef>
              <a:buNone/>
            </a:pPr>
            <a:r>
              <a:rPr lang="en-GB" sz="2000" dirty="0"/>
              <a:t>Marx (1843-44) </a:t>
            </a:r>
            <a:r>
              <a:rPr lang="en-GB" sz="2000" i="1" dirty="0"/>
              <a:t>Contribution to Critique of Hegel's Philosophy of Law. Introduction</a:t>
            </a:r>
            <a:r>
              <a:rPr lang="en-GB" sz="2000" dirty="0"/>
              <a:t>. MECW 3: 175</a:t>
            </a:r>
          </a:p>
          <a:p>
            <a:pPr marL="0" indent="0">
              <a:lnSpc>
                <a:spcPct val="100000"/>
              </a:lnSpc>
              <a:spcBef>
                <a:spcPts val="0"/>
              </a:spcBef>
              <a:buNone/>
            </a:pPr>
            <a:endParaRPr lang="en-GB" sz="2000" dirty="0"/>
          </a:p>
          <a:p>
            <a:pPr marL="0" indent="0">
              <a:lnSpc>
                <a:spcPct val="100000"/>
              </a:lnSpc>
              <a:spcBef>
                <a:spcPts val="0"/>
              </a:spcBef>
              <a:buNone/>
            </a:pPr>
            <a:r>
              <a:rPr lang="en-GB" sz="2000" dirty="0"/>
              <a:t>“Of all that has been achieved by German philosophy the </a:t>
            </a:r>
            <a:r>
              <a:rPr lang="en-GB" sz="2000" dirty="0">
                <a:highlight>
                  <a:srgbClr val="FFFF00"/>
                </a:highlight>
              </a:rPr>
              <a:t>critique of religion </a:t>
            </a:r>
            <a:r>
              <a:rPr lang="en-GB" sz="2000" dirty="0"/>
              <a:t>is the most important thing... It gives us the certainty that the old society is coming to an end and that the edifice of fraud and prejudice is collapsing.” </a:t>
            </a:r>
          </a:p>
          <a:p>
            <a:pPr marL="0" indent="0">
              <a:lnSpc>
                <a:spcPct val="100000"/>
              </a:lnSpc>
              <a:spcBef>
                <a:spcPts val="0"/>
              </a:spcBef>
              <a:buNone/>
            </a:pPr>
            <a:r>
              <a:rPr lang="en-GB" sz="2000" dirty="0"/>
              <a:t>Marx (30 November 1847) </a:t>
            </a:r>
            <a:r>
              <a:rPr lang="en-GB" sz="2000" i="1" dirty="0"/>
              <a:t>Report to London German Workers' Educational Society</a:t>
            </a:r>
            <a:r>
              <a:rPr lang="en-GB" sz="2000" dirty="0"/>
              <a:t>. MECW 6: 631 </a:t>
            </a:r>
          </a:p>
        </p:txBody>
      </p:sp>
      <p:sp>
        <p:nvSpPr>
          <p:cNvPr id="4" name="Slide Number Placeholder 3">
            <a:extLst>
              <a:ext uri="{FF2B5EF4-FFF2-40B4-BE49-F238E27FC236}">
                <a16:creationId xmlns:a16="http://schemas.microsoft.com/office/drawing/2014/main" id="{E1C257C3-6FBF-54DC-568E-766632CCE2B1}"/>
              </a:ext>
            </a:extLst>
          </p:cNvPr>
          <p:cNvSpPr>
            <a:spLocks noGrp="1"/>
          </p:cNvSpPr>
          <p:nvPr>
            <p:ph type="sldNum" sz="quarter" idx="12"/>
          </p:nvPr>
        </p:nvSpPr>
        <p:spPr/>
        <p:txBody>
          <a:bodyPr/>
          <a:lstStyle/>
          <a:p>
            <a:fld id="{7B84552E-C415-4A08-98B3-112702A53DD8}" type="slidenum">
              <a:rPr lang="en-GB" smtClean="0"/>
              <a:t>8</a:t>
            </a:fld>
            <a:endParaRPr lang="en-GB"/>
          </a:p>
        </p:txBody>
      </p:sp>
      <p:pic>
        <p:nvPicPr>
          <p:cNvPr id="7170" name="Picture 2" descr="Das Wesen des Christentums (1841 edition) | Open Library">
            <a:extLst>
              <a:ext uri="{FF2B5EF4-FFF2-40B4-BE49-F238E27FC236}">
                <a16:creationId xmlns:a16="http://schemas.microsoft.com/office/drawing/2014/main" id="{FF291F3E-0A56-48BF-77B2-EA904C8B8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3834" y="1958975"/>
            <a:ext cx="1830672" cy="312401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11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Ruling ideas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7" y="1825624"/>
            <a:ext cx="10421473" cy="4781363"/>
          </a:xfrm>
        </p:spPr>
        <p:txBody>
          <a:bodyPr>
            <a:normAutofit lnSpcReduction="10000"/>
          </a:bodyPr>
          <a:lstStyle/>
          <a:p>
            <a:pPr marL="0" indent="0">
              <a:lnSpc>
                <a:spcPct val="110000"/>
              </a:lnSpc>
              <a:spcBef>
                <a:spcPts val="0"/>
              </a:spcBef>
              <a:buNone/>
            </a:pPr>
            <a:r>
              <a:rPr lang="en-GB" sz="2000" dirty="0">
                <a:effectLst/>
                <a:latin typeface="Calibri" panose="020F0502020204030204" pitchFamily="34" charset="0"/>
                <a:ea typeface="Calibri" panose="020F0502020204030204" pitchFamily="34" charset="0"/>
                <a:cs typeface="Times New Roman" panose="02020603050405020304" pitchFamily="18" charset="0"/>
              </a:rPr>
              <a:t>“The ruling ideas of each age have ever been the ideas of its ruling class.”</a:t>
            </a:r>
          </a:p>
          <a:p>
            <a:pPr marL="0" indent="0">
              <a:lnSpc>
                <a:spcPct val="11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2000" dirty="0"/>
              <a:t>“The ideas of the ruling class are in every epoch the </a:t>
            </a:r>
            <a:r>
              <a:rPr lang="en-GB" sz="2000" dirty="0">
                <a:highlight>
                  <a:srgbClr val="FFFF00"/>
                </a:highlight>
              </a:rPr>
              <a:t>ruling ideas</a:t>
            </a:r>
            <a:r>
              <a:rPr lang="en-GB" sz="2000" dirty="0"/>
              <a:t>, i.e. the class which is the ruling material force of society, is at the same time its ruling intellectual force. The class which has the means of material production at its disposal, has control at the same time over the </a:t>
            </a:r>
            <a:r>
              <a:rPr lang="en-GB" sz="2000" dirty="0">
                <a:highlight>
                  <a:srgbClr val="FFFF00"/>
                </a:highlight>
              </a:rPr>
              <a:t>means of mental production</a:t>
            </a:r>
            <a:r>
              <a:rPr lang="en-GB" sz="2000" dirty="0"/>
              <a:t>, so that thereby, generally speaking, the ideas of those who lack the means of mental production are subject to it. The ruling ideas are nothing more than the ideal expression of the </a:t>
            </a:r>
            <a:r>
              <a:rPr lang="en-GB" sz="2000" dirty="0">
                <a:highlight>
                  <a:srgbClr val="FFFF00"/>
                </a:highlight>
              </a:rPr>
              <a:t>dominant material relationships</a:t>
            </a:r>
            <a:r>
              <a:rPr lang="en-GB" sz="2000" dirty="0"/>
              <a:t>, the dominant material relationships grasped as ideas; hence of the relationships which make the one class the ruling one, therefore, the ideas of its dominance. The individuals composing </a:t>
            </a:r>
            <a:r>
              <a:rPr lang="en-GB" sz="2000" dirty="0">
                <a:highlight>
                  <a:srgbClr val="FFFF00"/>
                </a:highlight>
              </a:rPr>
              <a:t>the ruling class possess among other things consciousness</a:t>
            </a:r>
            <a:r>
              <a:rPr lang="en-GB" sz="2000" dirty="0"/>
              <a:t>, and therefore think. Insofar, therefore, as they rule as a class and determine the extent and compass of an epoch, it is self-evident that they do this in its whole range, hence among other things rule also as thinkers, as producers of ideas, and regulate the production and distribution of the ideas of their age: thus their ideas are the ruling ideas of the epoch.” </a:t>
            </a:r>
          </a:p>
          <a:p>
            <a:pPr marL="0" indent="0">
              <a:lnSpc>
                <a:spcPct val="110000"/>
              </a:lnSpc>
              <a:spcBef>
                <a:spcPts val="0"/>
              </a:spcBef>
              <a:buNone/>
            </a:pPr>
            <a:r>
              <a:rPr lang="en-GB" sz="2000" dirty="0"/>
              <a:t>Marx and Engels (1845-46) </a:t>
            </a:r>
            <a:r>
              <a:rPr lang="en-GB" sz="2000" i="1" dirty="0"/>
              <a:t>The German Ideology</a:t>
            </a:r>
            <a:r>
              <a:rPr lang="en-GB" sz="2000" dirty="0"/>
              <a:t>. MECW 5: 59</a:t>
            </a:r>
          </a:p>
        </p:txBody>
      </p:sp>
      <p:sp>
        <p:nvSpPr>
          <p:cNvPr id="4" name="Slide Number Placeholder 3">
            <a:extLst>
              <a:ext uri="{FF2B5EF4-FFF2-40B4-BE49-F238E27FC236}">
                <a16:creationId xmlns:a16="http://schemas.microsoft.com/office/drawing/2014/main" id="{00D0929E-8C09-DD8A-ED5A-F8DFDD803235}"/>
              </a:ext>
            </a:extLst>
          </p:cNvPr>
          <p:cNvSpPr>
            <a:spLocks noGrp="1"/>
          </p:cNvSpPr>
          <p:nvPr>
            <p:ph type="sldNum" sz="quarter" idx="12"/>
          </p:nvPr>
        </p:nvSpPr>
        <p:spPr/>
        <p:txBody>
          <a:bodyPr/>
          <a:lstStyle/>
          <a:p>
            <a:fld id="{7B84552E-C415-4A08-98B3-112702A53DD8}" type="slidenum">
              <a:rPr lang="en-GB" smtClean="0"/>
              <a:t>9</a:t>
            </a:fld>
            <a:endParaRPr lang="en-GB"/>
          </a:p>
        </p:txBody>
      </p:sp>
    </p:spTree>
    <p:extLst>
      <p:ext uri="{BB962C8B-B14F-4D97-AF65-F5344CB8AC3E}">
        <p14:creationId xmlns:p14="http://schemas.microsoft.com/office/powerpoint/2010/main" val="62979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Communist programme</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5"/>
            <a:ext cx="6342528" cy="4109010"/>
          </a:xfrm>
        </p:spPr>
        <p:txBody>
          <a:bodyPr>
            <a:normAutofit/>
          </a:bodyPr>
          <a:lstStyle/>
          <a:p>
            <a:pPr marL="0" indent="0">
              <a:lnSpc>
                <a:spcPct val="100000"/>
              </a:lnSpc>
              <a:spcBef>
                <a:spcPts val="0"/>
              </a:spcBef>
              <a:buNone/>
            </a:pPr>
            <a:r>
              <a:rPr lang="en-GB" sz="2000" dirty="0"/>
              <a:t>“The first step in the revolution by the working class is to raise the proletariat to the position of ruling class to win the </a:t>
            </a:r>
            <a:r>
              <a:rPr lang="en-GB" sz="2000" dirty="0">
                <a:highlight>
                  <a:srgbClr val="FFFF00"/>
                </a:highlight>
              </a:rPr>
              <a:t>battle of democracy</a:t>
            </a:r>
            <a:r>
              <a:rPr lang="en-GB" sz="2000" dirty="0"/>
              <a:t>.”</a:t>
            </a:r>
          </a:p>
          <a:p>
            <a:pPr marL="0" indent="0">
              <a:lnSpc>
                <a:spcPct val="100000"/>
              </a:lnSpc>
              <a:spcBef>
                <a:spcPts val="0"/>
              </a:spcBef>
              <a:buNone/>
            </a:pPr>
            <a:endParaRPr lang="en-GB" sz="2000" dirty="0"/>
          </a:p>
          <a:p>
            <a:pPr marL="0" indent="0">
              <a:lnSpc>
                <a:spcPct val="100000"/>
              </a:lnSpc>
              <a:spcBef>
                <a:spcPts val="0"/>
              </a:spcBef>
              <a:buNone/>
            </a:pPr>
            <a:r>
              <a:rPr lang="en-GB" sz="2000" dirty="0"/>
              <a:t>“The proletariat will use its political supremacy to wrest, by degree, all capital from the bourgeoisie, to centralise all instruments of production in the hands of the state, i.e., of </a:t>
            </a:r>
            <a:r>
              <a:rPr lang="en-GB" sz="2000" dirty="0">
                <a:highlight>
                  <a:srgbClr val="FFFF00"/>
                </a:highlight>
              </a:rPr>
              <a:t>the proletariat organised as the ruling class</a:t>
            </a:r>
            <a:r>
              <a:rPr lang="en-GB" sz="2000" dirty="0"/>
              <a:t>; and to increase the total productive forces as rapidly as possible.”</a:t>
            </a:r>
          </a:p>
          <a:p>
            <a:pPr marL="0" indent="0">
              <a:lnSpc>
                <a:spcPct val="100000"/>
              </a:lnSpc>
              <a:spcBef>
                <a:spcPts val="0"/>
              </a:spcBef>
              <a:buNone/>
            </a:pPr>
            <a:endParaRPr lang="en-GB" sz="2000" dirty="0"/>
          </a:p>
          <a:p>
            <a:pPr marL="0" indent="0">
              <a:lnSpc>
                <a:spcPct val="100000"/>
              </a:lnSpc>
              <a:spcBef>
                <a:spcPts val="0"/>
              </a:spcBef>
              <a:buNone/>
            </a:pPr>
            <a:r>
              <a:rPr lang="en-GB" sz="2000" dirty="0"/>
              <a:t>“Of course, in the beginning, this cannot be effected except by means of </a:t>
            </a:r>
            <a:r>
              <a:rPr lang="en-GB" sz="2000" dirty="0">
                <a:highlight>
                  <a:srgbClr val="FFFF00"/>
                </a:highlight>
              </a:rPr>
              <a:t>despotic inroads on the rights of property</a:t>
            </a:r>
            <a:r>
              <a:rPr lang="en-GB" sz="2000" dirty="0"/>
              <a:t>…”</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10</a:t>
            </a:fld>
            <a:endParaRPr lang="en-GB"/>
          </a:p>
        </p:txBody>
      </p:sp>
      <p:pic>
        <p:nvPicPr>
          <p:cNvPr id="8194" name="Picture 2" descr="Women in the Paris Commune | Women | History &amp; Theory">
            <a:extLst>
              <a:ext uri="{FF2B5EF4-FFF2-40B4-BE49-F238E27FC236}">
                <a16:creationId xmlns:a16="http://schemas.microsoft.com/office/drawing/2014/main" id="{31FDB976-8C94-01D4-CFBF-7F3C3703D9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7535" y="1997447"/>
            <a:ext cx="3200965" cy="39371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32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Transitional demands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690688"/>
            <a:ext cx="10358718" cy="4802187"/>
          </a:xfrm>
        </p:spPr>
        <p:txBody>
          <a:bodyPr>
            <a:normAutofit/>
          </a:bodyPr>
          <a:lstStyle/>
          <a:p>
            <a:pPr marL="0" indent="0">
              <a:lnSpc>
                <a:spcPct val="100000"/>
              </a:lnSpc>
              <a:spcBef>
                <a:spcPts val="0"/>
              </a:spcBef>
              <a:buNone/>
            </a:pPr>
            <a:r>
              <a:rPr lang="en-GB" sz="2000" dirty="0"/>
              <a:t>1. Abolition of </a:t>
            </a:r>
            <a:r>
              <a:rPr lang="en-GB" sz="2000" dirty="0">
                <a:highlight>
                  <a:srgbClr val="FFFF00"/>
                </a:highlight>
              </a:rPr>
              <a:t>property in land </a:t>
            </a:r>
            <a:r>
              <a:rPr lang="en-GB" sz="2000" dirty="0"/>
              <a:t>and application of all rents of land to public purposes.</a:t>
            </a:r>
          </a:p>
          <a:p>
            <a:pPr marL="0" indent="0">
              <a:lnSpc>
                <a:spcPct val="100000"/>
              </a:lnSpc>
              <a:spcBef>
                <a:spcPts val="0"/>
              </a:spcBef>
              <a:buNone/>
            </a:pPr>
            <a:r>
              <a:rPr lang="en-GB" sz="2000" dirty="0"/>
              <a:t>2. A heavy progressive or graduated </a:t>
            </a:r>
            <a:r>
              <a:rPr lang="en-GB" sz="2000" dirty="0">
                <a:highlight>
                  <a:srgbClr val="FFFF00"/>
                </a:highlight>
              </a:rPr>
              <a:t>income tax</a:t>
            </a:r>
            <a:r>
              <a:rPr lang="en-GB" sz="2000" dirty="0"/>
              <a:t>.</a:t>
            </a:r>
          </a:p>
          <a:p>
            <a:pPr marL="0" indent="0">
              <a:lnSpc>
                <a:spcPct val="100000"/>
              </a:lnSpc>
              <a:spcBef>
                <a:spcPts val="0"/>
              </a:spcBef>
              <a:buNone/>
            </a:pPr>
            <a:r>
              <a:rPr lang="en-GB" sz="2000" dirty="0"/>
              <a:t>3. Abolition of all rights of inheritance.</a:t>
            </a:r>
          </a:p>
          <a:p>
            <a:pPr marL="0" indent="0">
              <a:lnSpc>
                <a:spcPct val="100000"/>
              </a:lnSpc>
              <a:spcBef>
                <a:spcPts val="0"/>
              </a:spcBef>
              <a:buNone/>
            </a:pPr>
            <a:r>
              <a:rPr lang="en-GB" sz="2000" dirty="0"/>
              <a:t>4. Confiscation of the property of all emigrants and rebels.</a:t>
            </a:r>
          </a:p>
          <a:p>
            <a:pPr marL="0" indent="0">
              <a:lnSpc>
                <a:spcPct val="100000"/>
              </a:lnSpc>
              <a:spcBef>
                <a:spcPts val="0"/>
              </a:spcBef>
              <a:buNone/>
            </a:pPr>
            <a:r>
              <a:rPr lang="en-GB" sz="2000" dirty="0"/>
              <a:t>5. Centralisation of credit in the hands of the state, by means of a </a:t>
            </a:r>
            <a:r>
              <a:rPr lang="en-GB" sz="2000" dirty="0">
                <a:highlight>
                  <a:srgbClr val="FFFF00"/>
                </a:highlight>
              </a:rPr>
              <a:t>national bank </a:t>
            </a:r>
            <a:r>
              <a:rPr lang="en-GB" sz="2000" dirty="0"/>
              <a:t>with state capital and an exclusive monopoly.</a:t>
            </a:r>
          </a:p>
          <a:p>
            <a:pPr marL="0" indent="0">
              <a:lnSpc>
                <a:spcPct val="100000"/>
              </a:lnSpc>
              <a:spcBef>
                <a:spcPts val="0"/>
              </a:spcBef>
              <a:buNone/>
            </a:pPr>
            <a:r>
              <a:rPr lang="en-GB" sz="2000" dirty="0"/>
              <a:t>6. Centralisation of the means of communication and transport in the hands of the state.</a:t>
            </a:r>
          </a:p>
          <a:p>
            <a:pPr marL="0" indent="0">
              <a:lnSpc>
                <a:spcPct val="100000"/>
              </a:lnSpc>
              <a:spcBef>
                <a:spcPts val="0"/>
              </a:spcBef>
              <a:buNone/>
            </a:pPr>
            <a:r>
              <a:rPr lang="en-GB" sz="2000" dirty="0"/>
              <a:t>7. Extension of factories and instruments of production owned by the state; the bringing into cultivation of waste-lands, and the improvement of the soil generally in accordance with a common plan.</a:t>
            </a:r>
          </a:p>
          <a:p>
            <a:pPr marL="0" indent="0">
              <a:lnSpc>
                <a:spcPct val="100000"/>
              </a:lnSpc>
              <a:spcBef>
                <a:spcPts val="0"/>
              </a:spcBef>
              <a:buNone/>
            </a:pPr>
            <a:r>
              <a:rPr lang="en-GB" sz="2000" dirty="0"/>
              <a:t>8. Equal liability of all to work. Establishment of industrial armies, especially for agriculture.</a:t>
            </a:r>
          </a:p>
          <a:p>
            <a:pPr marL="0" indent="0">
              <a:lnSpc>
                <a:spcPct val="100000"/>
              </a:lnSpc>
              <a:spcBef>
                <a:spcPts val="0"/>
              </a:spcBef>
              <a:buNone/>
            </a:pPr>
            <a:r>
              <a:rPr lang="en-GB" sz="2000" dirty="0"/>
              <a:t>9. Combination of agriculture with manufacturing industries; gradual abolition of all the distinction between </a:t>
            </a:r>
            <a:r>
              <a:rPr lang="en-GB" sz="2000" dirty="0">
                <a:highlight>
                  <a:srgbClr val="FFFF00"/>
                </a:highlight>
              </a:rPr>
              <a:t>town and country </a:t>
            </a:r>
            <a:r>
              <a:rPr lang="en-GB" sz="2000" dirty="0"/>
              <a:t>by a more equable distribution of the populace over the country.</a:t>
            </a:r>
          </a:p>
          <a:p>
            <a:pPr marL="0" indent="0">
              <a:lnSpc>
                <a:spcPct val="100000"/>
              </a:lnSpc>
              <a:spcBef>
                <a:spcPts val="0"/>
              </a:spcBef>
              <a:buNone/>
            </a:pPr>
            <a:r>
              <a:rPr lang="en-GB" sz="2000" dirty="0"/>
              <a:t>10. </a:t>
            </a:r>
            <a:r>
              <a:rPr lang="en-GB" sz="2000" dirty="0">
                <a:highlight>
                  <a:srgbClr val="FFFF00"/>
                </a:highlight>
              </a:rPr>
              <a:t>Free education </a:t>
            </a:r>
            <a:r>
              <a:rPr lang="en-GB" sz="2000" dirty="0"/>
              <a:t>for all children in public schools. Abolition of children’s factory labour in its present form. Combination of education with industrial production, etc, etc.</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11</a:t>
            </a:fld>
            <a:endParaRPr lang="en-GB"/>
          </a:p>
        </p:txBody>
      </p:sp>
    </p:spTree>
    <p:extLst>
      <p:ext uri="{BB962C8B-B14F-4D97-AF65-F5344CB8AC3E}">
        <p14:creationId xmlns:p14="http://schemas.microsoft.com/office/powerpoint/2010/main" val="344022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Communism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8" y="1825623"/>
            <a:ext cx="8054790" cy="4530727"/>
          </a:xfrm>
        </p:spPr>
        <p:txBody>
          <a:bodyPr>
            <a:normAutofit/>
          </a:bodyPr>
          <a:lstStyle/>
          <a:p>
            <a:pPr marL="0" indent="0">
              <a:lnSpc>
                <a:spcPct val="100000"/>
              </a:lnSpc>
              <a:spcBef>
                <a:spcPts val="0"/>
              </a:spcBef>
              <a:buNone/>
            </a:pPr>
            <a:r>
              <a:rPr lang="en-GB" sz="2000" dirty="0"/>
              <a:t>“In place of the old bourgeois society, with its classes and class antagonisms, we shall have an association, in which the </a:t>
            </a:r>
            <a:r>
              <a:rPr lang="en-GB" sz="2000" dirty="0">
                <a:highlight>
                  <a:srgbClr val="FFFF00"/>
                </a:highlight>
              </a:rPr>
              <a:t>free development </a:t>
            </a:r>
            <a:r>
              <a:rPr lang="en-GB" sz="2000" dirty="0"/>
              <a:t>of each is the condition for the free development of all.”</a:t>
            </a:r>
          </a:p>
          <a:p>
            <a:pPr marL="0" indent="0">
              <a:lnSpc>
                <a:spcPct val="100000"/>
              </a:lnSpc>
              <a:spcBef>
                <a:spcPts val="0"/>
              </a:spcBef>
              <a:buNone/>
            </a:pPr>
            <a:endParaRPr lang="en-GB" sz="2000" dirty="0"/>
          </a:p>
          <a:p>
            <a:pPr marL="0" indent="0">
              <a:lnSpc>
                <a:spcPct val="100000"/>
              </a:lnSpc>
              <a:spcBef>
                <a:spcPts val="0"/>
              </a:spcBef>
              <a:buNone/>
            </a:pPr>
            <a:r>
              <a:rPr lang="en-GB" sz="2000" dirty="0"/>
              <a:t>“Freedom, in this sphere, can consist only in this, that socialised man, the associated producers, govern their metabolic interaction with nature </a:t>
            </a:r>
            <a:r>
              <a:rPr lang="en-GB" sz="2000" dirty="0">
                <a:highlight>
                  <a:srgbClr val="FFFF00"/>
                </a:highlight>
              </a:rPr>
              <a:t>rationally</a:t>
            </a:r>
            <a:r>
              <a:rPr lang="en-GB" sz="2000" dirty="0"/>
              <a:t>, bringing it under their </a:t>
            </a:r>
            <a:r>
              <a:rPr lang="en-GB" sz="2000" dirty="0">
                <a:highlight>
                  <a:srgbClr val="FFFF00"/>
                </a:highlight>
              </a:rPr>
              <a:t>collective control </a:t>
            </a:r>
            <a:r>
              <a:rPr lang="en-GB" sz="2000" dirty="0"/>
              <a:t>instead of being dominated by it as a blind power; accomplishing this metabolism with the smallest expenditure of energy and in conditions most worthy and appropriate for their human nature.”</a:t>
            </a:r>
          </a:p>
          <a:p>
            <a:pPr marL="0" indent="0">
              <a:lnSpc>
                <a:spcPct val="100000"/>
              </a:lnSpc>
              <a:spcBef>
                <a:spcPts val="0"/>
              </a:spcBef>
              <a:buNone/>
            </a:pPr>
            <a:r>
              <a:rPr lang="en-GB" sz="2000" dirty="0"/>
              <a:t>Marx (1865) </a:t>
            </a:r>
            <a:r>
              <a:rPr lang="en-GB" sz="2000" i="1" dirty="0"/>
              <a:t>Capital</a:t>
            </a:r>
            <a:r>
              <a:rPr lang="en-GB" sz="2000" dirty="0"/>
              <a:t>, Volume III. MECW 37: 807</a:t>
            </a:r>
          </a:p>
          <a:p>
            <a:pPr marL="0" indent="0">
              <a:lnSpc>
                <a:spcPct val="100000"/>
              </a:lnSpc>
              <a:spcBef>
                <a:spcPts val="0"/>
              </a:spcBef>
              <a:buNone/>
            </a:pPr>
            <a:endParaRPr lang="en-GB" sz="2000" dirty="0"/>
          </a:p>
          <a:p>
            <a:pPr marL="0" indent="0">
              <a:lnSpc>
                <a:spcPct val="100000"/>
              </a:lnSpc>
              <a:spcBef>
                <a:spcPts val="0"/>
              </a:spcBef>
              <a:buNone/>
            </a:pPr>
            <a:r>
              <a:rPr lang="en-GB" sz="2000" dirty="0"/>
              <a:t>“From each according to their </a:t>
            </a:r>
            <a:r>
              <a:rPr lang="en-GB" sz="2000" dirty="0">
                <a:highlight>
                  <a:srgbClr val="FFFF00"/>
                </a:highlight>
              </a:rPr>
              <a:t>abilities</a:t>
            </a:r>
            <a:r>
              <a:rPr lang="en-GB" sz="2000" dirty="0"/>
              <a:t>, to each according to their </a:t>
            </a:r>
            <a:r>
              <a:rPr lang="en-GB" sz="2000" dirty="0">
                <a:highlight>
                  <a:srgbClr val="FFFF00"/>
                </a:highlight>
              </a:rPr>
              <a:t>needs</a:t>
            </a:r>
            <a:r>
              <a:rPr lang="en-GB" sz="2000" dirty="0"/>
              <a:t>!”</a:t>
            </a:r>
          </a:p>
          <a:p>
            <a:pPr marL="0" indent="0">
              <a:lnSpc>
                <a:spcPct val="100000"/>
              </a:lnSpc>
              <a:spcBef>
                <a:spcPts val="0"/>
              </a:spcBef>
              <a:buNone/>
            </a:pPr>
            <a:r>
              <a:rPr lang="en-GB" sz="2000" dirty="0"/>
              <a:t>Marx (May 1875) </a:t>
            </a:r>
            <a:r>
              <a:rPr lang="en-GB" sz="2000" i="1" dirty="0"/>
              <a:t>Critique of the Gotha Programme</a:t>
            </a:r>
            <a:r>
              <a:rPr lang="en-GB" sz="2000" dirty="0"/>
              <a:t>. MECW 24: 87</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12</a:t>
            </a:fld>
            <a:endParaRPr lang="en-GB"/>
          </a:p>
        </p:txBody>
      </p:sp>
      <p:pic>
        <p:nvPicPr>
          <p:cNvPr id="1026" name="Picture 2" descr="Karl Marx Stencil Clipart Marxism T-shirt The Communist - Karl Marx Line  Art PNG Image | Transparent PNG Free Download on SeekPNG">
            <a:extLst>
              <a:ext uri="{FF2B5EF4-FFF2-40B4-BE49-F238E27FC236}">
                <a16:creationId xmlns:a16="http://schemas.microsoft.com/office/drawing/2014/main" id="{3F5BB1CA-D91C-530C-2B22-EADC7F85FF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20" t="3439" r="3158" b="2194"/>
          <a:stretch/>
        </p:blipFill>
        <p:spPr bwMode="auto">
          <a:xfrm>
            <a:off x="9054353" y="1927411"/>
            <a:ext cx="2142565" cy="30031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578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Discussion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961094" cy="4667251"/>
          </a:xfrm>
        </p:spPr>
        <p:txBody>
          <a:bodyPr>
            <a:normAutofit/>
          </a:bodyPr>
          <a:lstStyle/>
          <a:p>
            <a:pPr marL="0" indent="0">
              <a:lnSpc>
                <a:spcPct val="100000"/>
              </a:lnSpc>
              <a:spcBef>
                <a:spcPts val="0"/>
              </a:spcBef>
              <a:buNone/>
            </a:pPr>
            <a:r>
              <a:rPr lang="en-GB" sz="2000" b="1" dirty="0"/>
              <a:t>Questions</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1) Were Marx and Engels opposed to Communist Party organisation? </a:t>
            </a:r>
          </a:p>
          <a:p>
            <a:pPr marL="0" indent="0">
              <a:lnSpc>
                <a:spcPct val="100000"/>
              </a:lnSpc>
              <a:spcBef>
                <a:spcPts val="0"/>
              </a:spcBef>
              <a:buNone/>
            </a:pPr>
            <a:r>
              <a:rPr lang="en-GB" sz="2000" dirty="0"/>
              <a:t>2) Do Communists want to take away individual’s personal possessions? </a:t>
            </a:r>
          </a:p>
          <a:p>
            <a:pPr marL="0" indent="0">
              <a:lnSpc>
                <a:spcPct val="100000"/>
              </a:lnSpc>
              <a:spcBef>
                <a:spcPts val="0"/>
              </a:spcBef>
              <a:buNone/>
            </a:pPr>
            <a:r>
              <a:rPr lang="en-GB" sz="2000" dirty="0"/>
              <a:t>3) Do Communists want to abolish the family? </a:t>
            </a:r>
          </a:p>
          <a:p>
            <a:pPr marL="0" indent="0">
              <a:lnSpc>
                <a:spcPct val="100000"/>
              </a:lnSpc>
              <a:spcBef>
                <a:spcPts val="0"/>
              </a:spcBef>
              <a:buNone/>
            </a:pPr>
            <a:r>
              <a:rPr lang="en-GB" sz="2000" dirty="0"/>
              <a:t>4) What is the Marxist attitude towards nations and nationalism? </a:t>
            </a:r>
          </a:p>
          <a:p>
            <a:pPr marL="0" indent="0">
              <a:lnSpc>
                <a:spcPct val="100000"/>
              </a:lnSpc>
              <a:spcBef>
                <a:spcPts val="0"/>
              </a:spcBef>
              <a:buNone/>
            </a:pPr>
            <a:r>
              <a:rPr lang="en-GB" sz="2000" dirty="0"/>
              <a:t>5) Is it true that “the ruling ideas of each age have ever been the ideas of its ruling class”? </a:t>
            </a:r>
          </a:p>
          <a:p>
            <a:pPr marL="0" indent="0">
              <a:lnSpc>
                <a:spcPct val="100000"/>
              </a:lnSpc>
              <a:spcBef>
                <a:spcPts val="0"/>
              </a:spcBef>
              <a:buNone/>
            </a:pPr>
            <a:r>
              <a:rPr lang="en-GB" sz="2000" dirty="0"/>
              <a:t>6) What does Marx mean by “winning the battle of democracy”? </a:t>
            </a:r>
          </a:p>
          <a:p>
            <a:pPr marL="0" indent="0">
              <a:lnSpc>
                <a:spcPct val="100000"/>
              </a:lnSpc>
              <a:spcBef>
                <a:spcPts val="0"/>
              </a:spcBef>
              <a:buNone/>
            </a:pPr>
            <a:r>
              <a:rPr lang="en-GB" sz="2000" dirty="0"/>
              <a:t>7) What sort of demands are made in the 10-point programme? Are they obsolete today? </a:t>
            </a:r>
          </a:p>
          <a:p>
            <a:pPr marL="0" indent="0">
              <a:lnSpc>
                <a:spcPct val="100000"/>
              </a:lnSpc>
              <a:spcBef>
                <a:spcPts val="0"/>
              </a:spcBef>
              <a:buNone/>
            </a:pPr>
            <a:r>
              <a:rPr lang="en-GB" sz="2000" dirty="0"/>
              <a:t>8) How does Marx describe the final goal of Communism?</a:t>
            </a:r>
          </a:p>
          <a:p>
            <a:pPr marL="0" indent="0">
              <a:lnSpc>
                <a:spcPct val="100000"/>
              </a:lnSpc>
              <a:spcBef>
                <a:spcPts val="0"/>
              </a:spcBef>
              <a:buNone/>
            </a:pPr>
            <a:r>
              <a:rPr lang="en-GB" sz="2000" dirty="0"/>
              <a:t>9) Is Marxism inevitably sectarian?</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13</a:t>
            </a:fld>
            <a:endParaRPr lang="en-GB"/>
          </a:p>
        </p:txBody>
      </p:sp>
      <p:sp>
        <p:nvSpPr>
          <p:cNvPr id="5" name="Content Placeholder 2">
            <a:extLst>
              <a:ext uri="{FF2B5EF4-FFF2-40B4-BE49-F238E27FC236}">
                <a16:creationId xmlns:a16="http://schemas.microsoft.com/office/drawing/2014/main" id="{F4E9C7E2-FB3F-6024-9E43-BF0B75E9134F}"/>
              </a:ext>
            </a:extLst>
          </p:cNvPr>
          <p:cNvSpPr txBox="1">
            <a:spLocks/>
          </p:cNvSpPr>
          <p:nvPr/>
        </p:nvSpPr>
        <p:spPr>
          <a:xfrm>
            <a:off x="8166847" y="1825624"/>
            <a:ext cx="3074894" cy="3454588"/>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000" b="1" dirty="0"/>
              <a:t>Concepts</a:t>
            </a:r>
          </a:p>
          <a:p>
            <a:pPr marL="0" indent="0">
              <a:lnSpc>
                <a:spcPct val="100000"/>
              </a:lnSpc>
              <a:spcBef>
                <a:spcPts val="0"/>
              </a:spcBef>
              <a:buFont typeface="Arial" panose="020B0604020202020204" pitchFamily="34" charset="0"/>
              <a:buNone/>
            </a:pPr>
            <a:endParaRPr lang="en-GB" sz="2000" dirty="0"/>
          </a:p>
          <a:p>
            <a:pPr marL="0" indent="0">
              <a:lnSpc>
                <a:spcPct val="100000"/>
              </a:lnSpc>
              <a:spcBef>
                <a:spcPts val="0"/>
              </a:spcBef>
              <a:buFont typeface="Arial" panose="020B0604020202020204" pitchFamily="34" charset="0"/>
              <a:buNone/>
            </a:pPr>
            <a:r>
              <a:rPr lang="en-GB" sz="2000" dirty="0"/>
              <a:t>• Party and class</a:t>
            </a:r>
          </a:p>
          <a:p>
            <a:pPr marL="0" indent="0">
              <a:lnSpc>
                <a:spcPct val="100000"/>
              </a:lnSpc>
              <a:spcBef>
                <a:spcPts val="0"/>
              </a:spcBef>
              <a:buFont typeface="Arial" panose="020B0604020202020204" pitchFamily="34" charset="0"/>
              <a:buNone/>
            </a:pPr>
            <a:r>
              <a:rPr lang="en-GB" sz="2000" dirty="0"/>
              <a:t>• Ruling ideas</a:t>
            </a:r>
          </a:p>
          <a:p>
            <a:pPr marL="0" indent="0">
              <a:lnSpc>
                <a:spcPct val="100000"/>
              </a:lnSpc>
              <a:spcBef>
                <a:spcPts val="0"/>
              </a:spcBef>
              <a:buFont typeface="Arial" panose="020B0604020202020204" pitchFamily="34" charset="0"/>
              <a:buNone/>
            </a:pPr>
            <a:r>
              <a:rPr lang="en-GB" sz="2000" dirty="0"/>
              <a:t>• Programme</a:t>
            </a:r>
          </a:p>
          <a:p>
            <a:pPr marL="0" indent="0">
              <a:lnSpc>
                <a:spcPct val="100000"/>
              </a:lnSpc>
              <a:spcBef>
                <a:spcPts val="0"/>
              </a:spcBef>
              <a:buFont typeface="Arial" panose="020B0604020202020204" pitchFamily="34" charset="0"/>
              <a:buNone/>
            </a:pPr>
            <a:r>
              <a:rPr lang="en-GB" sz="2000" dirty="0"/>
              <a:t>• Personal possessions</a:t>
            </a:r>
          </a:p>
          <a:p>
            <a:pPr marL="0" indent="0">
              <a:lnSpc>
                <a:spcPct val="100000"/>
              </a:lnSpc>
              <a:spcBef>
                <a:spcPts val="0"/>
              </a:spcBef>
              <a:buFont typeface="Arial" panose="020B0604020202020204" pitchFamily="34" charset="0"/>
              <a:buNone/>
            </a:pPr>
            <a:r>
              <a:rPr lang="en-GB" sz="2000" dirty="0"/>
              <a:t>• Work </a:t>
            </a:r>
          </a:p>
          <a:p>
            <a:pPr marL="0" indent="0">
              <a:lnSpc>
                <a:spcPct val="100000"/>
              </a:lnSpc>
              <a:spcBef>
                <a:spcPts val="0"/>
              </a:spcBef>
              <a:buFont typeface="Arial" panose="020B0604020202020204" pitchFamily="34" charset="0"/>
              <a:buNone/>
            </a:pPr>
            <a:r>
              <a:rPr lang="en-GB" sz="2000" dirty="0"/>
              <a:t>• Family</a:t>
            </a:r>
          </a:p>
          <a:p>
            <a:pPr marL="0" indent="0">
              <a:lnSpc>
                <a:spcPct val="100000"/>
              </a:lnSpc>
              <a:spcBef>
                <a:spcPts val="0"/>
              </a:spcBef>
              <a:buFont typeface="Arial" panose="020B0604020202020204" pitchFamily="34" charset="0"/>
              <a:buNone/>
            </a:pPr>
            <a:r>
              <a:rPr lang="en-GB" sz="2000" dirty="0"/>
              <a:t>• Nationality</a:t>
            </a:r>
          </a:p>
          <a:p>
            <a:pPr marL="0" indent="0">
              <a:lnSpc>
                <a:spcPct val="100000"/>
              </a:lnSpc>
              <a:spcBef>
                <a:spcPts val="0"/>
              </a:spcBef>
              <a:buFont typeface="Arial" panose="020B0604020202020204" pitchFamily="34" charset="0"/>
              <a:buNone/>
            </a:pPr>
            <a:r>
              <a:rPr lang="en-GB" sz="2000" dirty="0"/>
              <a:t>• Religion</a:t>
            </a:r>
          </a:p>
          <a:p>
            <a:pPr marL="0" indent="0">
              <a:lnSpc>
                <a:spcPct val="100000"/>
              </a:lnSpc>
              <a:spcBef>
                <a:spcPts val="0"/>
              </a:spcBef>
              <a:buFont typeface="Arial" panose="020B0604020202020204" pitchFamily="34" charset="0"/>
              <a:buNone/>
            </a:pPr>
            <a:endParaRPr lang="en-GB" sz="2000" dirty="0"/>
          </a:p>
        </p:txBody>
      </p:sp>
    </p:spTree>
    <p:extLst>
      <p:ext uri="{BB962C8B-B14F-4D97-AF65-F5344CB8AC3E}">
        <p14:creationId xmlns:p14="http://schemas.microsoft.com/office/powerpoint/2010/main" val="359390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TotalTime>
  <Words>1780</Words>
  <Application>Microsoft Office PowerPoint</Application>
  <PresentationFormat>Widescreen</PresentationFormat>
  <Paragraphs>114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Session 2: Workers and Marxists </vt:lpstr>
      <vt:lpstr>Most advanced and resolute workers</vt:lpstr>
      <vt:lpstr>Conquest of political power by the proletariat</vt:lpstr>
      <vt:lpstr>Abolition of private property</vt:lpstr>
      <vt:lpstr>Objections: personal property and work</vt:lpstr>
      <vt:lpstr>Objections: the family</vt:lpstr>
      <vt:lpstr>Objections: nationality </vt:lpstr>
      <vt:lpstr>Objections: religion</vt:lpstr>
      <vt:lpstr>Ruling ideas</vt:lpstr>
      <vt:lpstr>Communist programme</vt:lpstr>
      <vt:lpstr>Transitional demands</vt:lpstr>
      <vt:lpstr>Communism</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32</cp:revision>
  <dcterms:created xsi:type="dcterms:W3CDTF">2023-01-21T08:17:04Z</dcterms:created>
  <dcterms:modified xsi:type="dcterms:W3CDTF">2023-03-04T14:46:35Z</dcterms:modified>
</cp:coreProperties>
</file>