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2" r:id="rId2"/>
    <p:sldId id="263" r:id="rId3"/>
    <p:sldId id="264" r:id="rId4"/>
    <p:sldId id="265" r:id="rId5"/>
    <p:sldId id="275" r:id="rId6"/>
    <p:sldId id="266" r:id="rId7"/>
    <p:sldId id="267" r:id="rId8"/>
    <p:sldId id="268" r:id="rId9"/>
    <p:sldId id="269" r:id="rId10"/>
    <p:sldId id="270" r:id="rId11"/>
    <p:sldId id="271" r:id="rId12"/>
    <p:sldId id="272" r:id="rId13"/>
    <p:sldId id="273" r:id="rId14"/>
    <p:sldId id="274"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A6908-9291-4B10-90AB-E1E206610E36}" type="datetimeFigureOut">
              <a:rPr lang="en-GB" smtClean="0"/>
              <a:t>04/03/2023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726EF-D1D1-4BB3-8892-92FA5EA71F59}" type="slidenum">
              <a:rPr lang="en-GB" smtClean="0"/>
              <a:t>‹#›</a:t>
            </a:fld>
            <a:endParaRPr lang="en-GB"/>
          </a:p>
        </p:txBody>
      </p:sp>
    </p:spTree>
    <p:extLst>
      <p:ext uri="{BB962C8B-B14F-4D97-AF65-F5344CB8AC3E}">
        <p14:creationId xmlns:p14="http://schemas.microsoft.com/office/powerpoint/2010/main" val="82951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C10D-97EA-B7DC-7094-A1905E7BE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BCF8B9-05A0-537C-103F-F70A1D717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099390-189E-DE66-2107-28F9E5B974A4}"/>
              </a:ext>
            </a:extLst>
          </p:cNvPr>
          <p:cNvSpPr>
            <a:spLocks noGrp="1"/>
          </p:cNvSpPr>
          <p:nvPr>
            <p:ph type="dt" sz="half" idx="10"/>
          </p:nvPr>
        </p:nvSpPr>
        <p:spPr/>
        <p:txBody>
          <a:bodyPr/>
          <a:lstStyle/>
          <a:p>
            <a:fld id="{F64666E0-8190-4AF8-AA06-D8361BBEDC2A}" type="datetime1">
              <a:rPr lang="en-GB" smtClean="0"/>
              <a:t>04/03/2023</a:t>
            </a:fld>
            <a:endParaRPr lang="en-GB"/>
          </a:p>
        </p:txBody>
      </p:sp>
      <p:sp>
        <p:nvSpPr>
          <p:cNvPr id="5" name="Footer Placeholder 4">
            <a:extLst>
              <a:ext uri="{FF2B5EF4-FFF2-40B4-BE49-F238E27FC236}">
                <a16:creationId xmlns:a16="http://schemas.microsoft.com/office/drawing/2014/main" id="{332EEF4C-E2A7-D2C1-3BAD-DECF72B25A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23F03-29EB-1902-3634-EDF03F3F501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43822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513E-633B-960A-518B-0C7717C15B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3C740E-DC63-C6DC-F5A5-FBA2ABAD3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540E90-1BA9-CC8F-D94F-E93694515563}"/>
              </a:ext>
            </a:extLst>
          </p:cNvPr>
          <p:cNvSpPr>
            <a:spLocks noGrp="1"/>
          </p:cNvSpPr>
          <p:nvPr>
            <p:ph type="dt" sz="half" idx="10"/>
          </p:nvPr>
        </p:nvSpPr>
        <p:spPr/>
        <p:txBody>
          <a:bodyPr/>
          <a:lstStyle/>
          <a:p>
            <a:fld id="{38CCB2AC-AF86-4CF5-AFC6-C075ADE6D54E}" type="datetime1">
              <a:rPr lang="en-GB" smtClean="0"/>
              <a:t>04/03/2023</a:t>
            </a:fld>
            <a:endParaRPr lang="en-GB"/>
          </a:p>
        </p:txBody>
      </p:sp>
      <p:sp>
        <p:nvSpPr>
          <p:cNvPr id="5" name="Footer Placeholder 4">
            <a:extLst>
              <a:ext uri="{FF2B5EF4-FFF2-40B4-BE49-F238E27FC236}">
                <a16:creationId xmlns:a16="http://schemas.microsoft.com/office/drawing/2014/main" id="{803EB8EE-985F-E051-45CC-AE710709A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FBE4D0-0F30-2A79-0E32-604EA38BEC3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75482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BE83-AFF6-9641-FE59-5A484F0E5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005E21C-6AAD-757E-A916-EB04D4F7E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47E99-52AA-7E5B-2C89-EE34D1DFEE4B}"/>
              </a:ext>
            </a:extLst>
          </p:cNvPr>
          <p:cNvSpPr>
            <a:spLocks noGrp="1"/>
          </p:cNvSpPr>
          <p:nvPr>
            <p:ph type="dt" sz="half" idx="10"/>
          </p:nvPr>
        </p:nvSpPr>
        <p:spPr/>
        <p:txBody>
          <a:bodyPr/>
          <a:lstStyle/>
          <a:p>
            <a:fld id="{1329ED8C-6B5A-4734-812F-1BA3BBBEE349}" type="datetime1">
              <a:rPr lang="en-GB" smtClean="0"/>
              <a:t>04/03/2023</a:t>
            </a:fld>
            <a:endParaRPr lang="en-GB"/>
          </a:p>
        </p:txBody>
      </p:sp>
      <p:sp>
        <p:nvSpPr>
          <p:cNvPr id="5" name="Footer Placeholder 4">
            <a:extLst>
              <a:ext uri="{FF2B5EF4-FFF2-40B4-BE49-F238E27FC236}">
                <a16:creationId xmlns:a16="http://schemas.microsoft.com/office/drawing/2014/main" id="{5A4EB4A7-B57A-F78E-F93E-E6EEE5D22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E9A3E-56E2-D8FE-E54F-77C11A31AF5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59360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A3A-7E6D-3F80-5ACA-C05C3EC7FC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CD65F6-F867-27B7-0273-E2CAFCAA2A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2A7F79-B44B-E110-3005-E2E1DB486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F6B0AB-E840-7BB2-0494-96E9F5F345A2}"/>
              </a:ext>
            </a:extLst>
          </p:cNvPr>
          <p:cNvSpPr>
            <a:spLocks noGrp="1"/>
          </p:cNvSpPr>
          <p:nvPr>
            <p:ph type="dt" sz="half" idx="10"/>
          </p:nvPr>
        </p:nvSpPr>
        <p:spPr/>
        <p:txBody>
          <a:bodyPr/>
          <a:lstStyle/>
          <a:p>
            <a:fld id="{0747262B-3D8D-42B2-9008-3F3B7F22CC57}" type="datetime1">
              <a:rPr lang="en-GB" smtClean="0"/>
              <a:t>04/03/2023</a:t>
            </a:fld>
            <a:endParaRPr lang="en-GB"/>
          </a:p>
        </p:txBody>
      </p:sp>
      <p:sp>
        <p:nvSpPr>
          <p:cNvPr id="6" name="Footer Placeholder 5">
            <a:extLst>
              <a:ext uri="{FF2B5EF4-FFF2-40B4-BE49-F238E27FC236}">
                <a16:creationId xmlns:a16="http://schemas.microsoft.com/office/drawing/2014/main" id="{7015C1EF-FB9F-D4F9-6905-FAA7B76C40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0C0AA7-67A5-B086-E796-4855C9D44B7D}"/>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01437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18DE-F742-0EE0-C992-30CEC48E8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2F17F3-B947-2943-6381-CAE59BB90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99604-F395-A987-C8C3-92FFE5C70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597B31-BCDF-3FC8-BDD1-9CFD1A112E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246F2-285D-71F1-7050-0473CDC2A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365F62-94D9-3461-45D6-027EF1856ED1}"/>
              </a:ext>
            </a:extLst>
          </p:cNvPr>
          <p:cNvSpPr>
            <a:spLocks noGrp="1"/>
          </p:cNvSpPr>
          <p:nvPr>
            <p:ph type="dt" sz="half" idx="10"/>
          </p:nvPr>
        </p:nvSpPr>
        <p:spPr/>
        <p:txBody>
          <a:bodyPr/>
          <a:lstStyle/>
          <a:p>
            <a:fld id="{6E51A628-D8F4-411C-A8FB-647C3E2669AF}" type="datetime1">
              <a:rPr lang="en-GB" smtClean="0"/>
              <a:t>04/03/2023</a:t>
            </a:fld>
            <a:endParaRPr lang="en-GB"/>
          </a:p>
        </p:txBody>
      </p:sp>
      <p:sp>
        <p:nvSpPr>
          <p:cNvPr id="8" name="Footer Placeholder 7">
            <a:extLst>
              <a:ext uri="{FF2B5EF4-FFF2-40B4-BE49-F238E27FC236}">
                <a16:creationId xmlns:a16="http://schemas.microsoft.com/office/drawing/2014/main" id="{EE7C1087-E18A-8F87-F736-B0F3F166D4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075F31-B59C-71A7-2212-1C43FF9672B5}"/>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51224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3147-4290-FFB2-586D-D445F59EE3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9B38D3-01FF-FAE2-EDD3-6AE9F0E4790A}"/>
              </a:ext>
            </a:extLst>
          </p:cNvPr>
          <p:cNvSpPr>
            <a:spLocks noGrp="1"/>
          </p:cNvSpPr>
          <p:nvPr>
            <p:ph type="dt" sz="half" idx="10"/>
          </p:nvPr>
        </p:nvSpPr>
        <p:spPr/>
        <p:txBody>
          <a:bodyPr/>
          <a:lstStyle/>
          <a:p>
            <a:fld id="{EDBA6F5B-86A3-4292-8300-56F3F81E8EAF}" type="datetime1">
              <a:rPr lang="en-GB" smtClean="0"/>
              <a:t>04/03/2023</a:t>
            </a:fld>
            <a:endParaRPr lang="en-GB"/>
          </a:p>
        </p:txBody>
      </p:sp>
      <p:sp>
        <p:nvSpPr>
          <p:cNvPr id="4" name="Footer Placeholder 3">
            <a:extLst>
              <a:ext uri="{FF2B5EF4-FFF2-40B4-BE49-F238E27FC236}">
                <a16:creationId xmlns:a16="http://schemas.microsoft.com/office/drawing/2014/main" id="{33B0D198-365A-481B-269D-B0C39F4D220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52E908-5E7D-283B-B1D1-D1B2F1D5E4C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7437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81D30-1AA4-AEB2-0734-6303E8CCBA0E}"/>
              </a:ext>
            </a:extLst>
          </p:cNvPr>
          <p:cNvSpPr>
            <a:spLocks noGrp="1"/>
          </p:cNvSpPr>
          <p:nvPr>
            <p:ph type="dt" sz="half" idx="10"/>
          </p:nvPr>
        </p:nvSpPr>
        <p:spPr/>
        <p:txBody>
          <a:bodyPr/>
          <a:lstStyle/>
          <a:p>
            <a:fld id="{284EF01D-5CD7-4904-B8BB-F6F3C3F30275}" type="datetime1">
              <a:rPr lang="en-GB" smtClean="0"/>
              <a:t>04/03/2023</a:t>
            </a:fld>
            <a:endParaRPr lang="en-GB"/>
          </a:p>
        </p:txBody>
      </p:sp>
      <p:sp>
        <p:nvSpPr>
          <p:cNvPr id="3" name="Footer Placeholder 2">
            <a:extLst>
              <a:ext uri="{FF2B5EF4-FFF2-40B4-BE49-F238E27FC236}">
                <a16:creationId xmlns:a16="http://schemas.microsoft.com/office/drawing/2014/main" id="{7B847613-0831-E4DF-657D-E7D51B6A7F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AE6262-70F4-DFA6-6FE6-4E08008FC15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9259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D536-2B0E-0949-68FB-56FC539D8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290474-5560-7C7D-2D13-0E5DE774A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472111-D392-E01E-B2B7-466925ED4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8BB6D-37A0-42A2-5CE9-57FF1FC526A2}"/>
              </a:ext>
            </a:extLst>
          </p:cNvPr>
          <p:cNvSpPr>
            <a:spLocks noGrp="1"/>
          </p:cNvSpPr>
          <p:nvPr>
            <p:ph type="dt" sz="half" idx="10"/>
          </p:nvPr>
        </p:nvSpPr>
        <p:spPr/>
        <p:txBody>
          <a:bodyPr/>
          <a:lstStyle/>
          <a:p>
            <a:fld id="{F925AB7B-50FC-487E-844E-C79313F691FF}" type="datetime1">
              <a:rPr lang="en-GB" smtClean="0"/>
              <a:t>04/03/2023</a:t>
            </a:fld>
            <a:endParaRPr lang="en-GB"/>
          </a:p>
        </p:txBody>
      </p:sp>
      <p:sp>
        <p:nvSpPr>
          <p:cNvPr id="6" name="Footer Placeholder 5">
            <a:extLst>
              <a:ext uri="{FF2B5EF4-FFF2-40B4-BE49-F238E27FC236}">
                <a16:creationId xmlns:a16="http://schemas.microsoft.com/office/drawing/2014/main" id="{C07BD1E3-4612-0305-1C92-1DA623E7D2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79F69C-E97D-965A-06D3-F4A3D34B9F12}"/>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083132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9C41-1A09-9CE5-B2B3-E96373E6E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D8FB58-44AA-DEE5-AF18-04EE07F21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079182-3782-4347-B398-DF3DFA830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082743-22EB-CF82-03D2-81EB14985EC3}"/>
              </a:ext>
            </a:extLst>
          </p:cNvPr>
          <p:cNvSpPr>
            <a:spLocks noGrp="1"/>
          </p:cNvSpPr>
          <p:nvPr>
            <p:ph type="dt" sz="half" idx="10"/>
          </p:nvPr>
        </p:nvSpPr>
        <p:spPr/>
        <p:txBody>
          <a:bodyPr/>
          <a:lstStyle/>
          <a:p>
            <a:fld id="{6AED264A-BA56-42C4-BD23-546EF2DC0EAC}" type="datetime1">
              <a:rPr lang="en-GB" smtClean="0"/>
              <a:t>04/03/2023</a:t>
            </a:fld>
            <a:endParaRPr lang="en-GB"/>
          </a:p>
        </p:txBody>
      </p:sp>
      <p:sp>
        <p:nvSpPr>
          <p:cNvPr id="6" name="Footer Placeholder 5">
            <a:extLst>
              <a:ext uri="{FF2B5EF4-FFF2-40B4-BE49-F238E27FC236}">
                <a16:creationId xmlns:a16="http://schemas.microsoft.com/office/drawing/2014/main" id="{D3CFBCFD-5876-7FFF-3987-867042B729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62CDD-D170-7FD2-DC38-50A81706557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16876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02ED-E25C-7211-D97E-FE617BBC446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F204E-8062-F635-3843-0423B930ED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A3E45B-1235-2005-DFB3-EA7F3549DB87}"/>
              </a:ext>
            </a:extLst>
          </p:cNvPr>
          <p:cNvSpPr>
            <a:spLocks noGrp="1"/>
          </p:cNvSpPr>
          <p:nvPr>
            <p:ph type="dt" sz="half" idx="10"/>
          </p:nvPr>
        </p:nvSpPr>
        <p:spPr/>
        <p:txBody>
          <a:bodyPr/>
          <a:lstStyle/>
          <a:p>
            <a:fld id="{70D270E1-C6B5-49A6-BB62-8237797C34E8}" type="datetime1">
              <a:rPr lang="en-GB" smtClean="0"/>
              <a:t>04/03/2023</a:t>
            </a:fld>
            <a:endParaRPr lang="en-GB"/>
          </a:p>
        </p:txBody>
      </p:sp>
      <p:sp>
        <p:nvSpPr>
          <p:cNvPr id="5" name="Footer Placeholder 4">
            <a:extLst>
              <a:ext uri="{FF2B5EF4-FFF2-40B4-BE49-F238E27FC236}">
                <a16:creationId xmlns:a16="http://schemas.microsoft.com/office/drawing/2014/main" id="{0560B0E5-6612-E3F6-E96A-C613636440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23E33-FDCC-4178-798D-92D13E1AB76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0620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3D89B-4277-0D3A-1106-44A118A923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71F7B-9E40-7BEC-A398-C92ED92FB3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93E650-1EDC-FCA7-4E9D-8DE5D2A81222}"/>
              </a:ext>
            </a:extLst>
          </p:cNvPr>
          <p:cNvSpPr>
            <a:spLocks noGrp="1"/>
          </p:cNvSpPr>
          <p:nvPr>
            <p:ph type="dt" sz="half" idx="10"/>
          </p:nvPr>
        </p:nvSpPr>
        <p:spPr/>
        <p:txBody>
          <a:bodyPr/>
          <a:lstStyle/>
          <a:p>
            <a:fld id="{1EE56AF3-1F5F-454C-A74A-6412ACE816F4}" type="datetime1">
              <a:rPr lang="en-GB" smtClean="0"/>
              <a:t>04/03/2023</a:t>
            </a:fld>
            <a:endParaRPr lang="en-GB"/>
          </a:p>
        </p:txBody>
      </p:sp>
      <p:sp>
        <p:nvSpPr>
          <p:cNvPr id="5" name="Footer Placeholder 4">
            <a:extLst>
              <a:ext uri="{FF2B5EF4-FFF2-40B4-BE49-F238E27FC236}">
                <a16:creationId xmlns:a16="http://schemas.microsoft.com/office/drawing/2014/main" id="{20E2D8B7-19B8-436C-30E8-D92C8EB49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A4A3A-BA5B-39C9-650F-2FA1BC2FF59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27919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990D4-62F0-FF79-1D48-7ED2C12D3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5ABE6-A744-CE2F-FFFB-9B60530AD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15247-4BE7-ACA3-ACD4-36C1F3766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B5EFD-60A7-4B33-AEB9-616A277CE613}" type="datetime1">
              <a:rPr lang="en-GB" smtClean="0"/>
              <a:t>04/03/2023</a:t>
            </a:fld>
            <a:endParaRPr lang="en-GB"/>
          </a:p>
        </p:txBody>
      </p:sp>
      <p:sp>
        <p:nvSpPr>
          <p:cNvPr id="5" name="Footer Placeholder 4">
            <a:extLst>
              <a:ext uri="{FF2B5EF4-FFF2-40B4-BE49-F238E27FC236}">
                <a16:creationId xmlns:a16="http://schemas.microsoft.com/office/drawing/2014/main" id="{536169CF-0B3F-D0F9-87A4-E04FF5FBF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C4355A1-2234-B3E5-F1AE-B58AB1A210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4552E-C415-4A08-98B3-112702A53DD8}" type="slidenum">
              <a:rPr lang="en-GB" smtClean="0"/>
              <a:t>‹#›</a:t>
            </a:fld>
            <a:endParaRPr lang="en-GB"/>
          </a:p>
        </p:txBody>
      </p:sp>
    </p:spTree>
    <p:extLst>
      <p:ext uri="{BB962C8B-B14F-4D97-AF65-F5344CB8AC3E}">
        <p14:creationId xmlns:p14="http://schemas.microsoft.com/office/powerpoint/2010/main" val="995752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Communist Manifesto</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907306" cy="4667251"/>
          </a:xfrm>
        </p:spPr>
        <p:txBody>
          <a:bodyPr>
            <a:normAutofit fontScale="92500" lnSpcReduction="10000"/>
          </a:bodyPr>
          <a:lstStyle/>
          <a:p>
            <a:pPr marL="0" indent="0">
              <a:lnSpc>
                <a:spcPct val="120000"/>
              </a:lnSpc>
              <a:spcBef>
                <a:spcPts val="0"/>
              </a:spcBef>
              <a:buNone/>
            </a:pPr>
            <a:r>
              <a:rPr lang="en-GB" sz="2000" b="1" dirty="0"/>
              <a:t>Session 1: Class and class struggle </a:t>
            </a:r>
          </a:p>
          <a:p>
            <a:pPr marL="0" indent="0">
              <a:lnSpc>
                <a:spcPct val="120000"/>
              </a:lnSpc>
              <a:spcBef>
                <a:spcPts val="0"/>
              </a:spcBef>
              <a:buNone/>
            </a:pPr>
            <a:r>
              <a:rPr lang="en-GB" sz="2000" dirty="0"/>
              <a:t>The Communist Manifesto: I Bourgeois and Proletarians  </a:t>
            </a:r>
          </a:p>
          <a:p>
            <a:pPr marL="0" indent="0">
              <a:lnSpc>
                <a:spcPct val="120000"/>
              </a:lnSpc>
              <a:spcBef>
                <a:spcPts val="0"/>
              </a:spcBef>
              <a:buNone/>
            </a:pPr>
            <a:endParaRPr lang="en-GB" sz="2000" b="1" dirty="0"/>
          </a:p>
          <a:p>
            <a:pPr marL="0" indent="0">
              <a:lnSpc>
                <a:spcPct val="120000"/>
              </a:lnSpc>
              <a:spcBef>
                <a:spcPts val="0"/>
              </a:spcBef>
              <a:buNone/>
            </a:pPr>
            <a:r>
              <a:rPr lang="en-GB" sz="2000" b="1" dirty="0"/>
              <a:t>Session 2: Workers and Marxists  </a:t>
            </a:r>
          </a:p>
          <a:p>
            <a:pPr marL="0" indent="0">
              <a:lnSpc>
                <a:spcPct val="120000"/>
              </a:lnSpc>
              <a:spcBef>
                <a:spcPts val="0"/>
              </a:spcBef>
              <a:buNone/>
            </a:pPr>
            <a:r>
              <a:rPr lang="en-GB" sz="2000" dirty="0"/>
              <a:t>The Communist Manifesto: II Proletarians and Communists  </a:t>
            </a:r>
          </a:p>
          <a:p>
            <a:pPr marL="0" indent="0">
              <a:lnSpc>
                <a:spcPct val="120000"/>
              </a:lnSpc>
              <a:spcBef>
                <a:spcPts val="0"/>
              </a:spcBef>
              <a:buNone/>
            </a:pPr>
            <a:endParaRPr lang="en-GB" sz="2000" b="1" dirty="0"/>
          </a:p>
          <a:p>
            <a:pPr marL="0" indent="0">
              <a:lnSpc>
                <a:spcPct val="120000"/>
              </a:lnSpc>
              <a:spcBef>
                <a:spcPts val="0"/>
              </a:spcBef>
              <a:buNone/>
            </a:pPr>
            <a:r>
              <a:rPr lang="en-GB" sz="2000" b="1" dirty="0"/>
              <a:t>Session 3: Critique of other socialisms</a:t>
            </a:r>
          </a:p>
          <a:p>
            <a:pPr marL="0" indent="0">
              <a:lnSpc>
                <a:spcPct val="120000"/>
              </a:lnSpc>
              <a:spcBef>
                <a:spcPts val="0"/>
              </a:spcBef>
              <a:buNone/>
            </a:pPr>
            <a:r>
              <a:rPr lang="en-GB" sz="2000" dirty="0"/>
              <a:t>The Communist Manifesto: III: Socialist and Communist Literature  </a:t>
            </a:r>
          </a:p>
          <a:p>
            <a:pPr marL="0" indent="0">
              <a:lnSpc>
                <a:spcPct val="120000"/>
              </a:lnSpc>
              <a:spcBef>
                <a:spcPts val="0"/>
              </a:spcBef>
              <a:buNone/>
            </a:pPr>
            <a:endParaRPr lang="en-GB" sz="2000" b="1" dirty="0"/>
          </a:p>
          <a:p>
            <a:pPr marL="0" indent="0">
              <a:lnSpc>
                <a:spcPct val="120000"/>
              </a:lnSpc>
              <a:spcBef>
                <a:spcPts val="0"/>
              </a:spcBef>
              <a:buNone/>
            </a:pPr>
            <a:r>
              <a:rPr lang="en-GB" sz="2000" b="1" dirty="0"/>
              <a:t>Session 4: Class and revolution</a:t>
            </a:r>
          </a:p>
          <a:p>
            <a:pPr marL="0" indent="0">
              <a:lnSpc>
                <a:spcPct val="120000"/>
              </a:lnSpc>
              <a:spcBef>
                <a:spcPts val="0"/>
              </a:spcBef>
              <a:buNone/>
            </a:pPr>
            <a:r>
              <a:rPr lang="en-GB" sz="2000" dirty="0"/>
              <a:t>The Communist Manifesto: IV: Position of the Communists</a:t>
            </a:r>
          </a:p>
          <a:p>
            <a:pPr marL="0" indent="0">
              <a:lnSpc>
                <a:spcPct val="120000"/>
              </a:lnSpc>
              <a:spcBef>
                <a:spcPts val="0"/>
              </a:spcBef>
              <a:buNone/>
            </a:pPr>
            <a:endParaRPr lang="en-GB" sz="2000" dirty="0"/>
          </a:p>
          <a:p>
            <a:pPr marL="0" indent="0">
              <a:lnSpc>
                <a:spcPct val="120000"/>
              </a:lnSpc>
              <a:spcBef>
                <a:spcPts val="0"/>
              </a:spcBef>
              <a:buNone/>
            </a:pPr>
            <a:r>
              <a:rPr lang="en-GB" sz="2000" b="1" dirty="0"/>
              <a:t>Session 5: Controversies and relevance</a:t>
            </a:r>
          </a:p>
          <a:p>
            <a:pPr marL="0" indent="0">
              <a:lnSpc>
                <a:spcPct val="120000"/>
              </a:lnSpc>
              <a:spcBef>
                <a:spcPts val="0"/>
              </a:spcBef>
              <a:buNone/>
            </a:pPr>
            <a:r>
              <a:rPr lang="en-GB" sz="2000" dirty="0" err="1"/>
              <a:t>Matgamna</a:t>
            </a:r>
            <a:r>
              <a:rPr lang="en-GB" sz="2000" dirty="0"/>
              <a:t>, </a:t>
            </a:r>
            <a:r>
              <a:rPr lang="en-GB" sz="2000" i="1" dirty="0"/>
              <a:t>The Communist Manifesto after Stalinism</a:t>
            </a:r>
            <a:r>
              <a:rPr lang="en-GB" sz="2000" dirty="0"/>
              <a:t>, WL 44 (1998) </a:t>
            </a:r>
          </a:p>
        </p:txBody>
      </p:sp>
      <p:sp>
        <p:nvSpPr>
          <p:cNvPr id="5" name="Slide Number Placeholder 4">
            <a:extLst>
              <a:ext uri="{FF2B5EF4-FFF2-40B4-BE49-F238E27FC236}">
                <a16:creationId xmlns:a16="http://schemas.microsoft.com/office/drawing/2014/main" id="{E323B6B2-D4EE-6663-0CF7-E66B0103C8A6}"/>
              </a:ext>
            </a:extLst>
          </p:cNvPr>
          <p:cNvSpPr>
            <a:spLocks noGrp="1"/>
          </p:cNvSpPr>
          <p:nvPr>
            <p:ph type="sldNum" sz="quarter" idx="12"/>
          </p:nvPr>
        </p:nvSpPr>
        <p:spPr/>
        <p:txBody>
          <a:bodyPr/>
          <a:lstStyle/>
          <a:p>
            <a:fld id="{7B84552E-C415-4A08-98B3-112702A53DD8}" type="slidenum">
              <a:rPr lang="en-GB" smtClean="0"/>
              <a:t>1</a:t>
            </a:fld>
            <a:endParaRPr lang="en-GB"/>
          </a:p>
        </p:txBody>
      </p:sp>
      <p:pic>
        <p:nvPicPr>
          <p:cNvPr id="1026" name="Picture 2" descr="The Adventures of The Communist Manifesto: Amazon.co.uk: Draper, Hal:  9781642590388: Books">
            <a:extLst>
              <a:ext uri="{FF2B5EF4-FFF2-40B4-BE49-F238E27FC236}">
                <a16:creationId xmlns:a16="http://schemas.microsoft.com/office/drawing/2014/main" id="{5D135C07-39E4-4786-B654-9A7FB4EE48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3741" y="1954306"/>
            <a:ext cx="3046506" cy="39917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965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Session 1: Class and class struggle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5759824" cy="4530725"/>
          </a:xfrm>
        </p:spPr>
        <p:txBody>
          <a:bodyPr>
            <a:normAutofit/>
          </a:bodyPr>
          <a:lstStyle/>
          <a:p>
            <a:pPr marL="0" indent="0">
              <a:lnSpc>
                <a:spcPct val="100000"/>
              </a:lnSpc>
              <a:spcBef>
                <a:spcPts val="0"/>
              </a:spcBef>
              <a:buNone/>
            </a:pPr>
            <a:r>
              <a:rPr lang="en-GB" sz="2000" dirty="0"/>
              <a:t>“The history of all hitherto existing society is the </a:t>
            </a:r>
            <a:r>
              <a:rPr lang="en-GB" sz="2000" dirty="0">
                <a:highlight>
                  <a:srgbClr val="FFFF00"/>
                </a:highlight>
              </a:rPr>
              <a:t>history of class struggles</a:t>
            </a:r>
            <a:r>
              <a:rPr lang="en-GB" sz="2000" dirty="0"/>
              <a:t>. Freeman and slave, patrician and plebeian, lord and serf, guild-master and journeyman, in a word, oppressor and oppressed, stood in constant opposition to one another… In ancient Rome we have patricians, knights, plebeians, slaves; in the Middle Ages, feudal lords, vassals, guild-masters, journeymen, apprentices, serfs; in almost all of these classes, again, subordinate gradations… an uninterrupted, now hidden, now open fight, a fight that each time ended, either in a revolutionary </a:t>
            </a:r>
            <a:r>
              <a:rPr lang="en-GB" sz="2000" dirty="0">
                <a:highlight>
                  <a:srgbClr val="FFFF00"/>
                </a:highlight>
              </a:rPr>
              <a:t>reconstitution</a:t>
            </a:r>
            <a:r>
              <a:rPr lang="en-GB" sz="2000" dirty="0"/>
              <a:t> of society at large, or in the </a:t>
            </a:r>
            <a:r>
              <a:rPr lang="en-GB" sz="2000" dirty="0">
                <a:highlight>
                  <a:srgbClr val="FFFF00"/>
                </a:highlight>
              </a:rPr>
              <a:t>common ruin </a:t>
            </a:r>
            <a:r>
              <a:rPr lang="en-GB" sz="2000" dirty="0"/>
              <a:t>of the contending classes.” </a:t>
            </a:r>
          </a:p>
        </p:txBody>
      </p:sp>
      <p:sp>
        <p:nvSpPr>
          <p:cNvPr id="4" name="Slide Number Placeholder 3">
            <a:extLst>
              <a:ext uri="{FF2B5EF4-FFF2-40B4-BE49-F238E27FC236}">
                <a16:creationId xmlns:a16="http://schemas.microsoft.com/office/drawing/2014/main" id="{75090768-C093-5A4B-1701-0931A4B3F64B}"/>
              </a:ext>
            </a:extLst>
          </p:cNvPr>
          <p:cNvSpPr>
            <a:spLocks noGrp="1"/>
          </p:cNvSpPr>
          <p:nvPr>
            <p:ph type="sldNum" sz="quarter" idx="12"/>
          </p:nvPr>
        </p:nvSpPr>
        <p:spPr/>
        <p:txBody>
          <a:bodyPr/>
          <a:lstStyle/>
          <a:p>
            <a:fld id="{7B84552E-C415-4A08-98B3-112702A53DD8}" type="slidenum">
              <a:rPr lang="en-GB" smtClean="0"/>
              <a:t>2</a:t>
            </a:fld>
            <a:endParaRPr lang="en-GB"/>
          </a:p>
        </p:txBody>
      </p:sp>
      <p:pic>
        <p:nvPicPr>
          <p:cNvPr id="1026" name="Picture 2" descr="This detail from an illustration in a 1911 Industrial Workers of the World publication depicts a class of workers struggling to hold up finely dressed elites while they drink and dine.">
            <a:extLst>
              <a:ext uri="{FF2B5EF4-FFF2-40B4-BE49-F238E27FC236}">
                <a16:creationId xmlns:a16="http://schemas.microsoft.com/office/drawing/2014/main" id="{6E51662C-4509-2B2F-3663-C45FEAF7DE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0592" y="1968874"/>
            <a:ext cx="4113743" cy="36519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944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bourgeoisie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5"/>
            <a:ext cx="7238999" cy="4667250"/>
          </a:xfrm>
        </p:spPr>
        <p:txBody>
          <a:bodyPr>
            <a:normAutofit/>
          </a:bodyPr>
          <a:lstStyle/>
          <a:p>
            <a:pPr marL="0" indent="0">
              <a:lnSpc>
                <a:spcPct val="100000"/>
              </a:lnSpc>
              <a:spcBef>
                <a:spcPts val="0"/>
              </a:spcBef>
              <a:buNone/>
            </a:pPr>
            <a:r>
              <a:rPr lang="en-GB" sz="2000" dirty="0"/>
              <a:t>“The bourgeoisie, historically, has played a </a:t>
            </a:r>
            <a:r>
              <a:rPr lang="en-GB" sz="2000" dirty="0">
                <a:highlight>
                  <a:srgbClr val="FFFF00"/>
                </a:highlight>
              </a:rPr>
              <a:t>most revolutionary part</a:t>
            </a:r>
            <a:r>
              <a:rPr lang="en-GB" sz="2000" dirty="0"/>
              <a:t>. The bourgeoisie, wherever it has got the upper hand, has put an end to all feudal, patriarchal, idyllic relations. It has pitilessly torn asunder the motley feudal ties that bound man to his ‘natural superiors’, and has left remaining no other nexus between man and man than naked self-interest, than callous ‘</a:t>
            </a:r>
            <a:r>
              <a:rPr lang="en-GB" sz="2000" dirty="0">
                <a:highlight>
                  <a:srgbClr val="FFFF00"/>
                </a:highlight>
              </a:rPr>
              <a:t>cash payment</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“The bourgeoisie… has accomplished wonders far surpassing Egyptian pyramids, Roman aqueducts, and Gothic cathedrals; it has conducted expeditions that put in the shade all former Exoduses of nations and crusades. The bourgeoisie cannot exist without </a:t>
            </a:r>
            <a:r>
              <a:rPr lang="en-GB" sz="2000" dirty="0">
                <a:highlight>
                  <a:srgbClr val="FFFF00"/>
                </a:highlight>
              </a:rPr>
              <a:t>constantly revolutionising </a:t>
            </a:r>
            <a:r>
              <a:rPr lang="en-GB" sz="2000" dirty="0"/>
              <a:t>the instruments of production, and thereby the relations of production, and with them the whole relations of society…”</a:t>
            </a:r>
          </a:p>
        </p:txBody>
      </p:sp>
      <p:sp>
        <p:nvSpPr>
          <p:cNvPr id="4" name="Slide Number Placeholder 3">
            <a:extLst>
              <a:ext uri="{FF2B5EF4-FFF2-40B4-BE49-F238E27FC236}">
                <a16:creationId xmlns:a16="http://schemas.microsoft.com/office/drawing/2014/main" id="{DE790A4F-DD98-43EF-E729-FA69CA177EC5}"/>
              </a:ext>
            </a:extLst>
          </p:cNvPr>
          <p:cNvSpPr>
            <a:spLocks noGrp="1"/>
          </p:cNvSpPr>
          <p:nvPr>
            <p:ph type="sldNum" sz="quarter" idx="12"/>
          </p:nvPr>
        </p:nvSpPr>
        <p:spPr/>
        <p:txBody>
          <a:bodyPr/>
          <a:lstStyle/>
          <a:p>
            <a:fld id="{7B84552E-C415-4A08-98B3-112702A53DD8}" type="slidenum">
              <a:rPr lang="en-GB" smtClean="0"/>
              <a:t>3</a:t>
            </a:fld>
            <a:endParaRPr lang="en-GB"/>
          </a:p>
        </p:txBody>
      </p:sp>
      <p:pic>
        <p:nvPicPr>
          <p:cNvPr id="1026" name="Picture 2" descr="Early Victorian Mens Fashion">
            <a:extLst>
              <a:ext uri="{FF2B5EF4-FFF2-40B4-BE49-F238E27FC236}">
                <a16:creationId xmlns:a16="http://schemas.microsoft.com/office/drawing/2014/main" id="{12227284-ECD8-786A-780D-E388B3F02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9524" y="1952064"/>
            <a:ext cx="2974275" cy="39377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35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Capitalist globalisation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2" y="1825624"/>
            <a:ext cx="4352364" cy="3723529"/>
          </a:xfrm>
        </p:spPr>
        <p:txBody>
          <a:bodyPr>
            <a:normAutofit/>
          </a:bodyPr>
          <a:lstStyle/>
          <a:p>
            <a:pPr marL="0" indent="0">
              <a:lnSpc>
                <a:spcPct val="100000"/>
              </a:lnSpc>
              <a:spcBef>
                <a:spcPts val="0"/>
              </a:spcBef>
              <a:buNone/>
            </a:pPr>
            <a:r>
              <a:rPr lang="en-GB" sz="2000" dirty="0"/>
              <a:t>“The need of a constantly expanding market for its products chases the bourgeoisie over the entire surface of the </a:t>
            </a:r>
            <a:r>
              <a:rPr lang="en-GB" sz="2000" dirty="0">
                <a:highlight>
                  <a:srgbClr val="FFFF00"/>
                </a:highlight>
              </a:rPr>
              <a:t>globe</a:t>
            </a:r>
            <a:r>
              <a:rPr lang="en-GB" sz="2000" dirty="0"/>
              <a:t>. It must nestle everywhere, settle everywhere, establish connexions everywhere. </a:t>
            </a:r>
          </a:p>
          <a:p>
            <a:pPr marL="0" indent="0">
              <a:lnSpc>
                <a:spcPct val="100000"/>
              </a:lnSpc>
              <a:spcBef>
                <a:spcPts val="0"/>
              </a:spcBef>
              <a:buNone/>
            </a:pPr>
            <a:endParaRPr lang="en-GB" sz="2000" dirty="0"/>
          </a:p>
          <a:p>
            <a:pPr marL="0" indent="0">
              <a:lnSpc>
                <a:spcPct val="100000"/>
              </a:lnSpc>
              <a:spcBef>
                <a:spcPts val="0"/>
              </a:spcBef>
              <a:buNone/>
            </a:pPr>
            <a:r>
              <a:rPr lang="en-GB" sz="2000" dirty="0"/>
              <a:t>“The bourgeoisie has through its exploitation of the world market given a </a:t>
            </a:r>
            <a:r>
              <a:rPr lang="en-GB" sz="2000" dirty="0">
                <a:highlight>
                  <a:srgbClr val="FFFF00"/>
                </a:highlight>
              </a:rPr>
              <a:t>cosmopolitan</a:t>
            </a:r>
            <a:r>
              <a:rPr lang="en-GB" sz="2000" dirty="0"/>
              <a:t> character to production and consumption in every country…”</a:t>
            </a:r>
          </a:p>
        </p:txBody>
      </p:sp>
      <p:sp>
        <p:nvSpPr>
          <p:cNvPr id="4" name="Slide Number Placeholder 3">
            <a:extLst>
              <a:ext uri="{FF2B5EF4-FFF2-40B4-BE49-F238E27FC236}">
                <a16:creationId xmlns:a16="http://schemas.microsoft.com/office/drawing/2014/main" id="{1221A87F-CFC8-8C89-67D8-2F8C0C9B175E}"/>
              </a:ext>
            </a:extLst>
          </p:cNvPr>
          <p:cNvSpPr>
            <a:spLocks noGrp="1"/>
          </p:cNvSpPr>
          <p:nvPr>
            <p:ph type="sldNum" sz="quarter" idx="12"/>
          </p:nvPr>
        </p:nvSpPr>
        <p:spPr/>
        <p:txBody>
          <a:bodyPr/>
          <a:lstStyle/>
          <a:p>
            <a:fld id="{7B84552E-C415-4A08-98B3-112702A53DD8}" type="slidenum">
              <a:rPr lang="en-GB" smtClean="0"/>
              <a:t>4</a:t>
            </a:fld>
            <a:endParaRPr lang="en-GB"/>
          </a:p>
        </p:txBody>
      </p:sp>
      <p:pic>
        <p:nvPicPr>
          <p:cNvPr id="3074" name="Picture 2" descr="The East India Company trade, c. 1800 (Illustration) - World History  Encyclopedia">
            <a:extLst>
              <a:ext uri="{FF2B5EF4-FFF2-40B4-BE49-F238E27FC236}">
                <a16:creationId xmlns:a16="http://schemas.microsoft.com/office/drawing/2014/main" id="{9B56F65C-FA9F-D100-15FF-0D82A2BCA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7234" y="1972236"/>
            <a:ext cx="5579330" cy="31376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19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Capitalist imperialism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5544670" cy="4667251"/>
          </a:xfrm>
        </p:spPr>
        <p:txBody>
          <a:bodyPr>
            <a:normAutofit/>
          </a:bodyPr>
          <a:lstStyle/>
          <a:p>
            <a:pPr marL="0" indent="0">
              <a:lnSpc>
                <a:spcPct val="100000"/>
              </a:lnSpc>
              <a:spcBef>
                <a:spcPts val="0"/>
              </a:spcBef>
              <a:buNone/>
            </a:pPr>
            <a:r>
              <a:rPr lang="en-GB" sz="2000" dirty="0"/>
              <a:t>“The bourgeoisie, by the rapid improvement of all instruments of production, by the immensely facilitated means of communication, </a:t>
            </a:r>
            <a:r>
              <a:rPr lang="en-GB" sz="2000" dirty="0">
                <a:highlight>
                  <a:srgbClr val="FFFF00"/>
                </a:highlight>
              </a:rPr>
              <a:t>draws all, even the most barbarian, nations into civilisation</a:t>
            </a:r>
            <a:r>
              <a:rPr lang="en-GB" sz="2000" dirty="0"/>
              <a:t>. The cheap prices of commodities are the heavy artillery with which it batters down all Chinese walls, with which it forces the barbarians’ intensely obstinate hatred of foreigners to capitulate. It compels all nations, on pain of extinction, to adopt the bourgeois mode of production; it compels them to introduce what it calls civilisation into their midst, i.e., to become bourgeois themselves. In one word, it creates a world after its own image…”</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5</a:t>
            </a:fld>
            <a:endParaRPr lang="en-GB"/>
          </a:p>
        </p:txBody>
      </p:sp>
      <p:pic>
        <p:nvPicPr>
          <p:cNvPr id="4100" name="Picture 4" descr="First Opium War - Wikipedia">
            <a:extLst>
              <a:ext uri="{FF2B5EF4-FFF2-40B4-BE49-F238E27FC236}">
                <a16:creationId xmlns:a16="http://schemas.microsoft.com/office/drawing/2014/main" id="{DBB4FD06-90B3-FA61-9C36-3BCCF376CD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7477" y="1975036"/>
            <a:ext cx="4506482" cy="29196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66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Capitalist urbanisation and industrialisation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6987988" cy="4667250"/>
          </a:xfrm>
        </p:spPr>
        <p:txBody>
          <a:bodyPr>
            <a:normAutofit/>
          </a:bodyPr>
          <a:lstStyle/>
          <a:p>
            <a:pPr marL="0" indent="0">
              <a:lnSpc>
                <a:spcPct val="100000"/>
              </a:lnSpc>
              <a:spcBef>
                <a:spcPts val="0"/>
              </a:spcBef>
              <a:buNone/>
            </a:pPr>
            <a:r>
              <a:rPr lang="en-GB" sz="2000" dirty="0"/>
              <a:t>“The bourgeoisie has subjected the </a:t>
            </a:r>
            <a:r>
              <a:rPr lang="en-GB" sz="2000" dirty="0">
                <a:highlight>
                  <a:srgbClr val="FFFF00"/>
                </a:highlight>
              </a:rPr>
              <a:t>country</a:t>
            </a:r>
            <a:r>
              <a:rPr lang="en-GB" sz="2000" dirty="0"/>
              <a:t> to the rule of the </a:t>
            </a:r>
            <a:r>
              <a:rPr lang="en-GB" sz="2000" dirty="0">
                <a:highlight>
                  <a:srgbClr val="FFFF00"/>
                </a:highlight>
              </a:rPr>
              <a:t>towns</a:t>
            </a:r>
            <a:r>
              <a:rPr lang="en-GB" sz="2000" dirty="0"/>
              <a:t>. It has created enormous cities, has greatly increased the urban population as compared with the rural, and has thus rescued a considerable part of the population from the </a:t>
            </a:r>
            <a:r>
              <a:rPr lang="en-GB" sz="2000" dirty="0">
                <a:highlight>
                  <a:srgbClr val="FFFF00"/>
                </a:highlight>
              </a:rPr>
              <a:t>idiocy [isolation] </a:t>
            </a:r>
            <a:r>
              <a:rPr lang="en-GB" sz="2000" dirty="0"/>
              <a:t>of rural life. Just as it has made the country dependent on the towns, so it has made barbarian and semi-barbarian countries dependent on the civilised ones, nations of peasants on nations of bourgeois, the East on the West…</a:t>
            </a:r>
          </a:p>
          <a:p>
            <a:pPr marL="0" indent="0">
              <a:lnSpc>
                <a:spcPct val="100000"/>
              </a:lnSpc>
              <a:spcBef>
                <a:spcPts val="0"/>
              </a:spcBef>
              <a:buNone/>
            </a:pPr>
            <a:r>
              <a:rPr lang="en-GB" sz="2000" dirty="0"/>
              <a:t>“The bourgeoisie, during its rule of scarce one hundred years, has created more massive and more colossal productive forces than have all preceding generations together. </a:t>
            </a:r>
            <a:r>
              <a:rPr lang="en-GB" sz="2000" dirty="0">
                <a:highlight>
                  <a:srgbClr val="FFFF00"/>
                </a:highlight>
              </a:rPr>
              <a:t>Subjection of nature’s forces </a:t>
            </a:r>
            <a:r>
              <a:rPr lang="en-GB" sz="2000" dirty="0"/>
              <a:t>to man, machinery, application of chemistry to industry and agriculture, steam-navigation, railways, electric telegraphs, clearing of whole continents for cultivation, canalisation of rivers, whole populations conjured out of the ground…”</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A6338AD2-BF1E-0A2A-5AC3-850FA14BA111}"/>
              </a:ext>
            </a:extLst>
          </p:cNvPr>
          <p:cNvSpPr>
            <a:spLocks noGrp="1"/>
          </p:cNvSpPr>
          <p:nvPr>
            <p:ph type="sldNum" sz="quarter" idx="12"/>
          </p:nvPr>
        </p:nvSpPr>
        <p:spPr/>
        <p:txBody>
          <a:bodyPr/>
          <a:lstStyle/>
          <a:p>
            <a:fld id="{7B84552E-C415-4A08-98B3-112702A53DD8}" type="slidenum">
              <a:rPr lang="en-GB" smtClean="0"/>
              <a:t>6</a:t>
            </a:fld>
            <a:endParaRPr lang="en-GB"/>
          </a:p>
        </p:txBody>
      </p:sp>
      <p:pic>
        <p:nvPicPr>
          <p:cNvPr id="5124" name="Picture 4" descr="Longton potteries - the most polluted of all the North Staffordshire  pottery towns">
            <a:extLst>
              <a:ext uri="{FF2B5EF4-FFF2-40B4-BE49-F238E27FC236}">
                <a16:creationId xmlns:a16="http://schemas.microsoft.com/office/drawing/2014/main" id="{239E73E5-8C3E-12A4-0212-6F4529B061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947" r="8044"/>
          <a:stretch/>
        </p:blipFill>
        <p:spPr bwMode="auto">
          <a:xfrm>
            <a:off x="8009965" y="1999410"/>
            <a:ext cx="3343835" cy="41862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331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state</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5419165" cy="4667250"/>
          </a:xfrm>
        </p:spPr>
        <p:txBody>
          <a:bodyPr>
            <a:normAutofit/>
          </a:bodyPr>
          <a:lstStyle/>
          <a:p>
            <a:pPr marL="0" indent="0">
              <a:lnSpc>
                <a:spcPct val="100000"/>
              </a:lnSpc>
              <a:spcBef>
                <a:spcPts val="0"/>
              </a:spcBef>
              <a:buNone/>
            </a:pPr>
            <a:r>
              <a:rPr lang="en-GB" sz="2000" dirty="0"/>
              <a:t>“The executive of the </a:t>
            </a:r>
            <a:r>
              <a:rPr lang="en-GB" sz="2000" dirty="0">
                <a:highlight>
                  <a:srgbClr val="FFFF00"/>
                </a:highlight>
              </a:rPr>
              <a:t>modern state </a:t>
            </a:r>
            <a:r>
              <a:rPr lang="en-GB" sz="2000" dirty="0"/>
              <a:t>is but a committee for managing the common affairs of the whole bourgeoisie.”</a:t>
            </a:r>
          </a:p>
          <a:p>
            <a:pPr marL="0" indent="0">
              <a:lnSpc>
                <a:spcPct val="100000"/>
              </a:lnSpc>
              <a:spcBef>
                <a:spcPts val="0"/>
              </a:spcBef>
              <a:buNone/>
            </a:pPr>
            <a:endParaRPr lang="en-GB" sz="2000" dirty="0"/>
          </a:p>
          <a:p>
            <a:pPr marL="0" indent="0">
              <a:lnSpc>
                <a:spcPct val="100000"/>
              </a:lnSpc>
              <a:spcBef>
                <a:spcPts val="0"/>
              </a:spcBef>
              <a:buNone/>
            </a:pPr>
            <a:r>
              <a:rPr lang="en-GB" sz="2000" dirty="0"/>
              <a:t>II: “</a:t>
            </a:r>
            <a:r>
              <a:rPr lang="en-GB" sz="2000" dirty="0">
                <a:highlight>
                  <a:srgbClr val="FFFF00"/>
                </a:highlight>
              </a:rPr>
              <a:t>Political power</a:t>
            </a:r>
            <a:r>
              <a:rPr lang="en-GB" sz="2000" dirty="0"/>
              <a:t>, properly so called, is merely the organised power of one class for oppressing another.” </a:t>
            </a:r>
          </a:p>
          <a:p>
            <a:pPr marL="0" indent="0">
              <a:lnSpc>
                <a:spcPct val="100000"/>
              </a:lnSpc>
              <a:spcBef>
                <a:spcPts val="0"/>
              </a:spcBef>
              <a:buNone/>
            </a:pPr>
            <a:endParaRPr lang="en-GB" sz="2000" dirty="0"/>
          </a:p>
          <a:p>
            <a:pPr marL="0" indent="0">
              <a:lnSpc>
                <a:spcPct val="100000"/>
              </a:lnSpc>
              <a:spcBef>
                <a:spcPts val="0"/>
              </a:spcBef>
              <a:buNone/>
            </a:pPr>
            <a:r>
              <a:rPr lang="en-GB" sz="2000" dirty="0"/>
              <a:t>“One thing especially was proved by the [Paris] Commune, viz., that ‘the working class cannot simply lay hold of the </a:t>
            </a:r>
            <a:r>
              <a:rPr lang="en-GB" sz="2000" dirty="0">
                <a:highlight>
                  <a:srgbClr val="FFFF00"/>
                </a:highlight>
              </a:rPr>
              <a:t>ready-made state machinery</a:t>
            </a:r>
            <a:r>
              <a:rPr lang="en-GB" sz="2000" dirty="0"/>
              <a:t>, and wield it for its own purposes’.”</a:t>
            </a:r>
          </a:p>
          <a:p>
            <a:pPr marL="0" indent="0">
              <a:lnSpc>
                <a:spcPct val="100000"/>
              </a:lnSpc>
              <a:spcBef>
                <a:spcPts val="0"/>
              </a:spcBef>
              <a:buNone/>
            </a:pPr>
            <a:r>
              <a:rPr lang="en-GB" sz="2000" dirty="0"/>
              <a:t>Marx and Engels (24 June 1872) </a:t>
            </a:r>
            <a:r>
              <a:rPr lang="en-GB" sz="2000" i="1" dirty="0"/>
              <a:t>Preface to the ‘new’ German edition</a:t>
            </a:r>
            <a:r>
              <a:rPr lang="en-GB" sz="2000" dirty="0"/>
              <a:t>. MECW 23: 175</a:t>
            </a:r>
          </a:p>
        </p:txBody>
      </p:sp>
      <p:sp>
        <p:nvSpPr>
          <p:cNvPr id="4" name="Slide Number Placeholder 3">
            <a:extLst>
              <a:ext uri="{FF2B5EF4-FFF2-40B4-BE49-F238E27FC236}">
                <a16:creationId xmlns:a16="http://schemas.microsoft.com/office/drawing/2014/main" id="{9C79ABE1-21CF-F1A5-8470-E15AB929CD92}"/>
              </a:ext>
            </a:extLst>
          </p:cNvPr>
          <p:cNvSpPr>
            <a:spLocks noGrp="1"/>
          </p:cNvSpPr>
          <p:nvPr>
            <p:ph type="sldNum" sz="quarter" idx="12"/>
          </p:nvPr>
        </p:nvSpPr>
        <p:spPr/>
        <p:txBody>
          <a:bodyPr/>
          <a:lstStyle/>
          <a:p>
            <a:fld id="{7B84552E-C415-4A08-98B3-112702A53DD8}" type="slidenum">
              <a:rPr lang="en-GB" smtClean="0"/>
              <a:t>7</a:t>
            </a:fld>
            <a:endParaRPr lang="en-GB"/>
          </a:p>
        </p:txBody>
      </p:sp>
      <p:pic>
        <p:nvPicPr>
          <p:cNvPr id="6146" name="Picture 2" descr="Disrupt? Peterloo and Protest - People's History Museum: The national  museum of democracy">
            <a:extLst>
              <a:ext uri="{FF2B5EF4-FFF2-40B4-BE49-F238E27FC236}">
                <a16:creationId xmlns:a16="http://schemas.microsoft.com/office/drawing/2014/main" id="{42B1EA18-40D2-E8F4-5C2E-C64038F470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48" r="16275"/>
          <a:stretch/>
        </p:blipFill>
        <p:spPr bwMode="auto">
          <a:xfrm>
            <a:off x="6400801" y="1915469"/>
            <a:ext cx="4805082" cy="40525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164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Capitalist crises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5589493" cy="4530725"/>
          </a:xfrm>
        </p:spPr>
        <p:txBody>
          <a:bodyPr>
            <a:normAutofit/>
          </a:bodyPr>
          <a:lstStyle/>
          <a:p>
            <a:pPr marL="0" indent="0">
              <a:lnSpc>
                <a:spcPct val="100000"/>
              </a:lnSpc>
              <a:spcBef>
                <a:spcPts val="0"/>
              </a:spcBef>
              <a:buNone/>
            </a:pPr>
            <a:r>
              <a:rPr lang="en-GB" sz="2000" dirty="0"/>
              <a:t>“It is enough to mention the </a:t>
            </a:r>
            <a:r>
              <a:rPr lang="en-GB" sz="2000" dirty="0">
                <a:highlight>
                  <a:srgbClr val="FFFF00"/>
                </a:highlight>
              </a:rPr>
              <a:t>commercial crises </a:t>
            </a:r>
            <a:r>
              <a:rPr lang="en-GB" sz="2000" dirty="0"/>
              <a:t>that by their periodical return put the existence of the entire bourgeois society on its trial, each time more threateningly. In these crises, a great part not only of the existing products, but also of the previously created productive forces, are periodically destroyed. In these crises, there breaks out an epidemic that, in all earlier epochs, would have seemed an absurdity — the epidemic of over-production. Society suddenly finds itself put back into </a:t>
            </a:r>
            <a:r>
              <a:rPr lang="en-GB" sz="2000" dirty="0">
                <a:highlight>
                  <a:srgbClr val="FFFF00"/>
                </a:highlight>
              </a:rPr>
              <a:t>a state of momentary barbarism</a:t>
            </a:r>
            <a:r>
              <a:rPr lang="en-GB" sz="2000" dirty="0"/>
              <a:t>; it appears as if a famine, a universal war of devastation, had cut off the supply of every means of subsistence; industry and commerce seem to be destroyed…”</a:t>
            </a:r>
          </a:p>
        </p:txBody>
      </p:sp>
      <p:sp>
        <p:nvSpPr>
          <p:cNvPr id="4" name="Slide Number Placeholder 3">
            <a:extLst>
              <a:ext uri="{FF2B5EF4-FFF2-40B4-BE49-F238E27FC236}">
                <a16:creationId xmlns:a16="http://schemas.microsoft.com/office/drawing/2014/main" id="{2A9E7935-5B42-5AB1-2F86-66E861D5A646}"/>
              </a:ext>
            </a:extLst>
          </p:cNvPr>
          <p:cNvSpPr>
            <a:spLocks noGrp="1"/>
          </p:cNvSpPr>
          <p:nvPr>
            <p:ph type="sldNum" sz="quarter" idx="12"/>
          </p:nvPr>
        </p:nvSpPr>
        <p:spPr/>
        <p:txBody>
          <a:bodyPr/>
          <a:lstStyle/>
          <a:p>
            <a:fld id="{7B84552E-C415-4A08-98B3-112702A53DD8}" type="slidenum">
              <a:rPr lang="en-GB" smtClean="0"/>
              <a:t>8</a:t>
            </a:fld>
            <a:endParaRPr lang="en-GB"/>
          </a:p>
        </p:txBody>
      </p:sp>
      <p:pic>
        <p:nvPicPr>
          <p:cNvPr id="7170" name="Picture 2" descr="A view of the Bank of England | Watercolour World">
            <a:extLst>
              <a:ext uri="{FF2B5EF4-FFF2-40B4-BE49-F238E27FC236}">
                <a16:creationId xmlns:a16="http://schemas.microsoft.com/office/drawing/2014/main" id="{85145EBB-B005-0A6B-A28C-94B5468E5D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407" t="14698"/>
          <a:stretch/>
        </p:blipFill>
        <p:spPr bwMode="auto">
          <a:xfrm>
            <a:off x="6571089" y="1943521"/>
            <a:ext cx="4760298" cy="35787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67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Myths about the middle class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7391400" cy="4667251"/>
          </a:xfrm>
        </p:spPr>
        <p:txBody>
          <a:bodyPr>
            <a:normAutofit/>
          </a:bodyPr>
          <a:lstStyle/>
          <a:p>
            <a:pPr marL="0" indent="0">
              <a:lnSpc>
                <a:spcPct val="100000"/>
              </a:lnSpc>
              <a:spcBef>
                <a:spcPts val="0"/>
              </a:spcBef>
              <a:buNone/>
            </a:pPr>
            <a:r>
              <a:rPr lang="en-GB" sz="2000" dirty="0"/>
              <a:t>“Our epoch, the epoch of the bourgeoisie, possesses, however, this distinct feature: it has </a:t>
            </a:r>
            <a:r>
              <a:rPr lang="en-GB" sz="2000" dirty="0">
                <a:highlight>
                  <a:srgbClr val="FFFF00"/>
                </a:highlight>
              </a:rPr>
              <a:t>simplified class antagonisms</a:t>
            </a:r>
            <a:r>
              <a:rPr lang="en-GB" sz="2000" dirty="0"/>
              <a:t>. Society as a whole is more and more splitting up into two great hostile camps.” </a:t>
            </a:r>
          </a:p>
          <a:p>
            <a:pPr marL="0" indent="0">
              <a:lnSpc>
                <a:spcPct val="100000"/>
              </a:lnSpc>
              <a:spcBef>
                <a:spcPts val="0"/>
              </a:spcBef>
              <a:buNone/>
            </a:pPr>
            <a:endParaRPr lang="en-GB" sz="2000" dirty="0"/>
          </a:p>
          <a:p>
            <a:pPr marL="0" indent="0">
              <a:lnSpc>
                <a:spcPct val="100000"/>
              </a:lnSpc>
              <a:spcBef>
                <a:spcPts val="0"/>
              </a:spcBef>
              <a:buNone/>
            </a:pPr>
            <a:r>
              <a:rPr lang="en-GB" sz="2000" dirty="0"/>
              <a:t>“The small intermediate strata existing up to now – the small industrials, merchants, and rentier, the artisans and peasants – all these classes </a:t>
            </a:r>
            <a:r>
              <a:rPr lang="en-GB" sz="2000" dirty="0">
                <a:highlight>
                  <a:srgbClr val="FFFF00"/>
                </a:highlight>
              </a:rPr>
              <a:t>sink down </a:t>
            </a:r>
            <a:r>
              <a:rPr lang="en-GB" sz="2000" dirty="0"/>
              <a:t>into the proletariat…” [HD]</a:t>
            </a:r>
          </a:p>
          <a:p>
            <a:pPr marL="0" indent="0">
              <a:lnSpc>
                <a:spcPct val="100000"/>
              </a:lnSpc>
              <a:spcBef>
                <a:spcPts val="0"/>
              </a:spcBef>
              <a:buNone/>
            </a:pPr>
            <a:endParaRPr lang="en-GB" sz="2000" dirty="0"/>
          </a:p>
          <a:p>
            <a:pPr marL="0" indent="0">
              <a:lnSpc>
                <a:spcPct val="100000"/>
              </a:lnSpc>
              <a:spcBef>
                <a:spcPts val="0"/>
              </a:spcBef>
              <a:buNone/>
            </a:pPr>
            <a:r>
              <a:rPr lang="en-GB" sz="2000" dirty="0"/>
              <a:t>“The other classes </a:t>
            </a:r>
            <a:r>
              <a:rPr lang="en-GB" sz="2000" dirty="0">
                <a:highlight>
                  <a:srgbClr val="FFFF00"/>
                </a:highlight>
              </a:rPr>
              <a:t>decay and finally disappear [go under] </a:t>
            </a:r>
            <a:r>
              <a:rPr lang="en-GB" sz="2000" dirty="0"/>
              <a:t>in the face of modern industry.”</a:t>
            </a:r>
          </a:p>
          <a:p>
            <a:pPr marL="0" indent="0">
              <a:lnSpc>
                <a:spcPct val="100000"/>
              </a:lnSpc>
              <a:spcBef>
                <a:spcPts val="0"/>
              </a:spcBef>
              <a:buNone/>
            </a:pPr>
            <a:endParaRPr lang="en-GB" sz="2000" dirty="0"/>
          </a:p>
          <a:p>
            <a:pPr marL="0" indent="0">
              <a:lnSpc>
                <a:spcPct val="100000"/>
              </a:lnSpc>
              <a:spcBef>
                <a:spcPts val="0"/>
              </a:spcBef>
              <a:buNone/>
            </a:pPr>
            <a:r>
              <a:rPr lang="en-GB" sz="2000" dirty="0"/>
              <a:t>III: “In countries where modern civilisation has become fully developed, a </a:t>
            </a:r>
            <a:r>
              <a:rPr lang="en-GB" sz="2000" dirty="0">
                <a:highlight>
                  <a:srgbClr val="FFFF00"/>
                </a:highlight>
              </a:rPr>
              <a:t>new class of petty bourgeois </a:t>
            </a:r>
            <a:r>
              <a:rPr lang="en-GB" sz="2000" dirty="0"/>
              <a:t>has been formed, fluctuating between proletariat and bourgeoisie, and ever renewing itself as a supplementary part of bourgeois society.”</a:t>
            </a:r>
          </a:p>
        </p:txBody>
      </p:sp>
      <p:sp>
        <p:nvSpPr>
          <p:cNvPr id="4" name="Slide Number Placeholder 3">
            <a:extLst>
              <a:ext uri="{FF2B5EF4-FFF2-40B4-BE49-F238E27FC236}">
                <a16:creationId xmlns:a16="http://schemas.microsoft.com/office/drawing/2014/main" id="{E1C257C3-6FBF-54DC-568E-766632CCE2B1}"/>
              </a:ext>
            </a:extLst>
          </p:cNvPr>
          <p:cNvSpPr>
            <a:spLocks noGrp="1"/>
          </p:cNvSpPr>
          <p:nvPr>
            <p:ph type="sldNum" sz="quarter" idx="12"/>
          </p:nvPr>
        </p:nvSpPr>
        <p:spPr/>
        <p:txBody>
          <a:bodyPr/>
          <a:lstStyle/>
          <a:p>
            <a:fld id="{7B84552E-C415-4A08-98B3-112702A53DD8}" type="slidenum">
              <a:rPr lang="en-GB" smtClean="0"/>
              <a:t>9</a:t>
            </a:fld>
            <a:endParaRPr lang="en-GB"/>
          </a:p>
        </p:txBody>
      </p:sp>
      <p:pic>
        <p:nvPicPr>
          <p:cNvPr id="8194" name="Picture 2">
            <a:extLst>
              <a:ext uri="{FF2B5EF4-FFF2-40B4-BE49-F238E27FC236}">
                <a16:creationId xmlns:a16="http://schemas.microsoft.com/office/drawing/2014/main" id="{D919AF1A-0EAE-14AD-00D1-2FD1453374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376" y="1963269"/>
            <a:ext cx="2559424" cy="41488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17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proletariat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5517776" cy="4351338"/>
          </a:xfrm>
        </p:spPr>
        <p:txBody>
          <a:bodyPr>
            <a:normAutofit/>
          </a:bodyPr>
          <a:lstStyle/>
          <a:p>
            <a:pPr marL="0" indent="0">
              <a:lnSpc>
                <a:spcPct val="100000"/>
              </a:lnSpc>
              <a:spcBef>
                <a:spcPts val="0"/>
              </a:spcBef>
              <a:buNone/>
            </a:pPr>
            <a:r>
              <a:rPr lang="en-GB" sz="2000" dirty="0"/>
              <a:t>“In proportion as the bourgeoisie, i.e., capital, is developed, in the same proportion is the proletariat, the modern working class, developed — a class of labourers, who live only so long as they find work, and who find work only so long as their labour increases capital.”</a:t>
            </a:r>
          </a:p>
          <a:p>
            <a:pPr marL="0" indent="0">
              <a:lnSpc>
                <a:spcPct val="100000"/>
              </a:lnSpc>
              <a:spcBef>
                <a:spcPts val="0"/>
              </a:spcBef>
              <a:buNone/>
            </a:pPr>
            <a:endParaRPr lang="en-GB" sz="2000" dirty="0"/>
          </a:p>
          <a:p>
            <a:pPr marL="0" indent="0">
              <a:lnSpc>
                <a:spcPct val="100000"/>
              </a:lnSpc>
              <a:spcBef>
                <a:spcPts val="0"/>
              </a:spcBef>
              <a:buNone/>
            </a:pPr>
            <a:r>
              <a:rPr lang="en-GB" sz="2000" dirty="0"/>
              <a:t>“By proletariat, the class of </a:t>
            </a:r>
            <a:r>
              <a:rPr lang="en-GB" sz="2000" dirty="0">
                <a:highlight>
                  <a:srgbClr val="FFFF00"/>
                </a:highlight>
              </a:rPr>
              <a:t>modern wage labourers </a:t>
            </a:r>
            <a:r>
              <a:rPr lang="en-GB" sz="2000" dirty="0"/>
              <a:t>who, having no means of production of their own, are reduced to selling their labour power in order to live.” </a:t>
            </a:r>
          </a:p>
          <a:p>
            <a:pPr marL="0" indent="0">
              <a:lnSpc>
                <a:spcPct val="100000"/>
              </a:lnSpc>
              <a:spcBef>
                <a:spcPts val="0"/>
              </a:spcBef>
              <a:buNone/>
            </a:pPr>
            <a:r>
              <a:rPr lang="en-GB" sz="2000" dirty="0"/>
              <a:t>Engels (1888) </a:t>
            </a:r>
            <a:r>
              <a:rPr lang="en-GB" sz="2000" i="1" dirty="0"/>
              <a:t>Note to the English edition of the Communist Manifesto</a:t>
            </a:r>
            <a:r>
              <a:rPr lang="en-GB" sz="2000" dirty="0"/>
              <a:t>. MECW 6: 482</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00D0929E-8C09-DD8A-ED5A-F8DFDD803235}"/>
              </a:ext>
            </a:extLst>
          </p:cNvPr>
          <p:cNvSpPr>
            <a:spLocks noGrp="1"/>
          </p:cNvSpPr>
          <p:nvPr>
            <p:ph type="sldNum" sz="quarter" idx="12"/>
          </p:nvPr>
        </p:nvSpPr>
        <p:spPr/>
        <p:txBody>
          <a:bodyPr/>
          <a:lstStyle/>
          <a:p>
            <a:fld id="{7B84552E-C415-4A08-98B3-112702A53DD8}" type="slidenum">
              <a:rPr lang="en-GB" smtClean="0"/>
              <a:t>10</a:t>
            </a:fld>
            <a:endParaRPr lang="en-GB"/>
          </a:p>
        </p:txBody>
      </p:sp>
      <p:pic>
        <p:nvPicPr>
          <p:cNvPr id="9218" name="Picture 2" descr="Women and children working in a match factory in London.">
            <a:extLst>
              <a:ext uri="{FF2B5EF4-FFF2-40B4-BE49-F238E27FC236}">
                <a16:creationId xmlns:a16="http://schemas.microsoft.com/office/drawing/2014/main" id="{850102FE-3C74-A5C0-074B-B65508C2CE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71" r="6909"/>
          <a:stretch/>
        </p:blipFill>
        <p:spPr bwMode="auto">
          <a:xfrm>
            <a:off x="6595192" y="1971397"/>
            <a:ext cx="4843772" cy="3156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790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Waged labour</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7221071" cy="4745505"/>
          </a:xfrm>
        </p:spPr>
        <p:txBody>
          <a:bodyPr>
            <a:normAutofit lnSpcReduction="10000"/>
          </a:bodyPr>
          <a:lstStyle/>
          <a:p>
            <a:pPr marL="0" indent="0">
              <a:lnSpc>
                <a:spcPct val="100000"/>
              </a:lnSpc>
              <a:spcBef>
                <a:spcPts val="0"/>
              </a:spcBef>
              <a:buNone/>
            </a:pPr>
            <a:r>
              <a:rPr lang="en-GB" sz="2000" dirty="0"/>
              <a:t>“These labourers, who must sell themselves piecemeal, are a </a:t>
            </a:r>
            <a:r>
              <a:rPr lang="en-GB" sz="2000" dirty="0">
                <a:highlight>
                  <a:srgbClr val="FFFF00"/>
                </a:highlight>
              </a:rPr>
              <a:t>commodity</a:t>
            </a:r>
            <a:r>
              <a:rPr lang="en-GB" sz="2000" dirty="0"/>
              <a:t>, like every other article of commerce, and are consequently exposed to all the vicissitudes of competition, to all the fluctuations of the market.”</a:t>
            </a:r>
          </a:p>
          <a:p>
            <a:pPr marL="0" indent="0">
              <a:lnSpc>
                <a:spcPct val="100000"/>
              </a:lnSpc>
              <a:spcBef>
                <a:spcPts val="0"/>
              </a:spcBef>
              <a:buNone/>
            </a:pPr>
            <a:endParaRPr lang="en-GB" sz="2000" dirty="0"/>
          </a:p>
          <a:p>
            <a:pPr marL="0" indent="0">
              <a:lnSpc>
                <a:spcPct val="100000"/>
              </a:lnSpc>
              <a:spcBef>
                <a:spcPts val="0"/>
              </a:spcBef>
              <a:buNone/>
            </a:pPr>
            <a:r>
              <a:rPr lang="en-GB" sz="2000" dirty="0"/>
              <a:t>“The cost of production of a workman is restricted, almost entirely, to the </a:t>
            </a:r>
            <a:r>
              <a:rPr lang="en-GB" sz="2000" dirty="0">
                <a:highlight>
                  <a:srgbClr val="FFFF00"/>
                </a:highlight>
              </a:rPr>
              <a:t>means of subsistence </a:t>
            </a:r>
            <a:r>
              <a:rPr lang="en-GB" sz="2000" dirty="0"/>
              <a:t>that he requires for maintenance… the average price of wage-labour is the minimum wage, i.e., that quantum of the means of subsistence which is absolutely requisite to keep the labourer in bare existence as a labourer.”</a:t>
            </a:r>
          </a:p>
          <a:p>
            <a:pPr marL="0" indent="0">
              <a:lnSpc>
                <a:spcPct val="100000"/>
              </a:lnSpc>
              <a:spcBef>
                <a:spcPts val="0"/>
              </a:spcBef>
              <a:buNone/>
            </a:pPr>
            <a:endParaRPr lang="en-GB" sz="2000" dirty="0"/>
          </a:p>
          <a:p>
            <a:pPr marL="0" indent="0">
              <a:lnSpc>
                <a:spcPct val="100000"/>
              </a:lnSpc>
              <a:spcBef>
                <a:spcPts val="0"/>
              </a:spcBef>
              <a:buNone/>
            </a:pPr>
            <a:r>
              <a:rPr lang="en-GB" sz="2000" dirty="0"/>
              <a:t>“The value of labour power is constituted from two elements, one of which is merely </a:t>
            </a:r>
            <a:r>
              <a:rPr lang="en-GB" sz="2000" dirty="0">
                <a:highlight>
                  <a:srgbClr val="FFFF00"/>
                </a:highlight>
              </a:rPr>
              <a:t>physical</a:t>
            </a:r>
            <a:r>
              <a:rPr lang="en-GB" sz="2000" dirty="0"/>
              <a:t>, the other historical or </a:t>
            </a:r>
            <a:r>
              <a:rPr lang="en-GB" sz="2000" dirty="0">
                <a:highlight>
                  <a:srgbClr val="FFFF00"/>
                </a:highlight>
              </a:rPr>
              <a:t>social</a:t>
            </a:r>
            <a:r>
              <a:rPr lang="en-GB" sz="2000" dirty="0"/>
              <a:t>... The matter resolves itself into a question of the respective powers of the combatants.” </a:t>
            </a:r>
          </a:p>
          <a:p>
            <a:pPr marL="0" indent="0">
              <a:lnSpc>
                <a:spcPct val="100000"/>
              </a:lnSpc>
              <a:spcBef>
                <a:spcPts val="0"/>
              </a:spcBef>
              <a:buNone/>
            </a:pPr>
            <a:r>
              <a:rPr lang="en-GB" sz="2000" dirty="0"/>
              <a:t>Marx (1865) </a:t>
            </a:r>
            <a:r>
              <a:rPr lang="en-GB" sz="2000" i="1" dirty="0"/>
              <a:t>Value, Price and Profit</a:t>
            </a:r>
            <a:r>
              <a:rPr lang="en-GB" sz="2000" dirty="0"/>
              <a:t>. MECW 20: 144, 146</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11</a:t>
            </a:fld>
            <a:endParaRPr lang="en-GB"/>
          </a:p>
        </p:txBody>
      </p:sp>
      <p:pic>
        <p:nvPicPr>
          <p:cNvPr id="10242" name="Picture 2" descr="Monthly Review | Women, Nature, and Capital in the Industrial Revolution">
            <a:extLst>
              <a:ext uri="{FF2B5EF4-FFF2-40B4-BE49-F238E27FC236}">
                <a16:creationId xmlns:a16="http://schemas.microsoft.com/office/drawing/2014/main" id="{876BE343-5205-F2A9-0710-3055184ACC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412" t="7199" r="27176" b="7137"/>
          <a:stretch/>
        </p:blipFill>
        <p:spPr bwMode="auto">
          <a:xfrm>
            <a:off x="8322725" y="1995953"/>
            <a:ext cx="2874193" cy="40552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324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Labour movement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4997824" cy="4530725"/>
          </a:xfrm>
        </p:spPr>
        <p:txBody>
          <a:bodyPr>
            <a:normAutofit/>
          </a:bodyPr>
          <a:lstStyle/>
          <a:p>
            <a:pPr marL="0" indent="0">
              <a:lnSpc>
                <a:spcPct val="100000"/>
              </a:lnSpc>
              <a:spcBef>
                <a:spcPts val="0"/>
              </a:spcBef>
              <a:buNone/>
            </a:pPr>
            <a:r>
              <a:rPr lang="en-GB" sz="2000" dirty="0"/>
              <a:t>“Thereupon, the workers begin to form combinations (</a:t>
            </a:r>
            <a:r>
              <a:rPr lang="en-GB" sz="2000" dirty="0">
                <a:highlight>
                  <a:srgbClr val="FFFF00"/>
                </a:highlight>
              </a:rPr>
              <a:t>trades’ unions</a:t>
            </a:r>
            <a:r>
              <a:rPr lang="en-GB" sz="2000" dirty="0"/>
              <a:t>) against the bourgeois; they club together in order to keep up the rate of wages; they found permanent associations in order to make provision beforehand for these occasional revolts.”</a:t>
            </a:r>
          </a:p>
          <a:p>
            <a:pPr marL="0" indent="0">
              <a:lnSpc>
                <a:spcPct val="100000"/>
              </a:lnSpc>
              <a:spcBef>
                <a:spcPts val="0"/>
              </a:spcBef>
              <a:buNone/>
            </a:pPr>
            <a:endParaRPr lang="en-GB" sz="2000" dirty="0"/>
          </a:p>
          <a:p>
            <a:pPr marL="0" indent="0">
              <a:lnSpc>
                <a:spcPct val="100000"/>
              </a:lnSpc>
              <a:spcBef>
                <a:spcPts val="0"/>
              </a:spcBef>
              <a:buNone/>
            </a:pPr>
            <a:r>
              <a:rPr lang="en-GB" sz="2000" dirty="0"/>
              <a:t>“This organisation of the proletarians into a class, and, consequently into a </a:t>
            </a:r>
            <a:r>
              <a:rPr lang="en-GB" sz="2000" dirty="0">
                <a:highlight>
                  <a:srgbClr val="FFFF00"/>
                </a:highlight>
              </a:rPr>
              <a:t>political party</a:t>
            </a:r>
            <a:r>
              <a:rPr lang="en-GB" sz="2000" dirty="0"/>
              <a:t>, is continually being upset again by the competition between the workers themselves. But it ever rises up again, stronger, firmer, mightier.” </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12</a:t>
            </a:fld>
            <a:endParaRPr lang="en-GB"/>
          </a:p>
        </p:txBody>
      </p:sp>
      <p:pic>
        <p:nvPicPr>
          <p:cNvPr id="11266" name="Picture 2" descr="Your Guide to Chartism: When Did The Mass Movement Start? | HistoryExtra">
            <a:extLst>
              <a:ext uri="{FF2B5EF4-FFF2-40B4-BE49-F238E27FC236}">
                <a16:creationId xmlns:a16="http://schemas.microsoft.com/office/drawing/2014/main" id="{238BB1D5-BE7D-C3CB-AA33-7B699F3CD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909483"/>
            <a:ext cx="5095654" cy="3881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225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revolutionary class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7185212" cy="4781364"/>
          </a:xfrm>
        </p:spPr>
        <p:txBody>
          <a:bodyPr>
            <a:normAutofit/>
          </a:bodyPr>
          <a:lstStyle/>
          <a:p>
            <a:pPr marL="0" indent="0">
              <a:lnSpc>
                <a:spcPct val="100000"/>
              </a:lnSpc>
              <a:spcBef>
                <a:spcPts val="0"/>
              </a:spcBef>
              <a:buNone/>
            </a:pPr>
            <a:r>
              <a:rPr lang="en-GB" sz="2000" dirty="0"/>
              <a:t>“The proletariat alone is a really revolutionary class.” </a:t>
            </a:r>
          </a:p>
          <a:p>
            <a:pPr marL="0" indent="0">
              <a:lnSpc>
                <a:spcPct val="100000"/>
              </a:lnSpc>
              <a:spcBef>
                <a:spcPts val="0"/>
              </a:spcBef>
              <a:buNone/>
            </a:pPr>
            <a:endParaRPr lang="en-GB" sz="2000" dirty="0"/>
          </a:p>
          <a:p>
            <a:pPr marL="0" indent="0">
              <a:lnSpc>
                <a:spcPct val="100000"/>
              </a:lnSpc>
              <a:spcBef>
                <a:spcPts val="0"/>
              </a:spcBef>
              <a:buNone/>
            </a:pPr>
            <a:r>
              <a:rPr lang="en-GB" sz="2000" dirty="0"/>
              <a:t>“The proletarian movement is the self-conscious, independent movement of the </a:t>
            </a:r>
            <a:r>
              <a:rPr lang="en-GB" sz="2000" dirty="0">
                <a:highlight>
                  <a:srgbClr val="FFFF00"/>
                </a:highlight>
              </a:rPr>
              <a:t>immense majority</a:t>
            </a:r>
            <a:r>
              <a:rPr lang="en-GB" sz="2000" dirty="0"/>
              <a:t>, in the interest of the immense majority. The proletariat, the lowest stratum of our present society, cannot stir, cannot raise itself up, without the whole </a:t>
            </a:r>
            <a:r>
              <a:rPr lang="en-GB" sz="2000" dirty="0" err="1"/>
              <a:t>superincumbent</a:t>
            </a:r>
            <a:r>
              <a:rPr lang="en-GB" sz="2000" dirty="0"/>
              <a:t> strata of official society being sprung into the air.”</a:t>
            </a:r>
          </a:p>
          <a:p>
            <a:pPr marL="0" indent="0">
              <a:lnSpc>
                <a:spcPct val="100000"/>
              </a:lnSpc>
              <a:spcBef>
                <a:spcPts val="0"/>
              </a:spcBef>
              <a:buNone/>
            </a:pPr>
            <a:endParaRPr lang="en-GB" sz="2000" dirty="0"/>
          </a:p>
          <a:p>
            <a:pPr marL="0" indent="0">
              <a:lnSpc>
                <a:spcPct val="100000"/>
              </a:lnSpc>
              <a:spcBef>
                <a:spcPts val="0"/>
              </a:spcBef>
              <a:buNone/>
            </a:pPr>
            <a:r>
              <a:rPr lang="en-GB" sz="2000" dirty="0"/>
              <a:t>“In depicting the most general phases of the development of the proletariat, we traced the more or less veiled </a:t>
            </a:r>
            <a:r>
              <a:rPr lang="en-GB" sz="2000" dirty="0">
                <a:highlight>
                  <a:srgbClr val="FFFF00"/>
                </a:highlight>
              </a:rPr>
              <a:t>civil war</a:t>
            </a:r>
            <a:r>
              <a:rPr lang="en-GB" sz="2000" dirty="0"/>
              <a:t>, raging within existing society, up to the point where that war breaks out into open revolution, and where the violent </a:t>
            </a:r>
            <a:r>
              <a:rPr lang="en-GB" sz="2000" dirty="0">
                <a:highlight>
                  <a:srgbClr val="FFFF00"/>
                </a:highlight>
              </a:rPr>
              <a:t>overthrow of the bourgeoisie</a:t>
            </a:r>
            <a:r>
              <a:rPr lang="en-GB" sz="2000" dirty="0"/>
              <a:t> lays the foundation for the sway of the proletariat.”</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13</a:t>
            </a:fld>
            <a:endParaRPr lang="en-GB"/>
          </a:p>
        </p:txBody>
      </p:sp>
      <p:pic>
        <p:nvPicPr>
          <p:cNvPr id="12290" name="Picture 2" descr="Parliament versus the People: the Newport rising of 1839 – The History of  Parliament">
            <a:extLst>
              <a:ext uri="{FF2B5EF4-FFF2-40B4-BE49-F238E27FC236}">
                <a16:creationId xmlns:a16="http://schemas.microsoft.com/office/drawing/2014/main" id="{67B2F0E8-07A8-0137-3CAB-119FA008A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1921295"/>
            <a:ext cx="2644324" cy="42044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578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Working class self-emancipation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378388" cy="4530725"/>
          </a:xfrm>
        </p:spPr>
        <p:txBody>
          <a:bodyPr>
            <a:normAutofit/>
          </a:bodyPr>
          <a:lstStyle/>
          <a:p>
            <a:pPr marL="0" indent="0">
              <a:lnSpc>
                <a:spcPct val="100000"/>
              </a:lnSpc>
              <a:spcBef>
                <a:spcPts val="0"/>
              </a:spcBef>
              <a:buNone/>
            </a:pPr>
            <a:r>
              <a:rPr lang="en-GB" sz="2000" dirty="0"/>
              <a:t>“What the bourgeoisie therefore produces, above all, are its own </a:t>
            </a:r>
            <a:r>
              <a:rPr lang="en-GB" sz="2000" dirty="0">
                <a:highlight>
                  <a:srgbClr val="FFFF00"/>
                </a:highlight>
              </a:rPr>
              <a:t>grave-diggers</a:t>
            </a:r>
            <a:r>
              <a:rPr lang="en-GB" sz="2000" dirty="0"/>
              <a:t>. Its fall and the victory of the proletariat are equally inevitable.”</a:t>
            </a:r>
          </a:p>
          <a:p>
            <a:pPr marL="0" indent="0">
              <a:lnSpc>
                <a:spcPct val="100000"/>
              </a:lnSpc>
              <a:spcBef>
                <a:spcPts val="0"/>
              </a:spcBef>
              <a:buNone/>
            </a:pPr>
            <a:endParaRPr lang="en-GB" sz="2000" dirty="0"/>
          </a:p>
          <a:p>
            <a:pPr marL="0" indent="0">
              <a:lnSpc>
                <a:spcPct val="100000"/>
              </a:lnSpc>
              <a:spcBef>
                <a:spcPts val="0"/>
              </a:spcBef>
              <a:buNone/>
            </a:pPr>
            <a:r>
              <a:rPr lang="en-GB" sz="2000" dirty="0"/>
              <a:t>“</a:t>
            </a:r>
            <a:r>
              <a:rPr lang="en-GB" sz="2000" dirty="0">
                <a:highlight>
                  <a:srgbClr val="FFFF00"/>
                </a:highlight>
              </a:rPr>
              <a:t>The emancipation of the working class must be the act of the working class itself</a:t>
            </a:r>
            <a:r>
              <a:rPr lang="en-GB" sz="2000" dirty="0"/>
              <a:t>… the exploited and oppressed class — the proletariat — cannot attain its emancipation… without, at the same time, and once and for all, emancipating society at large from all exploitation, oppression, class distinction, and class struggles.”</a:t>
            </a:r>
          </a:p>
          <a:p>
            <a:pPr marL="0" indent="0">
              <a:lnSpc>
                <a:spcPct val="100000"/>
              </a:lnSpc>
              <a:spcBef>
                <a:spcPts val="0"/>
              </a:spcBef>
              <a:buNone/>
            </a:pPr>
            <a:r>
              <a:rPr lang="en-GB" sz="2000" dirty="0"/>
              <a:t>Engels (30 January 1888) </a:t>
            </a:r>
            <a:r>
              <a:rPr lang="en-GB" sz="2000" i="1" dirty="0"/>
              <a:t>Preface to English edition of the Communist Manifesto</a:t>
            </a:r>
            <a:r>
              <a:rPr lang="en-GB" sz="2000" dirty="0"/>
              <a:t>. MECW 26: 517</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14</a:t>
            </a:fld>
            <a:endParaRPr lang="en-GB"/>
          </a:p>
        </p:txBody>
      </p:sp>
      <p:pic>
        <p:nvPicPr>
          <p:cNvPr id="13314" name="Picture 2" descr="Labour Struggle | Radical Notes">
            <a:extLst>
              <a:ext uri="{FF2B5EF4-FFF2-40B4-BE49-F238E27FC236}">
                <a16:creationId xmlns:a16="http://schemas.microsoft.com/office/drawing/2014/main" id="{63EC9A0E-FF3C-5273-7C4D-04BCD33CE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6129" y="1954306"/>
            <a:ext cx="2563906" cy="3729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148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Discussion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674224" cy="4530725"/>
          </a:xfrm>
        </p:spPr>
        <p:txBody>
          <a:bodyPr>
            <a:normAutofit/>
          </a:bodyPr>
          <a:lstStyle/>
          <a:p>
            <a:pPr marL="0" indent="0">
              <a:lnSpc>
                <a:spcPct val="100000"/>
              </a:lnSpc>
              <a:spcBef>
                <a:spcPts val="0"/>
              </a:spcBef>
              <a:buNone/>
            </a:pPr>
            <a:r>
              <a:rPr lang="en-GB" sz="2000" b="1" dirty="0"/>
              <a:t>Questions</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1) What is class? Why is class struggle the driving force of human history? </a:t>
            </a:r>
          </a:p>
          <a:p>
            <a:pPr marL="0" indent="0">
              <a:lnSpc>
                <a:spcPct val="100000"/>
              </a:lnSpc>
              <a:spcBef>
                <a:spcPts val="0"/>
              </a:spcBef>
              <a:buNone/>
            </a:pPr>
            <a:r>
              <a:rPr lang="en-GB" sz="2000" dirty="0"/>
              <a:t>2) Why does Marx believe capitalism is progressive? Is it still progressive? </a:t>
            </a:r>
          </a:p>
          <a:p>
            <a:pPr marL="0" indent="0">
              <a:lnSpc>
                <a:spcPct val="100000"/>
              </a:lnSpc>
              <a:spcBef>
                <a:spcPts val="0"/>
              </a:spcBef>
              <a:buNone/>
            </a:pPr>
            <a:r>
              <a:rPr lang="en-GB" sz="2000" dirty="0"/>
              <a:t>3) What is the nature of the capitalist state? </a:t>
            </a:r>
          </a:p>
          <a:p>
            <a:pPr marL="0" indent="0">
              <a:lnSpc>
                <a:spcPct val="100000"/>
              </a:lnSpc>
              <a:spcBef>
                <a:spcPts val="0"/>
              </a:spcBef>
              <a:buNone/>
            </a:pPr>
            <a:r>
              <a:rPr lang="en-GB" sz="2000" dirty="0"/>
              <a:t>4) How does the proletariat differ from slaves and peasants? </a:t>
            </a:r>
          </a:p>
          <a:p>
            <a:pPr marL="0" indent="0">
              <a:lnSpc>
                <a:spcPct val="100000"/>
              </a:lnSpc>
              <a:spcBef>
                <a:spcPts val="0"/>
              </a:spcBef>
              <a:buNone/>
            </a:pPr>
            <a:r>
              <a:rPr lang="en-GB" sz="2000" dirty="0"/>
              <a:t>5) Why is the working class the revolutionary class? </a:t>
            </a:r>
          </a:p>
          <a:p>
            <a:pPr marL="0" indent="0">
              <a:lnSpc>
                <a:spcPct val="100000"/>
              </a:lnSpc>
              <a:spcBef>
                <a:spcPts val="0"/>
              </a:spcBef>
              <a:buNone/>
            </a:pPr>
            <a:r>
              <a:rPr lang="en-GB" sz="2000" dirty="0"/>
              <a:t>6) Why is the organised labour movement central? </a:t>
            </a:r>
          </a:p>
          <a:p>
            <a:pPr marL="0" indent="0">
              <a:lnSpc>
                <a:spcPct val="100000"/>
              </a:lnSpc>
              <a:spcBef>
                <a:spcPts val="0"/>
              </a:spcBef>
              <a:buNone/>
            </a:pPr>
            <a:r>
              <a:rPr lang="en-GB" sz="2000" dirty="0"/>
              <a:t>7) Was Marx wrong about the middle class? </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15</a:t>
            </a:fld>
            <a:endParaRPr lang="en-GB"/>
          </a:p>
        </p:txBody>
      </p:sp>
      <p:sp>
        <p:nvSpPr>
          <p:cNvPr id="5" name="Content Placeholder 2">
            <a:extLst>
              <a:ext uri="{FF2B5EF4-FFF2-40B4-BE49-F238E27FC236}">
                <a16:creationId xmlns:a16="http://schemas.microsoft.com/office/drawing/2014/main" id="{F4E9C7E2-FB3F-6024-9E43-BF0B75E9134F}"/>
              </a:ext>
            </a:extLst>
          </p:cNvPr>
          <p:cNvSpPr txBox="1">
            <a:spLocks/>
          </p:cNvSpPr>
          <p:nvPr/>
        </p:nvSpPr>
        <p:spPr>
          <a:xfrm>
            <a:off x="8157882" y="1825624"/>
            <a:ext cx="3074894" cy="4162800"/>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000" b="1" dirty="0"/>
              <a:t>Concepts</a:t>
            </a:r>
          </a:p>
          <a:p>
            <a:pPr marL="0" indent="0">
              <a:lnSpc>
                <a:spcPct val="100000"/>
              </a:lnSpc>
              <a:spcBef>
                <a:spcPts val="0"/>
              </a:spcBef>
              <a:buFont typeface="Arial" panose="020B0604020202020204" pitchFamily="34" charset="0"/>
              <a:buNone/>
            </a:pPr>
            <a:endParaRPr lang="en-GB" sz="2000" dirty="0"/>
          </a:p>
          <a:p>
            <a:pPr marL="0" indent="0">
              <a:lnSpc>
                <a:spcPct val="100000"/>
              </a:lnSpc>
              <a:spcBef>
                <a:spcPts val="0"/>
              </a:spcBef>
              <a:buFont typeface="Arial" panose="020B0604020202020204" pitchFamily="34" charset="0"/>
              <a:buNone/>
            </a:pPr>
            <a:r>
              <a:rPr lang="en-GB" sz="2000" dirty="0"/>
              <a:t>• Classes and class struggle </a:t>
            </a:r>
          </a:p>
          <a:p>
            <a:pPr marL="0" indent="0">
              <a:lnSpc>
                <a:spcPct val="100000"/>
              </a:lnSpc>
              <a:spcBef>
                <a:spcPts val="0"/>
              </a:spcBef>
              <a:buFont typeface="Arial" panose="020B0604020202020204" pitchFamily="34" charset="0"/>
              <a:buNone/>
            </a:pPr>
            <a:r>
              <a:rPr lang="en-GB" sz="2000" dirty="0"/>
              <a:t>• The bourgeoisie</a:t>
            </a:r>
          </a:p>
          <a:p>
            <a:pPr marL="0" indent="0">
              <a:lnSpc>
                <a:spcPct val="100000"/>
              </a:lnSpc>
              <a:spcBef>
                <a:spcPts val="0"/>
              </a:spcBef>
              <a:buFont typeface="Arial" panose="020B0604020202020204" pitchFamily="34" charset="0"/>
              <a:buNone/>
            </a:pPr>
            <a:r>
              <a:rPr lang="en-GB" sz="2000" dirty="0"/>
              <a:t>• The state </a:t>
            </a:r>
          </a:p>
          <a:p>
            <a:pPr marL="0" indent="0">
              <a:lnSpc>
                <a:spcPct val="100000"/>
              </a:lnSpc>
              <a:spcBef>
                <a:spcPts val="0"/>
              </a:spcBef>
              <a:buNone/>
            </a:pPr>
            <a:r>
              <a:rPr lang="en-GB" sz="2000" dirty="0"/>
              <a:t>• The middle class</a:t>
            </a:r>
          </a:p>
          <a:p>
            <a:pPr marL="0" indent="0">
              <a:lnSpc>
                <a:spcPct val="100000"/>
              </a:lnSpc>
              <a:spcBef>
                <a:spcPts val="0"/>
              </a:spcBef>
              <a:buFont typeface="Arial" panose="020B0604020202020204" pitchFamily="34" charset="0"/>
              <a:buNone/>
            </a:pPr>
            <a:r>
              <a:rPr lang="en-GB" sz="2000" dirty="0"/>
              <a:t>• The working class </a:t>
            </a:r>
          </a:p>
          <a:p>
            <a:pPr marL="0" indent="0">
              <a:lnSpc>
                <a:spcPct val="100000"/>
              </a:lnSpc>
              <a:spcBef>
                <a:spcPts val="0"/>
              </a:spcBef>
              <a:buFont typeface="Arial" panose="020B0604020202020204" pitchFamily="34" charset="0"/>
              <a:buNone/>
            </a:pPr>
            <a:r>
              <a:rPr lang="en-GB" sz="2000" dirty="0"/>
              <a:t>• The labour movement </a:t>
            </a:r>
          </a:p>
          <a:p>
            <a:pPr marL="0" indent="0">
              <a:lnSpc>
                <a:spcPct val="100000"/>
              </a:lnSpc>
              <a:spcBef>
                <a:spcPts val="0"/>
              </a:spcBef>
              <a:buFont typeface="Arial" panose="020B0604020202020204" pitchFamily="34" charset="0"/>
              <a:buNone/>
            </a:pPr>
            <a:r>
              <a:rPr lang="en-GB" sz="2000" dirty="0"/>
              <a:t>• Crises </a:t>
            </a:r>
          </a:p>
          <a:p>
            <a:pPr marL="0" indent="0">
              <a:lnSpc>
                <a:spcPct val="100000"/>
              </a:lnSpc>
              <a:spcBef>
                <a:spcPts val="0"/>
              </a:spcBef>
              <a:buFont typeface="Arial" panose="020B0604020202020204" pitchFamily="34" charset="0"/>
              <a:buNone/>
            </a:pPr>
            <a:r>
              <a:rPr lang="en-GB" sz="2000" dirty="0"/>
              <a:t>• Wages </a:t>
            </a:r>
          </a:p>
          <a:p>
            <a:pPr marL="0" indent="0">
              <a:lnSpc>
                <a:spcPct val="100000"/>
              </a:lnSpc>
              <a:spcBef>
                <a:spcPts val="0"/>
              </a:spcBef>
              <a:buFont typeface="Arial" panose="020B0604020202020204" pitchFamily="34" charset="0"/>
              <a:buNone/>
            </a:pPr>
            <a:r>
              <a:rPr lang="en-GB" sz="2000" dirty="0"/>
              <a:t>• Lumpenproletariat </a:t>
            </a:r>
          </a:p>
          <a:p>
            <a:pPr marL="0" indent="0">
              <a:lnSpc>
                <a:spcPct val="100000"/>
              </a:lnSpc>
              <a:spcBef>
                <a:spcPts val="0"/>
              </a:spcBef>
              <a:buFont typeface="Arial" panose="020B0604020202020204" pitchFamily="34" charset="0"/>
              <a:buNone/>
            </a:pPr>
            <a:r>
              <a:rPr lang="en-GB" sz="2000" dirty="0"/>
              <a:t>• Peasants</a:t>
            </a:r>
          </a:p>
          <a:p>
            <a:pPr marL="0" indent="0">
              <a:lnSpc>
                <a:spcPct val="100000"/>
              </a:lnSpc>
              <a:spcBef>
                <a:spcPts val="0"/>
              </a:spcBef>
              <a:buFont typeface="Arial" panose="020B0604020202020204" pitchFamily="34" charset="0"/>
              <a:buNone/>
            </a:pPr>
            <a:r>
              <a:rPr lang="en-GB" sz="2000" dirty="0"/>
              <a:t>• Ecology</a:t>
            </a:r>
          </a:p>
        </p:txBody>
      </p:sp>
    </p:spTree>
    <p:extLst>
      <p:ext uri="{BB962C8B-B14F-4D97-AF65-F5344CB8AC3E}">
        <p14:creationId xmlns:p14="http://schemas.microsoft.com/office/powerpoint/2010/main" val="359390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547</TotalTime>
  <Words>1825</Words>
  <Application>Microsoft Office PowerPoint</Application>
  <PresentationFormat>Widescreen</PresentationFormat>
  <Paragraphs>112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The Communist Manifesto</vt:lpstr>
      <vt:lpstr>Session 1: Class and class struggle </vt:lpstr>
      <vt:lpstr>The bourgeoisie </vt:lpstr>
      <vt:lpstr>Capitalist globalisation </vt:lpstr>
      <vt:lpstr>Capitalist imperialism</vt:lpstr>
      <vt:lpstr>Capitalist urbanisation and industrialisation</vt:lpstr>
      <vt:lpstr>The state</vt:lpstr>
      <vt:lpstr>Capitalist crises </vt:lpstr>
      <vt:lpstr>Myths about the middle class</vt:lpstr>
      <vt:lpstr>The proletariat </vt:lpstr>
      <vt:lpstr>Waged labour</vt:lpstr>
      <vt:lpstr>Labour movement </vt:lpstr>
      <vt:lpstr>The revolutionary class</vt:lpstr>
      <vt:lpstr>Working class self-emancipation</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24</cp:revision>
  <dcterms:created xsi:type="dcterms:W3CDTF">2023-01-21T08:17:04Z</dcterms:created>
  <dcterms:modified xsi:type="dcterms:W3CDTF">2023-03-04T14:41:14Z</dcterms:modified>
</cp:coreProperties>
</file>