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2" r:id="rId2"/>
    <p:sldId id="264" r:id="rId3"/>
    <p:sldId id="263" r:id="rId4"/>
    <p:sldId id="265" r:id="rId5"/>
    <p:sldId id="257" r:id="rId6"/>
    <p:sldId id="266" r:id="rId7"/>
    <p:sldId id="267" r:id="rId8"/>
    <p:sldId id="260" r:id="rId9"/>
    <p:sldId id="258" r:id="rId10"/>
    <p:sldId id="25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2260" autoAdjust="0"/>
  </p:normalViewPr>
  <p:slideViewPr>
    <p:cSldViewPr snapToGrid="0">
      <p:cViewPr varScale="1">
        <p:scale>
          <a:sx n="79" d="100"/>
          <a:sy n="79" d="100"/>
        </p:scale>
        <p:origin x="85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53E3CA-5A4C-4AB1-9777-BB24B698CB2B}" type="datetimeFigureOut">
              <a:rPr lang="en-GB" smtClean="0"/>
              <a:t>27/05/2021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8D1E16-7D6F-40EC-80D4-F67E23C289A7}" type="slidenum">
              <a:rPr lang="en-GB" smtClean="0"/>
              <a:t>‹#›</a:t>
            </a:fld>
            <a:endParaRPr lang="en-GB"/>
          </a:p>
        </p:txBody>
      </p:sp>
    </p:spTree>
    <p:extLst>
      <p:ext uri="{BB962C8B-B14F-4D97-AF65-F5344CB8AC3E}">
        <p14:creationId xmlns:p14="http://schemas.microsoft.com/office/powerpoint/2010/main" val="4244703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342C8-38F9-44BF-940C-84F98EE475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5B6AAF1-1995-457C-AD76-1AAF3DD812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B81CA6A-66B5-48BB-ACEF-13EB55921957}"/>
              </a:ext>
            </a:extLst>
          </p:cNvPr>
          <p:cNvSpPr>
            <a:spLocks noGrp="1"/>
          </p:cNvSpPr>
          <p:nvPr>
            <p:ph type="dt" sz="half" idx="10"/>
          </p:nvPr>
        </p:nvSpPr>
        <p:spPr/>
        <p:txBody>
          <a:bodyPr/>
          <a:lstStyle/>
          <a:p>
            <a:fld id="{06337D2C-8B24-43F9-A71B-A3BF78D51075}" type="datetime1">
              <a:rPr lang="en-GB" smtClean="0"/>
              <a:t>27/05/2021</a:t>
            </a:fld>
            <a:endParaRPr lang="en-GB"/>
          </a:p>
        </p:txBody>
      </p:sp>
      <p:sp>
        <p:nvSpPr>
          <p:cNvPr id="5" name="Footer Placeholder 4">
            <a:extLst>
              <a:ext uri="{FF2B5EF4-FFF2-40B4-BE49-F238E27FC236}">
                <a16:creationId xmlns:a16="http://schemas.microsoft.com/office/drawing/2014/main" id="{C26DFB23-21CE-484C-86B0-03E0A5C41C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9841E7-08A3-418B-A1C7-AD4FD16A92B0}"/>
              </a:ext>
            </a:extLst>
          </p:cNvPr>
          <p:cNvSpPr>
            <a:spLocks noGrp="1"/>
          </p:cNvSpPr>
          <p:nvPr>
            <p:ph type="sldNum" sz="quarter" idx="12"/>
          </p:nvPr>
        </p:nvSpPr>
        <p:spPr/>
        <p:txBody>
          <a:bodyPr/>
          <a:lstStyle/>
          <a:p>
            <a:fld id="{3DA40EFD-6E5C-4FFF-A2A0-1F7DF11B3B33}" type="slidenum">
              <a:rPr lang="en-GB" smtClean="0"/>
              <a:t>‹#›</a:t>
            </a:fld>
            <a:endParaRPr lang="en-GB"/>
          </a:p>
        </p:txBody>
      </p:sp>
    </p:spTree>
    <p:extLst>
      <p:ext uri="{BB962C8B-B14F-4D97-AF65-F5344CB8AC3E}">
        <p14:creationId xmlns:p14="http://schemas.microsoft.com/office/powerpoint/2010/main" val="2150369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294AB-008C-4DE7-858B-4975E67ABA8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2A8DEE-E302-4A05-9298-5D06CCDBC8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734392-2DA5-43AF-98BA-AE057C594D8E}"/>
              </a:ext>
            </a:extLst>
          </p:cNvPr>
          <p:cNvSpPr>
            <a:spLocks noGrp="1"/>
          </p:cNvSpPr>
          <p:nvPr>
            <p:ph type="dt" sz="half" idx="10"/>
          </p:nvPr>
        </p:nvSpPr>
        <p:spPr/>
        <p:txBody>
          <a:bodyPr/>
          <a:lstStyle/>
          <a:p>
            <a:fld id="{E64D42EF-F541-4172-8291-48F014C8C8BB}" type="datetime1">
              <a:rPr lang="en-GB" smtClean="0"/>
              <a:t>27/05/2021</a:t>
            </a:fld>
            <a:endParaRPr lang="en-GB"/>
          </a:p>
        </p:txBody>
      </p:sp>
      <p:sp>
        <p:nvSpPr>
          <p:cNvPr id="5" name="Footer Placeholder 4">
            <a:extLst>
              <a:ext uri="{FF2B5EF4-FFF2-40B4-BE49-F238E27FC236}">
                <a16:creationId xmlns:a16="http://schemas.microsoft.com/office/drawing/2014/main" id="{DAD18C7A-AEA8-4AA6-9784-BD8423F47E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A90B87-42B4-4CD8-B6F5-1500D2769093}"/>
              </a:ext>
            </a:extLst>
          </p:cNvPr>
          <p:cNvSpPr>
            <a:spLocks noGrp="1"/>
          </p:cNvSpPr>
          <p:nvPr>
            <p:ph type="sldNum" sz="quarter" idx="12"/>
          </p:nvPr>
        </p:nvSpPr>
        <p:spPr/>
        <p:txBody>
          <a:bodyPr/>
          <a:lstStyle/>
          <a:p>
            <a:fld id="{3DA40EFD-6E5C-4FFF-A2A0-1F7DF11B3B33}" type="slidenum">
              <a:rPr lang="en-GB" smtClean="0"/>
              <a:t>‹#›</a:t>
            </a:fld>
            <a:endParaRPr lang="en-GB"/>
          </a:p>
        </p:txBody>
      </p:sp>
    </p:spTree>
    <p:extLst>
      <p:ext uri="{BB962C8B-B14F-4D97-AF65-F5344CB8AC3E}">
        <p14:creationId xmlns:p14="http://schemas.microsoft.com/office/powerpoint/2010/main" val="3926436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29E0-6358-40AC-A9FD-9509D166FA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B6734DB-3579-4666-AFD7-5AB5DAC19D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79A038-EF22-438D-81A8-F9C95463D8B5}"/>
              </a:ext>
            </a:extLst>
          </p:cNvPr>
          <p:cNvSpPr>
            <a:spLocks noGrp="1"/>
          </p:cNvSpPr>
          <p:nvPr>
            <p:ph type="dt" sz="half" idx="10"/>
          </p:nvPr>
        </p:nvSpPr>
        <p:spPr/>
        <p:txBody>
          <a:bodyPr/>
          <a:lstStyle/>
          <a:p>
            <a:fld id="{30972AAC-034A-48F5-977E-01A0AB02F9FF}" type="datetime1">
              <a:rPr lang="en-GB" smtClean="0"/>
              <a:t>27/05/2021</a:t>
            </a:fld>
            <a:endParaRPr lang="en-GB"/>
          </a:p>
        </p:txBody>
      </p:sp>
      <p:sp>
        <p:nvSpPr>
          <p:cNvPr id="5" name="Footer Placeholder 4">
            <a:extLst>
              <a:ext uri="{FF2B5EF4-FFF2-40B4-BE49-F238E27FC236}">
                <a16:creationId xmlns:a16="http://schemas.microsoft.com/office/drawing/2014/main" id="{B0B527A8-F946-4007-A3C4-8E4ED8AF77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233398-A84D-40BD-A504-FB38643E9D4E}"/>
              </a:ext>
            </a:extLst>
          </p:cNvPr>
          <p:cNvSpPr>
            <a:spLocks noGrp="1"/>
          </p:cNvSpPr>
          <p:nvPr>
            <p:ph type="sldNum" sz="quarter" idx="12"/>
          </p:nvPr>
        </p:nvSpPr>
        <p:spPr/>
        <p:txBody>
          <a:bodyPr/>
          <a:lstStyle/>
          <a:p>
            <a:fld id="{3DA40EFD-6E5C-4FFF-A2A0-1F7DF11B3B33}" type="slidenum">
              <a:rPr lang="en-GB" smtClean="0"/>
              <a:t>‹#›</a:t>
            </a:fld>
            <a:endParaRPr lang="en-GB"/>
          </a:p>
        </p:txBody>
      </p:sp>
    </p:spTree>
    <p:extLst>
      <p:ext uri="{BB962C8B-B14F-4D97-AF65-F5344CB8AC3E}">
        <p14:creationId xmlns:p14="http://schemas.microsoft.com/office/powerpoint/2010/main" val="3721300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7D576-5024-427A-A37F-A522FB61C68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439590-F8E6-4D46-9F00-308EE63E1E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79D5C96-4063-4204-933F-519479A8B7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D5FB127-BC50-496A-907F-EDF9A1C61382}"/>
              </a:ext>
            </a:extLst>
          </p:cNvPr>
          <p:cNvSpPr>
            <a:spLocks noGrp="1"/>
          </p:cNvSpPr>
          <p:nvPr>
            <p:ph type="dt" sz="half" idx="10"/>
          </p:nvPr>
        </p:nvSpPr>
        <p:spPr/>
        <p:txBody>
          <a:bodyPr/>
          <a:lstStyle/>
          <a:p>
            <a:fld id="{5BF7A233-5FD2-4F27-8FD8-8706497F5565}" type="datetime1">
              <a:rPr lang="en-GB" smtClean="0"/>
              <a:t>27/05/2021</a:t>
            </a:fld>
            <a:endParaRPr lang="en-GB"/>
          </a:p>
        </p:txBody>
      </p:sp>
      <p:sp>
        <p:nvSpPr>
          <p:cNvPr id="6" name="Footer Placeholder 5">
            <a:extLst>
              <a:ext uri="{FF2B5EF4-FFF2-40B4-BE49-F238E27FC236}">
                <a16:creationId xmlns:a16="http://schemas.microsoft.com/office/drawing/2014/main" id="{B5B17F8B-1646-412C-8CF6-C5C332D895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E2EC812-0543-4C67-8D8B-DD2755E62B8C}"/>
              </a:ext>
            </a:extLst>
          </p:cNvPr>
          <p:cNvSpPr>
            <a:spLocks noGrp="1"/>
          </p:cNvSpPr>
          <p:nvPr>
            <p:ph type="sldNum" sz="quarter" idx="12"/>
          </p:nvPr>
        </p:nvSpPr>
        <p:spPr/>
        <p:txBody>
          <a:bodyPr/>
          <a:lstStyle/>
          <a:p>
            <a:fld id="{3DA40EFD-6E5C-4FFF-A2A0-1F7DF11B3B33}" type="slidenum">
              <a:rPr lang="en-GB" smtClean="0"/>
              <a:t>‹#›</a:t>
            </a:fld>
            <a:endParaRPr lang="en-GB"/>
          </a:p>
        </p:txBody>
      </p:sp>
    </p:spTree>
    <p:extLst>
      <p:ext uri="{BB962C8B-B14F-4D97-AF65-F5344CB8AC3E}">
        <p14:creationId xmlns:p14="http://schemas.microsoft.com/office/powerpoint/2010/main" val="3169561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E0D9F-1BA5-44DC-AB4B-840E026D3E1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2333B8-A445-4E40-8BDE-FE909F596E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C2DB7D-EF37-4C64-BC40-E5BDBBE9E2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B9F3EE1-039F-4537-82CB-EA36C3F19C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8255D4-2F67-41D8-84B3-EA07E26149E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744AFAB-8552-4EA1-8928-CEE2A816132E}"/>
              </a:ext>
            </a:extLst>
          </p:cNvPr>
          <p:cNvSpPr>
            <a:spLocks noGrp="1"/>
          </p:cNvSpPr>
          <p:nvPr>
            <p:ph type="dt" sz="half" idx="10"/>
          </p:nvPr>
        </p:nvSpPr>
        <p:spPr/>
        <p:txBody>
          <a:bodyPr/>
          <a:lstStyle/>
          <a:p>
            <a:fld id="{DC62C18F-50BF-4A74-AE65-A5C8C11329BA}" type="datetime1">
              <a:rPr lang="en-GB" smtClean="0"/>
              <a:t>27/05/2021</a:t>
            </a:fld>
            <a:endParaRPr lang="en-GB"/>
          </a:p>
        </p:txBody>
      </p:sp>
      <p:sp>
        <p:nvSpPr>
          <p:cNvPr id="8" name="Footer Placeholder 7">
            <a:extLst>
              <a:ext uri="{FF2B5EF4-FFF2-40B4-BE49-F238E27FC236}">
                <a16:creationId xmlns:a16="http://schemas.microsoft.com/office/drawing/2014/main" id="{AEA2CE6A-543D-47E1-AD86-619AF9C206B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8E91076-50D2-45DA-BD51-5D2472320472}"/>
              </a:ext>
            </a:extLst>
          </p:cNvPr>
          <p:cNvSpPr>
            <a:spLocks noGrp="1"/>
          </p:cNvSpPr>
          <p:nvPr>
            <p:ph type="sldNum" sz="quarter" idx="12"/>
          </p:nvPr>
        </p:nvSpPr>
        <p:spPr/>
        <p:txBody>
          <a:bodyPr/>
          <a:lstStyle/>
          <a:p>
            <a:fld id="{3DA40EFD-6E5C-4FFF-A2A0-1F7DF11B3B33}" type="slidenum">
              <a:rPr lang="en-GB" smtClean="0"/>
              <a:t>‹#›</a:t>
            </a:fld>
            <a:endParaRPr lang="en-GB"/>
          </a:p>
        </p:txBody>
      </p:sp>
    </p:spTree>
    <p:extLst>
      <p:ext uri="{BB962C8B-B14F-4D97-AF65-F5344CB8AC3E}">
        <p14:creationId xmlns:p14="http://schemas.microsoft.com/office/powerpoint/2010/main" val="1243335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3A048-E4C8-4A35-B872-FEFF7751E71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407FD98-DCBD-45FF-A245-84C7974F8F10}"/>
              </a:ext>
            </a:extLst>
          </p:cNvPr>
          <p:cNvSpPr>
            <a:spLocks noGrp="1"/>
          </p:cNvSpPr>
          <p:nvPr>
            <p:ph type="dt" sz="half" idx="10"/>
          </p:nvPr>
        </p:nvSpPr>
        <p:spPr/>
        <p:txBody>
          <a:bodyPr/>
          <a:lstStyle/>
          <a:p>
            <a:fld id="{27EDE187-9421-4CB7-A090-E2CDA74B964C}" type="datetime1">
              <a:rPr lang="en-GB" smtClean="0"/>
              <a:t>27/05/2021</a:t>
            </a:fld>
            <a:endParaRPr lang="en-GB"/>
          </a:p>
        </p:txBody>
      </p:sp>
      <p:sp>
        <p:nvSpPr>
          <p:cNvPr id="4" name="Footer Placeholder 3">
            <a:extLst>
              <a:ext uri="{FF2B5EF4-FFF2-40B4-BE49-F238E27FC236}">
                <a16:creationId xmlns:a16="http://schemas.microsoft.com/office/drawing/2014/main" id="{BAE54CBF-5194-4DD7-99A8-47B252B7B6D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71600D4-7B35-439D-93F1-DA328259224A}"/>
              </a:ext>
            </a:extLst>
          </p:cNvPr>
          <p:cNvSpPr>
            <a:spLocks noGrp="1"/>
          </p:cNvSpPr>
          <p:nvPr>
            <p:ph type="sldNum" sz="quarter" idx="12"/>
          </p:nvPr>
        </p:nvSpPr>
        <p:spPr/>
        <p:txBody>
          <a:bodyPr/>
          <a:lstStyle/>
          <a:p>
            <a:fld id="{3DA40EFD-6E5C-4FFF-A2A0-1F7DF11B3B33}" type="slidenum">
              <a:rPr lang="en-GB" smtClean="0"/>
              <a:t>‹#›</a:t>
            </a:fld>
            <a:endParaRPr lang="en-GB"/>
          </a:p>
        </p:txBody>
      </p:sp>
    </p:spTree>
    <p:extLst>
      <p:ext uri="{BB962C8B-B14F-4D97-AF65-F5344CB8AC3E}">
        <p14:creationId xmlns:p14="http://schemas.microsoft.com/office/powerpoint/2010/main" val="3821658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F4437-8EB0-4078-BCA3-6C4BB95FAB48}"/>
              </a:ext>
            </a:extLst>
          </p:cNvPr>
          <p:cNvSpPr>
            <a:spLocks noGrp="1"/>
          </p:cNvSpPr>
          <p:nvPr>
            <p:ph type="dt" sz="half" idx="10"/>
          </p:nvPr>
        </p:nvSpPr>
        <p:spPr/>
        <p:txBody>
          <a:bodyPr/>
          <a:lstStyle/>
          <a:p>
            <a:fld id="{CB89EEC3-9FE1-4513-BE7F-DEB6BCB36837}" type="datetime1">
              <a:rPr lang="en-GB" smtClean="0"/>
              <a:t>27/05/2021</a:t>
            </a:fld>
            <a:endParaRPr lang="en-GB"/>
          </a:p>
        </p:txBody>
      </p:sp>
      <p:sp>
        <p:nvSpPr>
          <p:cNvPr id="3" name="Footer Placeholder 2">
            <a:extLst>
              <a:ext uri="{FF2B5EF4-FFF2-40B4-BE49-F238E27FC236}">
                <a16:creationId xmlns:a16="http://schemas.microsoft.com/office/drawing/2014/main" id="{3FCD6BFA-0030-4D92-888D-2D6DD803787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FFE38B0-014B-4F1F-A54E-B8FC6BA24438}"/>
              </a:ext>
            </a:extLst>
          </p:cNvPr>
          <p:cNvSpPr>
            <a:spLocks noGrp="1"/>
          </p:cNvSpPr>
          <p:nvPr>
            <p:ph type="sldNum" sz="quarter" idx="12"/>
          </p:nvPr>
        </p:nvSpPr>
        <p:spPr/>
        <p:txBody>
          <a:bodyPr/>
          <a:lstStyle/>
          <a:p>
            <a:fld id="{3DA40EFD-6E5C-4FFF-A2A0-1F7DF11B3B33}" type="slidenum">
              <a:rPr lang="en-GB" smtClean="0"/>
              <a:t>‹#›</a:t>
            </a:fld>
            <a:endParaRPr lang="en-GB"/>
          </a:p>
        </p:txBody>
      </p:sp>
    </p:spTree>
    <p:extLst>
      <p:ext uri="{BB962C8B-B14F-4D97-AF65-F5344CB8AC3E}">
        <p14:creationId xmlns:p14="http://schemas.microsoft.com/office/powerpoint/2010/main" val="3575388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DAAFA-6282-4433-8146-C23883C394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6B146E5-65F9-4592-8CE9-266095C64B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5D005FD-0D5E-406B-A080-71FAFAC1B8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73D25D-B5FD-4A16-AEA9-0816C6A25525}"/>
              </a:ext>
            </a:extLst>
          </p:cNvPr>
          <p:cNvSpPr>
            <a:spLocks noGrp="1"/>
          </p:cNvSpPr>
          <p:nvPr>
            <p:ph type="dt" sz="half" idx="10"/>
          </p:nvPr>
        </p:nvSpPr>
        <p:spPr/>
        <p:txBody>
          <a:bodyPr/>
          <a:lstStyle/>
          <a:p>
            <a:fld id="{2BB2FAB3-F865-44A0-A03C-DC386A28F5A5}" type="datetime1">
              <a:rPr lang="en-GB" smtClean="0"/>
              <a:t>27/05/2021</a:t>
            </a:fld>
            <a:endParaRPr lang="en-GB"/>
          </a:p>
        </p:txBody>
      </p:sp>
      <p:sp>
        <p:nvSpPr>
          <p:cNvPr id="6" name="Footer Placeholder 5">
            <a:extLst>
              <a:ext uri="{FF2B5EF4-FFF2-40B4-BE49-F238E27FC236}">
                <a16:creationId xmlns:a16="http://schemas.microsoft.com/office/drawing/2014/main" id="{4BB143C5-9FB4-422B-B9A7-6D06A20419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E9F9905-C9F7-4478-AB10-5927186F0C95}"/>
              </a:ext>
            </a:extLst>
          </p:cNvPr>
          <p:cNvSpPr>
            <a:spLocks noGrp="1"/>
          </p:cNvSpPr>
          <p:nvPr>
            <p:ph type="sldNum" sz="quarter" idx="12"/>
          </p:nvPr>
        </p:nvSpPr>
        <p:spPr/>
        <p:txBody>
          <a:bodyPr/>
          <a:lstStyle/>
          <a:p>
            <a:fld id="{3DA40EFD-6E5C-4FFF-A2A0-1F7DF11B3B33}" type="slidenum">
              <a:rPr lang="en-GB" smtClean="0"/>
              <a:t>‹#›</a:t>
            </a:fld>
            <a:endParaRPr lang="en-GB"/>
          </a:p>
        </p:txBody>
      </p:sp>
    </p:spTree>
    <p:extLst>
      <p:ext uri="{BB962C8B-B14F-4D97-AF65-F5344CB8AC3E}">
        <p14:creationId xmlns:p14="http://schemas.microsoft.com/office/powerpoint/2010/main" val="3329220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C80D8-DE6D-41B7-9C77-264C6C87D0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BC0A63E-0DE5-4485-BB1A-2C44524679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72E816F-C60A-460E-BE4A-0013C9172E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58FCC1-B038-4B1C-AC52-640EB4808B1E}"/>
              </a:ext>
            </a:extLst>
          </p:cNvPr>
          <p:cNvSpPr>
            <a:spLocks noGrp="1"/>
          </p:cNvSpPr>
          <p:nvPr>
            <p:ph type="dt" sz="half" idx="10"/>
          </p:nvPr>
        </p:nvSpPr>
        <p:spPr/>
        <p:txBody>
          <a:bodyPr/>
          <a:lstStyle/>
          <a:p>
            <a:fld id="{16FC30D1-8B3B-49D4-8FEA-E34CB2129C53}" type="datetime1">
              <a:rPr lang="en-GB" smtClean="0"/>
              <a:t>27/05/2021</a:t>
            </a:fld>
            <a:endParaRPr lang="en-GB"/>
          </a:p>
        </p:txBody>
      </p:sp>
      <p:sp>
        <p:nvSpPr>
          <p:cNvPr id="6" name="Footer Placeholder 5">
            <a:extLst>
              <a:ext uri="{FF2B5EF4-FFF2-40B4-BE49-F238E27FC236}">
                <a16:creationId xmlns:a16="http://schemas.microsoft.com/office/drawing/2014/main" id="{7E8CBA48-C903-47EE-84BE-A2A56EF5C2A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85A20D-C588-4A59-A377-9AD3E12CB17A}"/>
              </a:ext>
            </a:extLst>
          </p:cNvPr>
          <p:cNvSpPr>
            <a:spLocks noGrp="1"/>
          </p:cNvSpPr>
          <p:nvPr>
            <p:ph type="sldNum" sz="quarter" idx="12"/>
          </p:nvPr>
        </p:nvSpPr>
        <p:spPr/>
        <p:txBody>
          <a:bodyPr/>
          <a:lstStyle/>
          <a:p>
            <a:fld id="{3DA40EFD-6E5C-4FFF-A2A0-1F7DF11B3B33}" type="slidenum">
              <a:rPr lang="en-GB" smtClean="0"/>
              <a:t>‹#›</a:t>
            </a:fld>
            <a:endParaRPr lang="en-GB"/>
          </a:p>
        </p:txBody>
      </p:sp>
    </p:spTree>
    <p:extLst>
      <p:ext uri="{BB962C8B-B14F-4D97-AF65-F5344CB8AC3E}">
        <p14:creationId xmlns:p14="http://schemas.microsoft.com/office/powerpoint/2010/main" val="3383728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70F45-24FB-4E18-A2BF-D51EC7F9770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4F9A709-552B-4D90-9B01-0A777AD035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3CCE4E-D6EC-4970-BEF0-D2FF3C203C59}"/>
              </a:ext>
            </a:extLst>
          </p:cNvPr>
          <p:cNvSpPr>
            <a:spLocks noGrp="1"/>
          </p:cNvSpPr>
          <p:nvPr>
            <p:ph type="dt" sz="half" idx="10"/>
          </p:nvPr>
        </p:nvSpPr>
        <p:spPr/>
        <p:txBody>
          <a:bodyPr/>
          <a:lstStyle/>
          <a:p>
            <a:fld id="{AA2CAE67-2232-47AE-8032-CFC5AF21ABB8}" type="datetime1">
              <a:rPr lang="en-GB" smtClean="0"/>
              <a:t>27/05/2021</a:t>
            </a:fld>
            <a:endParaRPr lang="en-GB"/>
          </a:p>
        </p:txBody>
      </p:sp>
      <p:sp>
        <p:nvSpPr>
          <p:cNvPr id="5" name="Footer Placeholder 4">
            <a:extLst>
              <a:ext uri="{FF2B5EF4-FFF2-40B4-BE49-F238E27FC236}">
                <a16:creationId xmlns:a16="http://schemas.microsoft.com/office/drawing/2014/main" id="{AE7C8AFB-EF4E-483C-8110-BF1E1E0CF8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1DAC1A-D097-4B46-BB36-400A9CC8C72A}"/>
              </a:ext>
            </a:extLst>
          </p:cNvPr>
          <p:cNvSpPr>
            <a:spLocks noGrp="1"/>
          </p:cNvSpPr>
          <p:nvPr>
            <p:ph type="sldNum" sz="quarter" idx="12"/>
          </p:nvPr>
        </p:nvSpPr>
        <p:spPr/>
        <p:txBody>
          <a:bodyPr/>
          <a:lstStyle/>
          <a:p>
            <a:fld id="{3DA40EFD-6E5C-4FFF-A2A0-1F7DF11B3B33}" type="slidenum">
              <a:rPr lang="en-GB" smtClean="0"/>
              <a:t>‹#›</a:t>
            </a:fld>
            <a:endParaRPr lang="en-GB"/>
          </a:p>
        </p:txBody>
      </p:sp>
    </p:spTree>
    <p:extLst>
      <p:ext uri="{BB962C8B-B14F-4D97-AF65-F5344CB8AC3E}">
        <p14:creationId xmlns:p14="http://schemas.microsoft.com/office/powerpoint/2010/main" val="2214299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72D1A0-DBAD-498E-B94C-F689F7BB26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7B60A9D-0EFE-42C1-AF9B-91C0F2AD91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45B4B7-A7DC-4F68-BC68-41BCD614E4BF}"/>
              </a:ext>
            </a:extLst>
          </p:cNvPr>
          <p:cNvSpPr>
            <a:spLocks noGrp="1"/>
          </p:cNvSpPr>
          <p:nvPr>
            <p:ph type="dt" sz="half" idx="10"/>
          </p:nvPr>
        </p:nvSpPr>
        <p:spPr/>
        <p:txBody>
          <a:bodyPr/>
          <a:lstStyle/>
          <a:p>
            <a:fld id="{3BCA5E5D-AFCA-4C72-89A0-193F04BBFAC0}" type="datetime1">
              <a:rPr lang="en-GB" smtClean="0"/>
              <a:t>27/05/2021</a:t>
            </a:fld>
            <a:endParaRPr lang="en-GB"/>
          </a:p>
        </p:txBody>
      </p:sp>
      <p:sp>
        <p:nvSpPr>
          <p:cNvPr id="5" name="Footer Placeholder 4">
            <a:extLst>
              <a:ext uri="{FF2B5EF4-FFF2-40B4-BE49-F238E27FC236}">
                <a16:creationId xmlns:a16="http://schemas.microsoft.com/office/drawing/2014/main" id="{00985A4D-6A6F-4128-81B5-8E2DFF6CDF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99B317-736C-4684-BA67-21DA812051BA}"/>
              </a:ext>
            </a:extLst>
          </p:cNvPr>
          <p:cNvSpPr>
            <a:spLocks noGrp="1"/>
          </p:cNvSpPr>
          <p:nvPr>
            <p:ph type="sldNum" sz="quarter" idx="12"/>
          </p:nvPr>
        </p:nvSpPr>
        <p:spPr/>
        <p:txBody>
          <a:bodyPr/>
          <a:lstStyle/>
          <a:p>
            <a:fld id="{3DA40EFD-6E5C-4FFF-A2A0-1F7DF11B3B33}" type="slidenum">
              <a:rPr lang="en-GB" smtClean="0"/>
              <a:t>‹#›</a:t>
            </a:fld>
            <a:endParaRPr lang="en-GB"/>
          </a:p>
        </p:txBody>
      </p:sp>
    </p:spTree>
    <p:extLst>
      <p:ext uri="{BB962C8B-B14F-4D97-AF65-F5344CB8AC3E}">
        <p14:creationId xmlns:p14="http://schemas.microsoft.com/office/powerpoint/2010/main" val="219095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5DB903-B5DF-499C-ADA0-D1D7C0B329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36E874B-50A9-46F3-B1B7-2D9EC78F4E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1FEB80-CB96-44FC-A4AB-17A6884391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1AB8CE-24D8-483D-986C-954DB0D1AB91}" type="datetime1">
              <a:rPr lang="en-GB" smtClean="0"/>
              <a:t>27/05/2021</a:t>
            </a:fld>
            <a:endParaRPr lang="en-GB"/>
          </a:p>
        </p:txBody>
      </p:sp>
      <p:sp>
        <p:nvSpPr>
          <p:cNvPr id="5" name="Footer Placeholder 4">
            <a:extLst>
              <a:ext uri="{FF2B5EF4-FFF2-40B4-BE49-F238E27FC236}">
                <a16:creationId xmlns:a16="http://schemas.microsoft.com/office/drawing/2014/main" id="{C931B167-2982-4447-8447-10DA3DA13C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FB7A4B8-F269-44D9-B5BF-DE86300B23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A40EFD-6E5C-4FFF-A2A0-1F7DF11B3B33}" type="slidenum">
              <a:rPr lang="en-GB" smtClean="0"/>
              <a:t>‹#›</a:t>
            </a:fld>
            <a:endParaRPr lang="en-GB"/>
          </a:p>
        </p:txBody>
      </p:sp>
    </p:spTree>
    <p:extLst>
      <p:ext uri="{BB962C8B-B14F-4D97-AF65-F5344CB8AC3E}">
        <p14:creationId xmlns:p14="http://schemas.microsoft.com/office/powerpoint/2010/main" val="3173349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FCA7F-BB34-4062-BB04-A43E0C8F2B55}"/>
              </a:ext>
            </a:extLst>
          </p:cNvPr>
          <p:cNvSpPr>
            <a:spLocks noGrp="1"/>
          </p:cNvSpPr>
          <p:nvPr>
            <p:ph type="title"/>
          </p:nvPr>
        </p:nvSpPr>
        <p:spPr/>
        <p:txBody>
          <a:bodyPr>
            <a:normAutofit/>
          </a:bodyPr>
          <a:lstStyle/>
          <a:p>
            <a:pPr algn="ctr"/>
            <a:r>
              <a:rPr lang="en-GB" sz="3600" b="1" dirty="0">
                <a:effectLst/>
                <a:latin typeface="Calibri Light" panose="020F0302020204030204" pitchFamily="34" charset="0"/>
                <a:ea typeface="Calibri" panose="020F0502020204030204" pitchFamily="34" charset="0"/>
                <a:cs typeface="Calibri Light" panose="020F0302020204030204" pitchFamily="34" charset="0"/>
              </a:rPr>
              <a:t>Session 7: What was done with WITBD?</a:t>
            </a:r>
            <a:endParaRPr lang="en-GB" sz="3600" b="1" dirty="0"/>
          </a:p>
        </p:txBody>
      </p:sp>
      <p:sp>
        <p:nvSpPr>
          <p:cNvPr id="3" name="Content Placeholder 2">
            <a:extLst>
              <a:ext uri="{FF2B5EF4-FFF2-40B4-BE49-F238E27FC236}">
                <a16:creationId xmlns:a16="http://schemas.microsoft.com/office/drawing/2014/main" id="{2DE60F72-8F35-492B-ACF9-0524EFFAABC8}"/>
              </a:ext>
            </a:extLst>
          </p:cNvPr>
          <p:cNvSpPr>
            <a:spLocks noGrp="1"/>
          </p:cNvSpPr>
          <p:nvPr>
            <p:ph idx="1"/>
          </p:nvPr>
        </p:nvSpPr>
        <p:spPr>
          <a:xfrm>
            <a:off x="838200" y="1690687"/>
            <a:ext cx="8261412" cy="4564197"/>
          </a:xfrm>
        </p:spPr>
        <p:txBody>
          <a:bodyPr>
            <a:normAutofit/>
          </a:bodyPr>
          <a:lstStyle/>
          <a:p>
            <a:pPr marL="0" indent="0">
              <a:lnSpc>
                <a:spcPct val="110000"/>
              </a:lnSpc>
              <a:spcBef>
                <a:spcPts val="0"/>
              </a:spcBef>
              <a:buNone/>
            </a:pPr>
            <a:r>
              <a:rPr lang="en-GB" sz="1800" b="1" u="sng" dirty="0">
                <a:solidFill>
                  <a:srgbClr val="00000A"/>
                </a:solidFill>
                <a:latin typeface="Calibri" panose="020F0502020204030204" pitchFamily="34" charset="0"/>
                <a:ea typeface="Calibri" panose="020F0502020204030204" pitchFamily="34" charset="0"/>
                <a:cs typeface="Calibri" panose="020F0502020204030204" pitchFamily="34" charset="0"/>
              </a:rPr>
              <a:t>S</a:t>
            </a:r>
            <a:r>
              <a:rPr lang="en-GB" sz="1800" b="1" u="sng"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econd </a:t>
            </a:r>
            <a:r>
              <a:rPr lang="en-GB" sz="1800" b="1" u="sng" dirty="0">
                <a:solidFill>
                  <a:srgbClr val="00000A"/>
                </a:solidFill>
                <a:latin typeface="Calibri" panose="020F0502020204030204" pitchFamily="34" charset="0"/>
                <a:ea typeface="Calibri" panose="020F0502020204030204" pitchFamily="34" charset="0"/>
                <a:cs typeface="Calibri" panose="020F0502020204030204" pitchFamily="34" charset="0"/>
              </a:rPr>
              <a:t>C</a:t>
            </a:r>
            <a:r>
              <a:rPr lang="en-GB" sz="1800" b="1" u="sng"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ongress of the RSDLP (17 July and 10 August 1903)</a:t>
            </a:r>
          </a:p>
          <a:p>
            <a:pPr marL="0" indent="0">
              <a:lnSpc>
                <a:spcPct val="110000"/>
              </a:lnSpc>
              <a:spcBef>
                <a:spcPts val="0"/>
              </a:spcBef>
              <a:buNone/>
            </a:pPr>
            <a:endParaRPr lang="en-GB" sz="1800" dirty="0">
              <a:solidFill>
                <a:srgbClr val="00000A"/>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pP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The first week was held in Brussels, then London</a:t>
            </a:r>
          </a:p>
          <a:p>
            <a:pPr>
              <a:lnSpc>
                <a:spcPct val="110000"/>
              </a:lnSpc>
              <a:spcBef>
                <a:spcPts val="0"/>
              </a:spcBef>
            </a:pP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43 delegates from 26 organisations, 14 others with speaking rights</a:t>
            </a:r>
          </a:p>
          <a:p>
            <a:pPr>
              <a:lnSpc>
                <a:spcPct val="110000"/>
              </a:lnSpc>
              <a:spcBef>
                <a:spcPts val="0"/>
              </a:spcBef>
            </a:pPr>
            <a:r>
              <a:rPr lang="en-GB" sz="1800" i="1" dirty="0" err="1">
                <a:solidFill>
                  <a:srgbClr val="00000A"/>
                </a:solidFill>
                <a:effectLst/>
                <a:latin typeface="Calibri" panose="020F0502020204030204" pitchFamily="34" charset="0"/>
                <a:ea typeface="Calibri" panose="020F0502020204030204" pitchFamily="34" charset="0"/>
                <a:cs typeface="Calibri" panose="020F0502020204030204" pitchFamily="34" charset="0"/>
              </a:rPr>
              <a:t>Iskra</a:t>
            </a: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 supporters held the majority of mandates</a:t>
            </a:r>
          </a:p>
          <a:p>
            <a:pPr>
              <a:lnSpc>
                <a:spcPct val="110000"/>
              </a:lnSpc>
              <a:spcBef>
                <a:spcPts val="0"/>
              </a:spcBef>
            </a:pP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Lenin, Plekhanov, Martov, Trotsky, Deutsch, Axelrod and </a:t>
            </a:r>
            <a:r>
              <a:rPr lang="en-GB" sz="1800" dirty="0" err="1">
                <a:solidFill>
                  <a:srgbClr val="00000A"/>
                </a:solidFill>
                <a:effectLst/>
                <a:latin typeface="Calibri" panose="020F0502020204030204" pitchFamily="34" charset="0"/>
                <a:ea typeface="Calibri" panose="020F0502020204030204" pitchFamily="34" charset="0"/>
                <a:cs typeface="Calibri" panose="020F0502020204030204" pitchFamily="34" charset="0"/>
              </a:rPr>
              <a:t>Zasulich</a:t>
            </a:r>
            <a:endPar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pPr>
            <a:r>
              <a:rPr lang="en-GB" sz="1800" dirty="0">
                <a:solidFill>
                  <a:srgbClr val="00000A"/>
                </a:solidFill>
                <a:latin typeface="Calibri" panose="020F0502020204030204" pitchFamily="34" charset="0"/>
                <a:ea typeface="Calibri" panose="020F0502020204030204" pitchFamily="34" charset="0"/>
                <a:cs typeface="Calibri" panose="020F0502020204030204" pitchFamily="34" charset="0"/>
              </a:rPr>
              <a:t>T</a:t>
            </a: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he Economists – Vladimir </a:t>
            </a:r>
            <a:r>
              <a:rPr lang="en-GB" sz="1800" dirty="0" err="1">
                <a:solidFill>
                  <a:srgbClr val="00000A"/>
                </a:solidFill>
                <a:effectLst/>
                <a:latin typeface="Calibri" panose="020F0502020204030204" pitchFamily="34" charset="0"/>
                <a:ea typeface="Calibri" panose="020F0502020204030204" pitchFamily="34" charset="0"/>
                <a:cs typeface="Calibri" panose="020F0502020204030204" pitchFamily="34" charset="0"/>
              </a:rPr>
              <a:t>Akimov</a:t>
            </a: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 and Aleksandr </a:t>
            </a:r>
            <a:r>
              <a:rPr lang="en-GB" sz="1800" dirty="0" err="1">
                <a:solidFill>
                  <a:srgbClr val="00000A"/>
                </a:solidFill>
                <a:effectLst/>
                <a:latin typeface="Calibri" panose="020F0502020204030204" pitchFamily="34" charset="0"/>
                <a:ea typeface="Calibri" panose="020F0502020204030204" pitchFamily="34" charset="0"/>
                <a:cs typeface="Calibri" panose="020F0502020204030204" pitchFamily="34" charset="0"/>
              </a:rPr>
              <a:t>Martynov</a:t>
            </a:r>
            <a:endPar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pPr>
            <a:r>
              <a:rPr lang="en-GB" sz="1800" dirty="0" err="1">
                <a:solidFill>
                  <a:srgbClr val="00000A"/>
                </a:solidFill>
                <a:effectLst/>
                <a:latin typeface="Calibri" panose="020F0502020204030204" pitchFamily="34" charset="0"/>
                <a:ea typeface="Calibri" panose="020F0502020204030204" pitchFamily="34" charset="0"/>
                <a:cs typeface="Calibri" panose="020F0502020204030204" pitchFamily="34" charset="0"/>
              </a:rPr>
              <a:t>Bundists</a:t>
            </a: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 – </a:t>
            </a:r>
            <a:r>
              <a:rPr lang="en-GB" sz="1800" dirty="0" err="1">
                <a:solidFill>
                  <a:srgbClr val="00000A"/>
                </a:solidFill>
                <a:effectLst/>
                <a:latin typeface="Calibri" panose="020F0502020204030204" pitchFamily="34" charset="0"/>
                <a:ea typeface="Calibri" panose="020F0502020204030204" pitchFamily="34" charset="0"/>
                <a:cs typeface="Calibri" panose="020F0502020204030204" pitchFamily="34" charset="0"/>
              </a:rPr>
              <a:t>Arkadi</a:t>
            </a: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 Kremer, Mark Liber and Vladimir </a:t>
            </a:r>
            <a:r>
              <a:rPr lang="en-GB" sz="1800" dirty="0" err="1">
                <a:solidFill>
                  <a:srgbClr val="00000A"/>
                </a:solidFill>
                <a:effectLst/>
                <a:latin typeface="Calibri" panose="020F0502020204030204" pitchFamily="34" charset="0"/>
                <a:ea typeface="Calibri" panose="020F0502020204030204" pitchFamily="34" charset="0"/>
                <a:cs typeface="Calibri" panose="020F0502020204030204" pitchFamily="34" charset="0"/>
              </a:rPr>
              <a:t>Medem</a:t>
            </a:r>
            <a:endPar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pP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Eight of those present were women. </a:t>
            </a:r>
          </a:p>
          <a:p>
            <a:pPr marL="0" indent="0">
              <a:lnSpc>
                <a:spcPct val="110000"/>
              </a:lnSpc>
              <a:spcBef>
                <a:spcPts val="0"/>
              </a:spcBef>
              <a:buNone/>
            </a:pPr>
            <a:endParaRPr lang="en-GB" sz="1800" dirty="0">
              <a:solidFill>
                <a:srgbClr val="00000A"/>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10000"/>
              </a:lnSpc>
              <a:spcBef>
                <a:spcPts val="0"/>
              </a:spcBef>
              <a:buNone/>
            </a:pPr>
            <a:r>
              <a:rPr lang="en-GB" sz="1800" dirty="0">
                <a:solidFill>
                  <a:srgbClr val="00000A"/>
                </a:solidFill>
                <a:latin typeface="Calibri" panose="020F0502020204030204" pitchFamily="34" charset="0"/>
                <a:ea typeface="Calibri" panose="020F0502020204030204" pitchFamily="34" charset="0"/>
                <a:cs typeface="Calibri" panose="020F0502020204030204" pitchFamily="34" charset="0"/>
              </a:rPr>
              <a:t>Bolshevik-Menshevik s</a:t>
            </a: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plit</a:t>
            </a:r>
          </a:p>
          <a:p>
            <a:pPr>
              <a:lnSpc>
                <a:spcPct val="110000"/>
              </a:lnSpc>
              <a:spcBef>
                <a:spcPts val="0"/>
              </a:spcBef>
            </a:pPr>
            <a:r>
              <a:rPr lang="en-GB" sz="1800" dirty="0">
                <a:solidFill>
                  <a:srgbClr val="00000A"/>
                </a:solidFill>
                <a:latin typeface="Calibri" panose="020F0502020204030204" pitchFamily="34" charset="0"/>
                <a:ea typeface="Calibri" panose="020F0502020204030204" pitchFamily="34" charset="0"/>
                <a:cs typeface="Calibri" panose="020F0502020204030204" pitchFamily="34" charset="0"/>
              </a:rPr>
              <a:t>Definition of membership: Lenin (23-28 votes), Martov (28-22-1)</a:t>
            </a:r>
          </a:p>
          <a:p>
            <a:pPr>
              <a:lnSpc>
                <a:spcPct val="110000"/>
              </a:lnSpc>
              <a:spcBef>
                <a:spcPts val="0"/>
              </a:spcBef>
            </a:pP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Editorial board: Plekhanov (23), Martov (22), Lenin (20) and </a:t>
            </a:r>
            <a:r>
              <a:rPr lang="en-GB" sz="1800" dirty="0" err="1">
                <a:solidFill>
                  <a:srgbClr val="00000A"/>
                </a:solidFill>
                <a:effectLst/>
                <a:latin typeface="Calibri" panose="020F0502020204030204" pitchFamily="34" charset="0"/>
                <a:ea typeface="Calibri" panose="020F0502020204030204" pitchFamily="34" charset="0"/>
                <a:cs typeface="Calibri" panose="020F0502020204030204" pitchFamily="34" charset="0"/>
              </a:rPr>
              <a:t>Koltsov</a:t>
            </a: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 (3)</a:t>
            </a:r>
          </a:p>
          <a:p>
            <a:pPr>
              <a:lnSpc>
                <a:spcPct val="110000"/>
              </a:lnSpc>
              <a:spcBef>
                <a:spcPts val="0"/>
              </a:spcBef>
            </a:pP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Central committee: 24 votes – </a:t>
            </a:r>
            <a:r>
              <a:rPr lang="en-GB" sz="1800" dirty="0" err="1">
                <a:solidFill>
                  <a:srgbClr val="00000A"/>
                </a:solidFill>
                <a:effectLst/>
                <a:latin typeface="Calibri" panose="020F0502020204030204" pitchFamily="34" charset="0"/>
                <a:ea typeface="Calibri" panose="020F0502020204030204" pitchFamily="34" charset="0"/>
                <a:cs typeface="Calibri" panose="020F0502020204030204" pitchFamily="34" charset="0"/>
              </a:rPr>
              <a:t>Glebov</a:t>
            </a: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 </a:t>
            </a:r>
            <a:r>
              <a:rPr lang="en-GB" sz="1800" dirty="0" err="1">
                <a:solidFill>
                  <a:srgbClr val="00000A"/>
                </a:solidFill>
                <a:effectLst/>
                <a:latin typeface="Calibri" panose="020F0502020204030204" pitchFamily="34" charset="0"/>
                <a:ea typeface="Calibri" panose="020F0502020204030204" pitchFamily="34" charset="0"/>
                <a:cs typeface="Calibri" panose="020F0502020204030204" pitchFamily="34" charset="0"/>
              </a:rPr>
              <a:t>Krzhizhanovsky</a:t>
            </a: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 and </a:t>
            </a:r>
            <a:r>
              <a:rPr lang="en-GB" sz="1800" dirty="0" err="1">
                <a:solidFill>
                  <a:srgbClr val="00000A"/>
                </a:solidFill>
                <a:effectLst/>
                <a:latin typeface="Calibri" panose="020F0502020204030204" pitchFamily="34" charset="0"/>
                <a:ea typeface="Calibri" panose="020F0502020204030204" pitchFamily="34" charset="0"/>
                <a:cs typeface="Calibri" panose="020F0502020204030204" pitchFamily="34" charset="0"/>
              </a:rPr>
              <a:t>Lenznik</a:t>
            </a:r>
            <a:r>
              <a:rPr lang="en-GB" sz="1800" dirty="0">
                <a:solidFill>
                  <a:srgbClr val="00000A"/>
                </a:solidFill>
                <a:effectLst/>
                <a:latin typeface="Calibri" panose="020F0502020204030204" pitchFamily="34" charset="0"/>
                <a:ea typeface="Calibri" panose="020F0502020204030204" pitchFamily="34" charset="0"/>
                <a:cs typeface="Calibri" panose="020F0502020204030204" pitchFamily="34" charset="0"/>
              </a:rPr>
              <a:t>.</a:t>
            </a:r>
          </a:p>
        </p:txBody>
      </p:sp>
      <p:sp>
        <p:nvSpPr>
          <p:cNvPr id="4" name="Slide Number Placeholder 3">
            <a:extLst>
              <a:ext uri="{FF2B5EF4-FFF2-40B4-BE49-F238E27FC236}">
                <a16:creationId xmlns:a16="http://schemas.microsoft.com/office/drawing/2014/main" id="{C07887FE-A30D-4CF3-86C2-FD907FC6D4CF}"/>
              </a:ext>
            </a:extLst>
          </p:cNvPr>
          <p:cNvSpPr>
            <a:spLocks noGrp="1"/>
          </p:cNvSpPr>
          <p:nvPr>
            <p:ph type="sldNum" sz="quarter" idx="12"/>
          </p:nvPr>
        </p:nvSpPr>
        <p:spPr/>
        <p:txBody>
          <a:bodyPr/>
          <a:lstStyle/>
          <a:p>
            <a:fld id="{3DA40EFD-6E5C-4FFF-A2A0-1F7DF11B3B33}" type="slidenum">
              <a:rPr lang="en-GB" smtClean="0"/>
              <a:t>1</a:t>
            </a:fld>
            <a:endParaRPr lang="en-GB"/>
          </a:p>
        </p:txBody>
      </p:sp>
      <p:pic>
        <p:nvPicPr>
          <p:cNvPr id="3074" name="Picture 2" descr="Socialist Books - 1903: Second Congress of the Russian Social Democratic  Labour Party">
            <a:extLst>
              <a:ext uri="{FF2B5EF4-FFF2-40B4-BE49-F238E27FC236}">
                <a16:creationId xmlns:a16="http://schemas.microsoft.com/office/drawing/2014/main" id="{8F32AC3D-9EF5-4C2D-AE0F-74AE9298FE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0592" y="1841609"/>
            <a:ext cx="2171985" cy="335182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249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CD7FC-86F8-4E87-B69B-C0D194727782}"/>
              </a:ext>
            </a:extLst>
          </p:cNvPr>
          <p:cNvSpPr>
            <a:spLocks noGrp="1"/>
          </p:cNvSpPr>
          <p:nvPr>
            <p:ph type="title"/>
          </p:nvPr>
        </p:nvSpPr>
        <p:spPr/>
        <p:txBody>
          <a:bodyPr/>
          <a:lstStyle/>
          <a:p>
            <a:pPr algn="ctr"/>
            <a:r>
              <a:rPr lang="en-GB" sz="3600" b="1" dirty="0" err="1"/>
              <a:t>Martynov</a:t>
            </a:r>
            <a:r>
              <a:rPr lang="en-GB" sz="3600" b="1" dirty="0"/>
              <a:t> vs </a:t>
            </a:r>
            <a:r>
              <a:rPr lang="en-GB" sz="3600" b="1" dirty="0" err="1"/>
              <a:t>Iskra</a:t>
            </a:r>
            <a:r>
              <a:rPr lang="en-GB" sz="3600" b="1" dirty="0"/>
              <a:t> 1903</a:t>
            </a:r>
            <a:endParaRPr lang="en-GB" b="1" dirty="0"/>
          </a:p>
        </p:txBody>
      </p:sp>
      <p:sp>
        <p:nvSpPr>
          <p:cNvPr id="3" name="Content Placeholder 2">
            <a:extLst>
              <a:ext uri="{FF2B5EF4-FFF2-40B4-BE49-F238E27FC236}">
                <a16:creationId xmlns:a16="http://schemas.microsoft.com/office/drawing/2014/main" id="{EE6E39A6-74B8-48F3-876B-E832A2DE62BA}"/>
              </a:ext>
            </a:extLst>
          </p:cNvPr>
          <p:cNvSpPr>
            <a:spLocks noGrp="1"/>
          </p:cNvSpPr>
          <p:nvPr>
            <p:ph idx="1"/>
          </p:nvPr>
        </p:nvSpPr>
        <p:spPr>
          <a:xfrm>
            <a:off x="593387" y="1517515"/>
            <a:ext cx="10856068" cy="4975360"/>
          </a:xfrm>
        </p:spPr>
        <p:txBody>
          <a:bodyPr>
            <a:normAutofit fontScale="92500" lnSpcReduction="10000"/>
          </a:bodyPr>
          <a:lstStyle/>
          <a:p>
            <a:pPr marL="0" indent="0" algn="l">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“Thus, history gives us the right to say: first, all modern socialism is the product of the working class, though materials for it had already been made ready by the bourgeois democrats; and, secondly, in the elaboration of modern socialism,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sections of the working class </a:t>
            </a:r>
            <a:r>
              <a:rPr lang="en-GB" sz="1800" dirty="0">
                <a:effectLst/>
                <a:latin typeface="Calibri" panose="020F0502020204030204" pitchFamily="34" charset="0"/>
                <a:ea typeface="Calibri" panose="020F0502020204030204" pitchFamily="34" charset="0"/>
                <a:cs typeface="Times New Roman" panose="02020603050405020304" pitchFamily="18" charset="0"/>
              </a:rPr>
              <a:t>which differed in their levels of consciousness arrived in practice, gropingly, at the separate tasks and solutions which their ideologists discovered, synthesised and grounded theoretically. These propositions are of enormous importance. They contradict the thesis put forward by Comrade Lenin in his pamphlet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What Is To Be Done?</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gn="l">
              <a:lnSpc>
                <a:spcPct val="120000"/>
              </a:lnSpc>
              <a:spcBef>
                <a:spcPts val="0"/>
              </a:spcBef>
              <a:buNone/>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Martynov</a:t>
            </a:r>
            <a:r>
              <a:rPr lang="en-GB" sz="1800" dirty="0">
                <a:effectLst/>
                <a:latin typeface="Calibri" panose="020F0502020204030204" pitchFamily="34" charset="0"/>
                <a:ea typeface="Calibri" panose="020F0502020204030204" pitchFamily="34" charset="0"/>
                <a:cs typeface="Times New Roman" panose="02020603050405020304" pitchFamily="18" charset="0"/>
              </a:rPr>
              <a:t> (21 July 1903) Pearce, 1903: RSDLP Second Congress. 1978: 148-149 </a:t>
            </a:r>
          </a:p>
          <a:p>
            <a:pPr marL="0" indent="0" algn="l">
              <a:lnSpc>
                <a:spcPct val="120000"/>
              </a:lnSpc>
              <a:spcBef>
                <a:spcPts val="0"/>
              </a:spcBef>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“But if you eliminate the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bacillus</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then you are left with a uniform unconscious mass, into which consciousness has to be injected from without… [Lenin] develops that very idea that broad socialist consciousness can be introduced only from outside the limits of the direct struggle for improving the conditions which govern the sale of labour-power.” </a:t>
            </a:r>
          </a:p>
          <a:p>
            <a:pPr marL="0" indent="0" algn="l">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Plekhanov (22 July 1903) Pearce, RSDLP Second Congress. 1978: 158-159 </a:t>
            </a:r>
          </a:p>
          <a:p>
            <a:pPr marL="0" indent="0" algn="l">
              <a:lnSpc>
                <a:spcPct val="120000"/>
              </a:lnSpc>
              <a:spcBef>
                <a:spcPts val="0"/>
              </a:spcBef>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“We all know now that the 'economists'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bent the stick </a:t>
            </a:r>
            <a:r>
              <a:rPr lang="en-GB" sz="1800" dirty="0">
                <a:effectLst/>
                <a:latin typeface="Calibri" panose="020F0502020204030204" pitchFamily="34" charset="0"/>
                <a:ea typeface="Calibri" panose="020F0502020204030204" pitchFamily="34" charset="0"/>
                <a:cs typeface="Times New Roman" panose="02020603050405020304" pitchFamily="18" charset="0"/>
              </a:rPr>
              <a:t>in one direction. In order to make the stick straight it was necessary to bend the stick in the other direction, and that is what I did. I am sure that Russian Social Democracy will always straighten the stick that is bent by any kind of opportunism, and that our stick will therefore always be straight as possible and as ready as possible for action.”</a:t>
            </a:r>
          </a:p>
          <a:p>
            <a:pPr marL="0" indent="0">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(22 July 1903) Pearce, Second Congress of the RSDLP. 1978: 169-170</a:t>
            </a:r>
          </a:p>
        </p:txBody>
      </p:sp>
      <p:sp>
        <p:nvSpPr>
          <p:cNvPr id="4" name="Slide Number Placeholder 3">
            <a:extLst>
              <a:ext uri="{FF2B5EF4-FFF2-40B4-BE49-F238E27FC236}">
                <a16:creationId xmlns:a16="http://schemas.microsoft.com/office/drawing/2014/main" id="{37E9F3C6-50FA-4C3B-B30A-A2761864F5DB}"/>
              </a:ext>
            </a:extLst>
          </p:cNvPr>
          <p:cNvSpPr>
            <a:spLocks noGrp="1"/>
          </p:cNvSpPr>
          <p:nvPr>
            <p:ph type="sldNum" sz="quarter" idx="12"/>
          </p:nvPr>
        </p:nvSpPr>
        <p:spPr/>
        <p:txBody>
          <a:bodyPr/>
          <a:lstStyle/>
          <a:p>
            <a:fld id="{3DA40EFD-6E5C-4FFF-A2A0-1F7DF11B3B33}" type="slidenum">
              <a:rPr lang="en-GB" smtClean="0"/>
              <a:t>2</a:t>
            </a:fld>
            <a:endParaRPr lang="en-GB"/>
          </a:p>
        </p:txBody>
      </p:sp>
    </p:spTree>
    <p:extLst>
      <p:ext uri="{BB962C8B-B14F-4D97-AF65-F5344CB8AC3E}">
        <p14:creationId xmlns:p14="http://schemas.microsoft.com/office/powerpoint/2010/main" val="984575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3E359-7DD9-4E99-A57E-91D0126FF2E4}"/>
              </a:ext>
            </a:extLst>
          </p:cNvPr>
          <p:cNvSpPr>
            <a:spLocks noGrp="1"/>
          </p:cNvSpPr>
          <p:nvPr>
            <p:ph type="title"/>
          </p:nvPr>
        </p:nvSpPr>
        <p:spPr/>
        <p:txBody>
          <a:bodyPr/>
          <a:lstStyle/>
          <a:p>
            <a:pPr algn="ctr"/>
            <a:r>
              <a:rPr lang="en-GB" sz="3600" dirty="0">
                <a:effectLst/>
                <a:latin typeface="Calibri" panose="020F0502020204030204" pitchFamily="34" charset="0"/>
                <a:ea typeface="Calibri" panose="020F0502020204030204" pitchFamily="34" charset="0"/>
                <a:cs typeface="Times New Roman" panose="02020603050405020304" pitchFamily="18" charset="0"/>
              </a:rPr>
              <a:t>Plekhanov</a:t>
            </a:r>
            <a:endParaRPr lang="en-GB" dirty="0"/>
          </a:p>
        </p:txBody>
      </p:sp>
      <p:sp>
        <p:nvSpPr>
          <p:cNvPr id="3" name="Content Placeholder 2">
            <a:extLst>
              <a:ext uri="{FF2B5EF4-FFF2-40B4-BE49-F238E27FC236}">
                <a16:creationId xmlns:a16="http://schemas.microsoft.com/office/drawing/2014/main" id="{667A30C2-F9F7-486E-AE7D-21BD53E2C466}"/>
              </a:ext>
            </a:extLst>
          </p:cNvPr>
          <p:cNvSpPr>
            <a:spLocks noGrp="1"/>
          </p:cNvSpPr>
          <p:nvPr>
            <p:ph idx="1"/>
          </p:nvPr>
        </p:nvSpPr>
        <p:spPr>
          <a:xfrm>
            <a:off x="838201" y="1825625"/>
            <a:ext cx="8568446" cy="4895850"/>
          </a:xfrm>
        </p:spPr>
        <p:txBody>
          <a:bodyPr>
            <a:normAutofit fontScale="92500" lnSpcReduction="10000"/>
          </a:bodyPr>
          <a:lstStyle/>
          <a:p>
            <a:pPr marL="0" indent="0">
              <a:lnSpc>
                <a:spcPct val="110000"/>
              </a:lnSpc>
              <a:spcBef>
                <a:spcPts val="0"/>
              </a:spcBef>
              <a:buNone/>
            </a:pPr>
            <a:r>
              <a:rPr lang="en-GB" sz="1800" dirty="0">
                <a:latin typeface="Calibri" panose="020F0502020204030204" pitchFamily="34" charset="0"/>
                <a:ea typeface="Calibri" panose="020F0502020204030204" pitchFamily="34" charset="0"/>
                <a:cs typeface="Times New Roman" panose="02020603050405020304" pitchFamily="18" charset="0"/>
              </a:rPr>
              <a:t>In September 1903, the minority founded the Menshevik faction. </a:t>
            </a:r>
          </a:p>
          <a:p>
            <a:pPr marL="0" indent="0">
              <a:lnSpc>
                <a:spcPct val="110000"/>
              </a:lnSpc>
              <a:spcBef>
                <a:spcPts val="0"/>
              </a:spcBef>
              <a:buNone/>
            </a:pPr>
            <a:r>
              <a:rPr lang="en-GB" sz="1800" dirty="0">
                <a:latin typeface="Calibri" panose="020F0502020204030204" pitchFamily="34" charset="0"/>
                <a:ea typeface="Calibri" panose="020F0502020204030204" pitchFamily="34" charset="0"/>
                <a:cs typeface="Times New Roman" panose="02020603050405020304" pitchFamily="18" charset="0"/>
              </a:rPr>
              <a:t>In October they convened the second congress of the </a:t>
            </a:r>
            <a:r>
              <a:rPr lang="en-GB" sz="1800" b="1" u="sng" dirty="0">
                <a:latin typeface="Calibri" panose="020F0502020204030204" pitchFamily="34" charset="0"/>
                <a:ea typeface="Calibri" panose="020F0502020204030204" pitchFamily="34" charset="0"/>
                <a:cs typeface="Times New Roman" panose="02020603050405020304" pitchFamily="18" charset="0"/>
              </a:rPr>
              <a:t>League of Russian Revolutionary Social-Democracy Abroad</a:t>
            </a:r>
            <a:r>
              <a:rPr lang="en-GB" sz="1800" dirty="0">
                <a:latin typeface="Calibri" panose="020F0502020204030204" pitchFamily="34" charset="0"/>
                <a:ea typeface="Calibri" panose="020F0502020204030204" pitchFamily="34" charset="0"/>
                <a:cs typeface="Times New Roman" panose="02020603050405020304" pitchFamily="18" charset="0"/>
              </a:rPr>
              <a:t>, seeking to circumvent the decisions of the second RSDLP congress. </a:t>
            </a:r>
          </a:p>
          <a:p>
            <a:pPr marL="0" indent="0">
              <a:lnSpc>
                <a:spcPct val="110000"/>
              </a:lnSpc>
              <a:spcBef>
                <a:spcPts val="0"/>
              </a:spcBef>
              <a:buNone/>
            </a:pPr>
            <a:r>
              <a:rPr lang="en-GB" sz="1800" dirty="0">
                <a:latin typeface="Calibri" panose="020F0502020204030204" pitchFamily="34" charset="0"/>
                <a:ea typeface="Calibri" panose="020F0502020204030204" pitchFamily="34" charset="0"/>
                <a:cs typeface="Times New Roman" panose="02020603050405020304" pitchFamily="18" charset="0"/>
              </a:rPr>
              <a:t>In October-November 1903, Plekhanov defected to the Mensheviks, who had been boycotting </a:t>
            </a:r>
            <a:r>
              <a:rPr lang="en-GB" sz="1800" dirty="0" err="1">
                <a:latin typeface="Calibri" panose="020F0502020204030204" pitchFamily="34" charset="0"/>
                <a:ea typeface="Calibri" panose="020F0502020204030204" pitchFamily="34" charset="0"/>
                <a:cs typeface="Times New Roman" panose="02020603050405020304" pitchFamily="18" charset="0"/>
              </a:rPr>
              <a:t>Iskra</a:t>
            </a:r>
            <a:r>
              <a:rPr lang="en-GB" sz="1800" dirty="0">
                <a:latin typeface="Calibri" panose="020F0502020204030204" pitchFamily="34" charset="0"/>
                <a:ea typeface="Calibri" panose="020F0502020204030204" pitchFamily="34" charset="0"/>
                <a:cs typeface="Times New Roman" panose="02020603050405020304" pitchFamily="18" charset="0"/>
              </a:rPr>
              <a:t> since the congress. Lenin resigned from the editorial board. Plekhanov published </a:t>
            </a:r>
            <a:r>
              <a:rPr lang="en-GB" sz="1800" dirty="0" err="1">
                <a:latin typeface="Calibri" panose="020F0502020204030204" pitchFamily="34" charset="0"/>
                <a:ea typeface="Calibri" panose="020F0502020204030204" pitchFamily="34" charset="0"/>
                <a:cs typeface="Times New Roman" panose="02020603050405020304" pitchFamily="18" charset="0"/>
              </a:rPr>
              <a:t>Iskra</a:t>
            </a:r>
            <a:r>
              <a:rPr lang="en-GB" sz="1800" dirty="0">
                <a:latin typeface="Calibri" panose="020F0502020204030204" pitchFamily="34" charset="0"/>
                <a:ea typeface="Calibri" panose="020F0502020204030204" pitchFamily="34" charset="0"/>
                <a:cs typeface="Times New Roman" panose="02020603050405020304" pitchFamily="18" charset="0"/>
              </a:rPr>
              <a:t> on his own for one issue and then with an editorial board including the three former members, now Mensheviks, who had been voted off at the congress. </a:t>
            </a:r>
          </a:p>
          <a:p>
            <a:pPr marL="0" indent="0">
              <a:lnSpc>
                <a:spcPct val="110000"/>
              </a:lnSpc>
              <a:spcBef>
                <a:spcPts val="0"/>
              </a:spcBef>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800" dirty="0">
                <a:latin typeface="Calibri" panose="020F0502020204030204" pitchFamily="34" charset="0"/>
                <a:ea typeface="Calibri" panose="020F0502020204030204" pitchFamily="34" charset="0"/>
                <a:cs typeface="Times New Roman" panose="02020603050405020304" pitchFamily="18" charset="0"/>
              </a:rPr>
              <a:t>“When I read the manuscript of the pamphlet, </a:t>
            </a:r>
            <a:r>
              <a:rPr lang="en-GB" sz="1800" i="1" dirty="0">
                <a:latin typeface="Calibri" panose="020F0502020204030204" pitchFamily="34" charset="0"/>
                <a:ea typeface="Calibri" panose="020F0502020204030204" pitchFamily="34" charset="0"/>
                <a:cs typeface="Times New Roman" panose="02020603050405020304" pitchFamily="18" charset="0"/>
              </a:rPr>
              <a:t>What Is To Be Done</a:t>
            </a:r>
            <a:r>
              <a:rPr lang="en-GB" sz="1800" dirty="0">
                <a:latin typeface="Calibri" panose="020F0502020204030204" pitchFamily="34" charset="0"/>
                <a:ea typeface="Calibri" panose="020F0502020204030204" pitchFamily="34" charset="0"/>
                <a:cs typeface="Times New Roman" panose="02020603050405020304" pitchFamily="18" charset="0"/>
              </a:rPr>
              <a:t>?, I immediately said to Lenin and to other members of our Editorial Board that I saw quite enough theoretical mistakes in it. As regards ‘spontaneity’ and ‘consciousness’ in particular… [</a:t>
            </a:r>
            <a:r>
              <a:rPr lang="en-GB" sz="1800" dirty="0">
                <a:effectLst/>
                <a:latin typeface="Calibri" panose="020F0502020204030204" pitchFamily="34" charset="0"/>
                <a:ea typeface="Calibri" panose="020F0502020204030204" pitchFamily="34" charset="0"/>
                <a:cs typeface="Times New Roman" panose="02020603050405020304" pitchFamily="18" charset="0"/>
              </a:rPr>
              <a:t>Lenin] not only failed to let go of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sticks bent by him </a:t>
            </a:r>
            <a:r>
              <a:rPr lang="en-GB" sz="1800" dirty="0">
                <a:effectLst/>
                <a:latin typeface="Calibri" panose="020F0502020204030204" pitchFamily="34" charset="0"/>
                <a:ea typeface="Calibri" panose="020F0502020204030204" pitchFamily="34" charset="0"/>
                <a:cs typeface="Times New Roman" panose="02020603050405020304" pitchFamily="18" charset="0"/>
              </a:rPr>
              <a:t>in the polemic with the ‘Economists’, but sat on the top of that curved stick and revealed the most unmistakeable intention to travel on it… I will start with a firm conviction of the need to liquidate the ‘fourth’ period of our Party’s history, having thrown Lenin’s ‘over-bent stick’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onto the rubbish heap</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Plekhanov (25 July-1 August 1904) The Working Class and the Social-Democratic Intelligentsia. Mullin 2016: 571-72</a:t>
            </a:r>
            <a:endParaRPr lang="en-GB" sz="1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7A27FB2-B289-4792-B333-DA397590E10B}"/>
              </a:ext>
            </a:extLst>
          </p:cNvPr>
          <p:cNvSpPr>
            <a:spLocks noGrp="1"/>
          </p:cNvSpPr>
          <p:nvPr>
            <p:ph type="sldNum" sz="quarter" idx="12"/>
          </p:nvPr>
        </p:nvSpPr>
        <p:spPr/>
        <p:txBody>
          <a:bodyPr/>
          <a:lstStyle/>
          <a:p>
            <a:fld id="{3DA40EFD-6E5C-4FFF-A2A0-1F7DF11B3B33}" type="slidenum">
              <a:rPr lang="en-GB" smtClean="0"/>
              <a:t>3</a:t>
            </a:fld>
            <a:endParaRPr lang="en-GB"/>
          </a:p>
        </p:txBody>
      </p:sp>
      <p:pic>
        <p:nvPicPr>
          <p:cNvPr id="2050" name="Picture 2" descr="Georgi Plekhanov - Wikipedia">
            <a:extLst>
              <a:ext uri="{FF2B5EF4-FFF2-40B4-BE49-F238E27FC236}">
                <a16:creationId xmlns:a16="http://schemas.microsoft.com/office/drawing/2014/main" id="{2F832096-DB0F-4DD8-8B2D-5117D093C7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2834" y="1951605"/>
            <a:ext cx="1810966" cy="217819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917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D9FF8-EF33-4547-8D89-F0265937CA46}"/>
              </a:ext>
            </a:extLst>
          </p:cNvPr>
          <p:cNvSpPr>
            <a:spLocks noGrp="1"/>
          </p:cNvSpPr>
          <p:nvPr>
            <p:ph type="title"/>
          </p:nvPr>
        </p:nvSpPr>
        <p:spPr/>
        <p:txBody>
          <a:bodyPr>
            <a:normAutofit/>
          </a:bodyPr>
          <a:lstStyle/>
          <a:p>
            <a:pPr algn="ctr"/>
            <a:r>
              <a:rPr lang="en-GB" sz="3600" b="1" dirty="0"/>
              <a:t>Trotsky and Luxemburg</a:t>
            </a:r>
          </a:p>
        </p:txBody>
      </p:sp>
      <p:sp>
        <p:nvSpPr>
          <p:cNvPr id="3" name="Content Placeholder 2">
            <a:extLst>
              <a:ext uri="{FF2B5EF4-FFF2-40B4-BE49-F238E27FC236}">
                <a16:creationId xmlns:a16="http://schemas.microsoft.com/office/drawing/2014/main" id="{D7002976-867B-4C14-B90F-F5C13FA3A6AC}"/>
              </a:ext>
            </a:extLst>
          </p:cNvPr>
          <p:cNvSpPr>
            <a:spLocks noGrp="1"/>
          </p:cNvSpPr>
          <p:nvPr>
            <p:ph idx="1"/>
          </p:nvPr>
        </p:nvSpPr>
        <p:spPr>
          <a:xfrm>
            <a:off x="838200" y="1825625"/>
            <a:ext cx="8593667" cy="4234707"/>
          </a:xfrm>
        </p:spPr>
        <p:txBody>
          <a:bodyPr>
            <a:normAutofit/>
          </a:bodyPr>
          <a:lstStyle/>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“In the internal politics of the Party these methods lead, as we shall see below, to the Party organisation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substituting</a:t>
            </a:r>
            <a:r>
              <a:rPr lang="en-GB" sz="1800" dirty="0">
                <a:effectLst/>
                <a:latin typeface="Calibri" panose="020F0502020204030204" pitchFamily="34" charset="0"/>
                <a:ea typeface="Calibri" panose="020F0502020204030204" pitchFamily="34" charset="0"/>
                <a:cs typeface="Times New Roman" panose="02020603050405020304" pitchFamily="18" charset="0"/>
              </a:rPr>
              <a:t>” itself for the Party, the Central Committee substituting itself for the Party organisation, and finally the dictator substituting himself for the Central Committee.”</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Trotsky (1904) Our Political Tasks. 1978: 77</a:t>
            </a:r>
          </a:p>
          <a:p>
            <a:pPr marL="0" indent="0" algn="l">
              <a:lnSpc>
                <a:spcPct val="100000"/>
              </a:lnSpc>
              <a:spcBef>
                <a:spcPts val="0"/>
              </a:spcBef>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00000"/>
              </a:lnSpc>
              <a:spcBef>
                <a:spcPts val="0"/>
              </a:spcBef>
              <a:buNone/>
            </a:pPr>
            <a:r>
              <a:rPr lang="en-GB" sz="1800" dirty="0">
                <a:latin typeface="Calibri" panose="020F0502020204030204" pitchFamily="34" charset="0"/>
                <a:ea typeface="Calibri" panose="020F0502020204030204" pitchFamily="34" charset="0"/>
                <a:cs typeface="Times New Roman" panose="02020603050405020304" pitchFamily="18" charset="0"/>
              </a:rPr>
              <a:t>“The establishment of </a:t>
            </a:r>
            <a:r>
              <a:rPr lang="en-GB" sz="1800" b="1" u="sng" dirty="0">
                <a:latin typeface="Calibri" panose="020F0502020204030204" pitchFamily="34" charset="0"/>
                <a:ea typeface="Calibri" panose="020F0502020204030204" pitchFamily="34" charset="0"/>
                <a:cs typeface="Times New Roman" panose="02020603050405020304" pitchFamily="18" charset="0"/>
              </a:rPr>
              <a:t>centralisation</a:t>
            </a:r>
            <a:r>
              <a:rPr lang="en-GB" sz="1800" dirty="0">
                <a:latin typeface="Calibri" panose="020F0502020204030204" pitchFamily="34" charset="0"/>
                <a:ea typeface="Calibri" panose="020F0502020204030204" pitchFamily="34" charset="0"/>
                <a:cs typeface="Times New Roman" panose="02020603050405020304" pitchFamily="18" charset="0"/>
              </a:rPr>
              <a:t> in social democracy on these two principles-on the blind submission of all party organisations and their activity, down to the smallest detail, to a central authority that alone thinks, acts and decides for everyone, and also on the strict separation of the organised nucleus of the party from its surrounding revolutionary milieu, as Lenin advocates – therefore seems to us to be a mechanical transposition of the organisational principles of the </a:t>
            </a:r>
            <a:r>
              <a:rPr lang="en-GB" sz="1800" b="1" u="sng" dirty="0">
                <a:latin typeface="Calibri" panose="020F0502020204030204" pitchFamily="34" charset="0"/>
                <a:ea typeface="Calibri" panose="020F0502020204030204" pitchFamily="34" charset="0"/>
                <a:cs typeface="Times New Roman" panose="02020603050405020304" pitchFamily="18" charset="0"/>
              </a:rPr>
              <a:t>Blanquist</a:t>
            </a:r>
            <a:r>
              <a:rPr lang="en-GB" sz="1800" dirty="0">
                <a:latin typeface="Calibri" panose="020F0502020204030204" pitchFamily="34" charset="0"/>
                <a:ea typeface="Calibri" panose="020F0502020204030204" pitchFamily="34" charset="0"/>
                <a:cs typeface="Times New Roman" panose="02020603050405020304" pitchFamily="18" charset="0"/>
              </a:rPr>
              <a:t> movement of conspiratorial circles to the social democratic movement of the working masses.”</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Rosa Luxemburg (1904)</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Times New Roman" panose="02020603050405020304" pitchFamily="18" charset="0"/>
              </a:rPr>
              <a:t>Organisational Questions of the Russian Social Democracy. </a:t>
            </a:r>
            <a:r>
              <a:rPr lang="de-DE" sz="1800" dirty="0">
                <a:effectLst/>
                <a:latin typeface="Calibri" panose="020F0502020204030204" pitchFamily="34" charset="0"/>
                <a:ea typeface="Calibri" panose="020F0502020204030204" pitchFamily="34" charset="0"/>
                <a:cs typeface="Times New Roman" panose="02020603050405020304" pitchFamily="18" charset="0"/>
              </a:rPr>
              <a:t>Die neue Zeit. </a:t>
            </a:r>
            <a:r>
              <a:rPr lang="en-GB" sz="1800" dirty="0">
                <a:effectLst/>
                <a:latin typeface="Calibri" panose="020F0502020204030204" pitchFamily="34" charset="0"/>
                <a:ea typeface="Calibri" panose="020F0502020204030204" pitchFamily="34" charset="0"/>
                <a:cs typeface="Times New Roman" panose="02020603050405020304" pitchFamily="18" charset="0"/>
              </a:rPr>
              <a:t>2004: 252-53</a:t>
            </a:r>
          </a:p>
        </p:txBody>
      </p:sp>
      <p:sp>
        <p:nvSpPr>
          <p:cNvPr id="4" name="Slide Number Placeholder 3">
            <a:extLst>
              <a:ext uri="{FF2B5EF4-FFF2-40B4-BE49-F238E27FC236}">
                <a16:creationId xmlns:a16="http://schemas.microsoft.com/office/drawing/2014/main" id="{805BE667-94E4-4C80-A4FD-55596826124E}"/>
              </a:ext>
            </a:extLst>
          </p:cNvPr>
          <p:cNvSpPr>
            <a:spLocks noGrp="1"/>
          </p:cNvSpPr>
          <p:nvPr>
            <p:ph type="sldNum" sz="quarter" idx="12"/>
          </p:nvPr>
        </p:nvSpPr>
        <p:spPr/>
        <p:txBody>
          <a:bodyPr/>
          <a:lstStyle/>
          <a:p>
            <a:fld id="{3DA40EFD-6E5C-4FFF-A2A0-1F7DF11B3B33}" type="slidenum">
              <a:rPr lang="en-GB" smtClean="0"/>
              <a:t>4</a:t>
            </a:fld>
            <a:endParaRPr lang="en-GB"/>
          </a:p>
        </p:txBody>
      </p:sp>
      <p:pic>
        <p:nvPicPr>
          <p:cNvPr id="5" name="Picture 4" descr="Our Political Tasks by Leon Trotsky">
            <a:extLst>
              <a:ext uri="{FF2B5EF4-FFF2-40B4-BE49-F238E27FC236}">
                <a16:creationId xmlns:a16="http://schemas.microsoft.com/office/drawing/2014/main" id="{48F262CD-D1E2-4BEA-A9B2-8796B36E68A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560" t="2835" r="33508" b="6292"/>
          <a:stretch/>
        </p:blipFill>
        <p:spPr bwMode="auto">
          <a:xfrm>
            <a:off x="10120543" y="1825625"/>
            <a:ext cx="1384916" cy="20063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6" name="Picture 4" descr="Rosa Lives">
            <a:extLst>
              <a:ext uri="{FF2B5EF4-FFF2-40B4-BE49-F238E27FC236}">
                <a16:creationId xmlns:a16="http://schemas.microsoft.com/office/drawing/2014/main" id="{4C7BD7E6-4ECA-4B93-8312-91D761CE77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323" r="12378"/>
          <a:stretch/>
        </p:blipFill>
        <p:spPr bwMode="auto">
          <a:xfrm>
            <a:off x="10114507" y="4146549"/>
            <a:ext cx="1390952" cy="165553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238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3E0D4-CBE0-41AA-8091-D79491029684}"/>
              </a:ext>
            </a:extLst>
          </p:cNvPr>
          <p:cNvSpPr>
            <a:spLocks noGrp="1"/>
          </p:cNvSpPr>
          <p:nvPr>
            <p:ph type="title"/>
          </p:nvPr>
        </p:nvSpPr>
        <p:spPr/>
        <p:txBody>
          <a:bodyPr>
            <a:normAutofit/>
          </a:bodyPr>
          <a:lstStyle/>
          <a:p>
            <a:pPr algn="ctr"/>
            <a:r>
              <a:rPr lang="en-GB" sz="3600" b="1" dirty="0">
                <a:effectLst/>
                <a:latin typeface="Calibri Light" panose="020F0302020204030204" pitchFamily="34" charset="0"/>
                <a:ea typeface="Calibri" panose="020F0502020204030204" pitchFamily="34" charset="0"/>
                <a:cs typeface="Calibri Light" panose="020F0302020204030204" pitchFamily="34" charset="0"/>
              </a:rPr>
              <a:t>Lenin</a:t>
            </a:r>
            <a:endParaRPr lang="en-GB" sz="7200" dirty="0">
              <a:latin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id="{B21F25F4-8896-4A44-A515-71C700E8CD05}"/>
              </a:ext>
            </a:extLst>
          </p:cNvPr>
          <p:cNvSpPr>
            <a:spLocks noGrp="1"/>
          </p:cNvSpPr>
          <p:nvPr>
            <p:ph idx="1"/>
          </p:nvPr>
        </p:nvSpPr>
        <p:spPr>
          <a:xfrm>
            <a:off x="603681" y="1558094"/>
            <a:ext cx="9250438" cy="5056715"/>
          </a:xfrm>
        </p:spPr>
        <p:txBody>
          <a:bodyPr>
            <a:normAutofit fontScale="92500" lnSpcReduction="10000"/>
          </a:bodyPr>
          <a:lstStyle/>
          <a:p>
            <a:pPr marL="0" indent="0" algn="l">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“It is necessary to include in the party rules guarantees of the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rights of any minority</a:t>
            </a:r>
            <a:r>
              <a:rPr lang="en-GB" sz="1800" b="1" u="sng" dirty="0">
                <a:latin typeface="Calibri" panose="020F0502020204030204" pitchFamily="34" charset="0"/>
                <a:ea typeface="Calibri" panose="020F0502020204030204" pitchFamily="34" charset="0"/>
                <a:cs typeface="Times New Roman" panose="02020603050405020304" pitchFamily="18" charset="0"/>
              </a:rPr>
              <a:t>..</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gn="l">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(August 1904) To the Party. LCW 7: 460</a:t>
            </a:r>
          </a:p>
          <a:p>
            <a:pPr marL="0" indent="0" algn="l">
              <a:lnSpc>
                <a:spcPct val="11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“Luxemburg fathers on me that all the conditions already exist in Russia for forming a large and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extremely centralised workers’ party</a:t>
            </a:r>
            <a:r>
              <a:rPr lang="en-GB" sz="1800" dirty="0">
                <a:effectLst/>
                <a:latin typeface="Calibri" panose="020F0502020204030204" pitchFamily="34" charset="0"/>
                <a:ea typeface="Calibri" panose="020F0502020204030204" pitchFamily="34" charset="0"/>
                <a:cs typeface="Times New Roman" panose="02020603050405020304" pitchFamily="18" charset="0"/>
              </a:rPr>
              <a:t>... Nowhere in my book did I voice such an idea.”</a:t>
            </a:r>
          </a:p>
          <a:p>
            <a:pPr marL="0" indent="0" algn="l">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(September 1904) Reply by N. Lenin to Rosa Luxemburg. LCW 7: 474, 476</a:t>
            </a:r>
          </a:p>
          <a:p>
            <a:pPr marL="0" indent="0" algn="l">
              <a:lnSpc>
                <a:spcPct val="11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“Under conditions of political freedom, our Party can and will be built entirely on the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elective principle</a:t>
            </a:r>
            <a:r>
              <a:rPr lang="en-GB" sz="1800" dirty="0">
                <a:effectLst/>
                <a:latin typeface="Calibri" panose="020F0502020204030204" pitchFamily="34" charset="0"/>
                <a:ea typeface="Calibri" panose="020F0502020204030204" pitchFamily="34" charset="0"/>
                <a:cs typeface="Times New Roman" panose="02020603050405020304" pitchFamily="18" charset="0"/>
              </a:rPr>
              <a:t>. Under the autocracy this is impracticable...”</a:t>
            </a:r>
          </a:p>
          <a:p>
            <a:pPr marL="0" indent="0" algn="l">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(February 1905) Draft Resolutions for Third Congress of RSDLP. LCW 8: 196</a:t>
            </a:r>
          </a:p>
          <a:p>
            <a:pPr marL="0" indent="0" algn="l">
              <a:lnSpc>
                <a:spcPct val="11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working class is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instinctively, spontaneously Social-Democratic</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more than ten years of work put in by Social-Democracy has done a great deal to transform this spontaneity into consciousness.”</a:t>
            </a:r>
          </a:p>
          <a:p>
            <a:pPr marL="0" indent="0" algn="l">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(10 November 1905) The Reorganisation of the Party’, LCW 10: 31-32</a:t>
            </a:r>
          </a:p>
          <a:p>
            <a:pPr marL="0" indent="0" algn="l">
              <a:lnSpc>
                <a:spcPct val="110000"/>
              </a:lnSpc>
              <a:spcBef>
                <a:spcPts val="0"/>
              </a:spcBef>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basic mistake made by people who polemicise with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What is to be Done?</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the present time is that they tear this production completely out of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specific historical context</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What Is To Be Done?</a:t>
            </a:r>
            <a:r>
              <a:rPr lang="en-GB" sz="1800" dirty="0">
                <a:effectLst/>
                <a:latin typeface="Calibri" panose="020F0502020204030204" pitchFamily="34" charset="0"/>
                <a:ea typeface="Calibri" panose="020F0502020204030204" pitchFamily="34" charset="0"/>
                <a:cs typeface="Times New Roman" panose="02020603050405020304" pitchFamily="18" charset="0"/>
              </a:rPr>
              <a:t> is a summary of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Iskra</a:t>
            </a:r>
            <a:r>
              <a:rPr lang="en-GB" sz="1800" dirty="0">
                <a:effectLst/>
                <a:latin typeface="Calibri" panose="020F0502020204030204" pitchFamily="34" charset="0"/>
                <a:ea typeface="Calibri" panose="020F0502020204030204" pitchFamily="34" charset="0"/>
                <a:cs typeface="Times New Roman" panose="02020603050405020304" pitchFamily="18" charset="0"/>
              </a:rPr>
              <a:t> tactics and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Iskra</a:t>
            </a:r>
            <a:r>
              <a:rPr lang="en-GB" sz="1800" dirty="0">
                <a:effectLst/>
                <a:latin typeface="Calibri" panose="020F0502020204030204" pitchFamily="34" charset="0"/>
                <a:ea typeface="Calibri" panose="020F0502020204030204" pitchFamily="34" charset="0"/>
                <a:cs typeface="Times New Roman" panose="02020603050405020304" pitchFamily="18" charset="0"/>
              </a:rPr>
              <a:t> organisational policy in 1901 and 1902… no more and no less.” </a:t>
            </a:r>
          </a:p>
          <a:p>
            <a:pPr marL="0" indent="0">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(September 1907) Preface to the Collection Twelve Years. LCW 13: 102</a:t>
            </a:r>
          </a:p>
        </p:txBody>
      </p:sp>
      <p:sp>
        <p:nvSpPr>
          <p:cNvPr id="4" name="Slide Number Placeholder 3">
            <a:extLst>
              <a:ext uri="{FF2B5EF4-FFF2-40B4-BE49-F238E27FC236}">
                <a16:creationId xmlns:a16="http://schemas.microsoft.com/office/drawing/2014/main" id="{AF00FB41-FEA2-45EC-B80D-6DBE38B842C4}"/>
              </a:ext>
            </a:extLst>
          </p:cNvPr>
          <p:cNvSpPr>
            <a:spLocks noGrp="1"/>
          </p:cNvSpPr>
          <p:nvPr>
            <p:ph type="sldNum" sz="quarter" idx="12"/>
          </p:nvPr>
        </p:nvSpPr>
        <p:spPr/>
        <p:txBody>
          <a:bodyPr/>
          <a:lstStyle/>
          <a:p>
            <a:fld id="{3DA40EFD-6E5C-4FFF-A2A0-1F7DF11B3B33}" type="slidenum">
              <a:rPr lang="en-GB" smtClean="0"/>
              <a:t>5</a:t>
            </a:fld>
            <a:endParaRPr lang="en-GB"/>
          </a:p>
        </p:txBody>
      </p:sp>
      <p:pic>
        <p:nvPicPr>
          <p:cNvPr id="7172" name="Picture 4" descr="A World Without World War I, Featuring Health-Nut Hitler | WBFO">
            <a:extLst>
              <a:ext uri="{FF2B5EF4-FFF2-40B4-BE49-F238E27FC236}">
                <a16:creationId xmlns:a16="http://schemas.microsoft.com/office/drawing/2014/main" id="{DD5DCA24-975A-4E70-9605-E7B6D587C9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1141" y="1690689"/>
            <a:ext cx="1689559" cy="23171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335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F2B2E-5763-46DE-BBC1-33D89C35BBF0}"/>
              </a:ext>
            </a:extLst>
          </p:cNvPr>
          <p:cNvSpPr>
            <a:spLocks noGrp="1"/>
          </p:cNvSpPr>
          <p:nvPr>
            <p:ph type="title"/>
          </p:nvPr>
        </p:nvSpPr>
        <p:spPr/>
        <p:txBody>
          <a:bodyPr/>
          <a:lstStyle/>
          <a:p>
            <a:pPr algn="ctr"/>
            <a:r>
              <a:rPr lang="en-GB" sz="3600" b="1" dirty="0"/>
              <a:t>Zinoviev</a:t>
            </a:r>
            <a:endParaRPr lang="en-GB" b="1" dirty="0"/>
          </a:p>
        </p:txBody>
      </p:sp>
      <p:sp>
        <p:nvSpPr>
          <p:cNvPr id="3" name="Content Placeholder 2">
            <a:extLst>
              <a:ext uri="{FF2B5EF4-FFF2-40B4-BE49-F238E27FC236}">
                <a16:creationId xmlns:a16="http://schemas.microsoft.com/office/drawing/2014/main" id="{2915C92A-F0C3-4118-88F6-FCC89F0E5F36}"/>
              </a:ext>
            </a:extLst>
          </p:cNvPr>
          <p:cNvSpPr>
            <a:spLocks noGrp="1"/>
          </p:cNvSpPr>
          <p:nvPr>
            <p:ph idx="1"/>
          </p:nvPr>
        </p:nvSpPr>
        <p:spPr>
          <a:xfrm>
            <a:off x="838201" y="1825625"/>
            <a:ext cx="7772400" cy="4351338"/>
          </a:xfrm>
        </p:spPr>
        <p:txBody>
          <a:bodyPr>
            <a:normAutofit/>
          </a:bodyPr>
          <a:lstStyle/>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“In the book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What Is to Be Done</a:t>
            </a:r>
            <a:r>
              <a:rPr lang="en-GB" sz="1800" dirty="0">
                <a:effectLst/>
                <a:latin typeface="Calibri" panose="020F0502020204030204" pitchFamily="34" charset="0"/>
                <a:ea typeface="Calibri" panose="020F0502020204030204" pitchFamily="34" charset="0"/>
                <a:cs typeface="Times New Roman" panose="02020603050405020304" pitchFamily="18" charset="0"/>
              </a:rPr>
              <a:t>, Lenin stated and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solved</a:t>
            </a:r>
            <a:r>
              <a:rPr lang="en-GB" sz="1800" dirty="0">
                <a:effectLst/>
                <a:latin typeface="Calibri" panose="020F0502020204030204" pitchFamily="34" charset="0"/>
                <a:ea typeface="Calibri" panose="020F0502020204030204" pitchFamily="34" charset="0"/>
                <a:cs typeface="Times New Roman" panose="02020603050405020304" pitchFamily="18" charset="0"/>
              </a:rPr>
              <a:t> in a revolutionary spirit all the vexatious questions of the movement of that epoch. And for many months and years this book was challenging thought, was the centre of raging passions, was the subject of controversy, and ultimately led to the formation of a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split</a:t>
            </a:r>
            <a:r>
              <a:rPr lang="en-GB" sz="1800" dirty="0">
                <a:effectLst/>
                <a:latin typeface="Calibri" panose="020F0502020204030204" pitchFamily="34" charset="0"/>
                <a:ea typeface="Calibri" panose="020F0502020204030204" pitchFamily="34" charset="0"/>
                <a:cs typeface="Times New Roman" panose="02020603050405020304" pitchFamily="18" charset="0"/>
              </a:rPr>
              <a:t> into two irreconcilable camps.”</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Zinoviev (1918) Lenin.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Fourth International</a:t>
            </a:r>
            <a:r>
              <a:rPr lang="en-GB" sz="1800" dirty="0">
                <a:effectLst/>
                <a:latin typeface="Calibri" panose="020F0502020204030204" pitchFamily="34" charset="0"/>
                <a:ea typeface="Calibri" panose="020F0502020204030204" pitchFamily="34" charset="0"/>
                <a:cs typeface="Times New Roman" panose="02020603050405020304" pitchFamily="18" charset="0"/>
              </a:rPr>
              <a:t>, January, 1945: 8</a:t>
            </a:r>
          </a:p>
          <a:p>
            <a:pPr marL="0" indent="0" algn="l">
              <a:lnSpc>
                <a:spcPct val="100000"/>
              </a:lnSpc>
              <a:spcBef>
                <a:spcPts val="0"/>
              </a:spcBef>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“Besides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Iskra</a:t>
            </a:r>
            <a:r>
              <a:rPr lang="en-GB" sz="1800" i="1" dirty="0">
                <a:effectLst/>
                <a:latin typeface="Calibri" panose="020F0502020204030204" pitchFamily="34" charset="0"/>
                <a:ea typeface="Calibri" panose="020F0502020204030204" pitchFamily="34" charset="0"/>
                <a:cs typeface="Times New Roman" panose="02020603050405020304" pitchFamily="18" charset="0"/>
              </a:rPr>
              <a:t>,</a:t>
            </a:r>
            <a:r>
              <a:rPr lang="en-GB" sz="1800" dirty="0">
                <a:effectLst/>
                <a:latin typeface="Calibri" panose="020F0502020204030204" pitchFamily="34" charset="0"/>
                <a:ea typeface="Calibri" panose="020F0502020204030204" pitchFamily="34" charset="0"/>
                <a:cs typeface="Times New Roman" panose="02020603050405020304" pitchFamily="18" charset="0"/>
              </a:rPr>
              <a:t> an exceptional role was played by Comrade Lenin’s book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What Is To Be Done?</a:t>
            </a:r>
            <a:r>
              <a:rPr lang="en-GB" sz="1800" dirty="0">
                <a:effectLst/>
                <a:latin typeface="Calibri" panose="020F0502020204030204" pitchFamily="34" charset="0"/>
                <a:ea typeface="Calibri" panose="020F0502020204030204" pitchFamily="34" charset="0"/>
                <a:cs typeface="Times New Roman" panose="02020603050405020304" pitchFamily="18" charset="0"/>
              </a:rPr>
              <a:t> which was published in the spring of 1902. This was not merely a book: it was a book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marking an era</a:t>
            </a:r>
            <a:r>
              <a:rPr lang="en-GB" sz="1800" dirty="0">
                <a:effectLst/>
                <a:latin typeface="Calibri" panose="020F0502020204030204" pitchFamily="34" charset="0"/>
                <a:ea typeface="Calibri" panose="020F0502020204030204" pitchFamily="34" charset="0"/>
                <a:cs typeface="Times New Roman" panose="02020603050405020304" pitchFamily="18" charset="0"/>
              </a:rPr>
              <a:t>. It drew up a two-year account of the work of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Iskra</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the same time it was handbook and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gospel</a:t>
            </a:r>
            <a:r>
              <a:rPr lang="en-GB" sz="1800" dirty="0">
                <a:effectLst/>
                <a:latin typeface="Calibri" panose="020F0502020204030204" pitchFamily="34" charset="0"/>
                <a:ea typeface="Calibri" panose="020F0502020204030204" pitchFamily="34" charset="0"/>
                <a:cs typeface="Times New Roman" panose="02020603050405020304" pitchFamily="18" charset="0"/>
              </a:rPr>
              <a:t> for all revolutionary Marxist activists of the time. And it was only in 1903 that the Mensheviks, having seen the conclusions which had been drawn from this book, began, in retrospect and through a magnifying glass, to seek disagreements with it.”</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Zinoviev, (1923) History of the Bolshevik Party. 1973: 77</a:t>
            </a:r>
          </a:p>
          <a:p>
            <a:pPr marL="0" indent="0" algn="l">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gn="l">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sp>
        <p:nvSpPr>
          <p:cNvPr id="4" name="Slide Number Placeholder 3">
            <a:extLst>
              <a:ext uri="{FF2B5EF4-FFF2-40B4-BE49-F238E27FC236}">
                <a16:creationId xmlns:a16="http://schemas.microsoft.com/office/drawing/2014/main" id="{A7824C25-625C-46B8-8503-3E223EFEDC7E}"/>
              </a:ext>
            </a:extLst>
          </p:cNvPr>
          <p:cNvSpPr>
            <a:spLocks noGrp="1"/>
          </p:cNvSpPr>
          <p:nvPr>
            <p:ph type="sldNum" sz="quarter" idx="12"/>
          </p:nvPr>
        </p:nvSpPr>
        <p:spPr/>
        <p:txBody>
          <a:bodyPr/>
          <a:lstStyle/>
          <a:p>
            <a:fld id="{3DA40EFD-6E5C-4FFF-A2A0-1F7DF11B3B33}" type="slidenum">
              <a:rPr lang="en-GB" smtClean="0"/>
              <a:t>6</a:t>
            </a:fld>
            <a:endParaRPr lang="en-GB"/>
          </a:p>
        </p:txBody>
      </p:sp>
      <p:pic>
        <p:nvPicPr>
          <p:cNvPr id="4098" name="Picture 2" descr="History of the Bolshevik Party: A Popular Outline: Amazon.co.uk: Zinoviev,  Gregory E., Chappell, R.: 9780902030442: Books">
            <a:extLst>
              <a:ext uri="{FF2B5EF4-FFF2-40B4-BE49-F238E27FC236}">
                <a16:creationId xmlns:a16="http://schemas.microsoft.com/office/drawing/2014/main" id="{DFBA3D12-6E48-4A44-BEFD-8A9D5577B4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7218" y="1978932"/>
            <a:ext cx="2306581" cy="34489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8368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472F7-3AFD-4EDB-A627-70724CC8914D}"/>
              </a:ext>
            </a:extLst>
          </p:cNvPr>
          <p:cNvSpPr>
            <a:spLocks noGrp="1"/>
          </p:cNvSpPr>
          <p:nvPr>
            <p:ph type="title"/>
          </p:nvPr>
        </p:nvSpPr>
        <p:spPr/>
        <p:txBody>
          <a:bodyPr/>
          <a:lstStyle/>
          <a:p>
            <a:pPr algn="ctr"/>
            <a:r>
              <a:rPr lang="en-GB" sz="3600" b="1" dirty="0"/>
              <a:t>Gramsci</a:t>
            </a:r>
            <a:endParaRPr lang="en-GB" b="1" dirty="0"/>
          </a:p>
        </p:txBody>
      </p:sp>
      <p:sp>
        <p:nvSpPr>
          <p:cNvPr id="3" name="Content Placeholder 2">
            <a:extLst>
              <a:ext uri="{FF2B5EF4-FFF2-40B4-BE49-F238E27FC236}">
                <a16:creationId xmlns:a16="http://schemas.microsoft.com/office/drawing/2014/main" id="{82223139-AEEA-4585-B3DC-577BE4545329}"/>
              </a:ext>
            </a:extLst>
          </p:cNvPr>
          <p:cNvSpPr>
            <a:spLocks noGrp="1"/>
          </p:cNvSpPr>
          <p:nvPr>
            <p:ph idx="1"/>
          </p:nvPr>
        </p:nvSpPr>
        <p:spPr>
          <a:xfrm>
            <a:off x="838200" y="1825624"/>
            <a:ext cx="8577943" cy="4530725"/>
          </a:xfrm>
        </p:spPr>
        <p:txBody>
          <a:bodyPr>
            <a:normAutofit/>
          </a:bodyPr>
          <a:lstStyle/>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Calibri" panose="020F0502020204030204" pitchFamily="34" charset="0"/>
              </a:rPr>
              <a:t>“The struggle of the proletariat against capitalism unfurls on </a:t>
            </a:r>
            <a:r>
              <a:rPr lang="en-GB" sz="1800" b="1" u="sng" dirty="0">
                <a:effectLst/>
                <a:latin typeface="Calibri" panose="020F0502020204030204" pitchFamily="34" charset="0"/>
                <a:ea typeface="Calibri" panose="020F0502020204030204" pitchFamily="34" charset="0"/>
                <a:cs typeface="Calibri" panose="020F0502020204030204" pitchFamily="34" charset="0"/>
              </a:rPr>
              <a:t>three fronts</a:t>
            </a:r>
            <a:r>
              <a:rPr lang="en-GB" sz="1800" dirty="0">
                <a:effectLst/>
                <a:latin typeface="Calibri" panose="020F0502020204030204" pitchFamily="34" charset="0"/>
                <a:ea typeface="Calibri" panose="020F0502020204030204" pitchFamily="34" charset="0"/>
                <a:cs typeface="Calibri" panose="020F0502020204030204" pitchFamily="34" charset="0"/>
              </a:rPr>
              <a:t>: the economic, the political, and the ideological.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Calibri" panose="020F0502020204030204" pitchFamily="34" charset="0"/>
              </a:rPr>
              <a:t>“The </a:t>
            </a:r>
            <a:r>
              <a:rPr lang="en-GB" sz="1800" b="1" u="sng" dirty="0">
                <a:effectLst/>
                <a:latin typeface="Calibri" panose="020F0502020204030204" pitchFamily="34" charset="0"/>
                <a:ea typeface="Calibri" panose="020F0502020204030204" pitchFamily="34" charset="0"/>
                <a:cs typeface="Calibri" panose="020F0502020204030204" pitchFamily="34" charset="0"/>
              </a:rPr>
              <a:t>economic</a:t>
            </a:r>
            <a:r>
              <a:rPr lang="en-GB" sz="1800" dirty="0">
                <a:effectLst/>
                <a:latin typeface="Calibri" panose="020F0502020204030204" pitchFamily="34" charset="0"/>
                <a:ea typeface="Calibri" panose="020F0502020204030204" pitchFamily="34" charset="0"/>
                <a:cs typeface="Calibri" panose="020F0502020204030204" pitchFamily="34" charset="0"/>
              </a:rPr>
              <a:t> struggle has three phases:</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i</a:t>
            </a:r>
            <a:r>
              <a:rPr lang="en-GB" sz="1800" dirty="0">
                <a:effectLst/>
                <a:latin typeface="Calibri" panose="020F0502020204030204" pitchFamily="34" charset="0"/>
                <a:ea typeface="Calibri" panose="020F0502020204030204" pitchFamily="34" charset="0"/>
                <a:cs typeface="Calibri" panose="020F0502020204030204" pitchFamily="34" charset="0"/>
              </a:rPr>
              <a:t>) Of resistance against capitalism – i.e. the phase of elemental trade unionism. ii) Of an offensive against capitalism to win workers’ control over production.</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Calibri" panose="020F0502020204030204" pitchFamily="34" charset="0"/>
              </a:rPr>
              <a:t>iii) Of the fight for the elimination of capitalism by means of socialisation.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Calibri" panose="020F0502020204030204" pitchFamily="34" charset="0"/>
              </a:rPr>
              <a:t>“The </a:t>
            </a:r>
            <a:r>
              <a:rPr lang="en-GB" sz="1800" b="1" u="sng" dirty="0">
                <a:effectLst/>
                <a:latin typeface="Calibri" panose="020F0502020204030204" pitchFamily="34" charset="0"/>
                <a:ea typeface="Calibri" panose="020F0502020204030204" pitchFamily="34" charset="0"/>
                <a:cs typeface="Calibri" panose="020F0502020204030204" pitchFamily="34" charset="0"/>
              </a:rPr>
              <a:t>political</a:t>
            </a:r>
            <a:r>
              <a:rPr lang="en-GB" sz="1800" dirty="0">
                <a:effectLst/>
                <a:latin typeface="Calibri" panose="020F0502020204030204" pitchFamily="34" charset="0"/>
                <a:ea typeface="Calibri" panose="020F0502020204030204" pitchFamily="34" charset="0"/>
                <a:cs typeface="Calibri" panose="020F0502020204030204" pitchFamily="34" charset="0"/>
              </a:rPr>
              <a:t> struggle also has three principal phases:</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i</a:t>
            </a:r>
            <a:r>
              <a:rPr lang="en-GB" sz="1800" dirty="0">
                <a:effectLst/>
                <a:latin typeface="Calibri" panose="020F0502020204030204" pitchFamily="34" charset="0"/>
                <a:ea typeface="Calibri" panose="020F0502020204030204" pitchFamily="34" charset="0"/>
                <a:cs typeface="Calibri" panose="020F0502020204030204" pitchFamily="34" charset="0"/>
              </a:rPr>
              <a:t>) The fight to reign in the power of the bourgeois through a parliamentary state…</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Calibri" panose="020F0502020204030204" pitchFamily="34" charset="0"/>
              </a:rPr>
              <a:t>ii) The fight for the conquest of power and for the creation of a workers’ state...</a:t>
            </a:r>
            <a:r>
              <a:rPr lang="en-GB" sz="1800" dirty="0">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Calibri" panose="020F0502020204030204" pitchFamily="34" charset="0"/>
                <a:ea typeface="Calibri" panose="020F0502020204030204" pitchFamily="34" charset="0"/>
                <a:cs typeface="Calibri" panose="020F0502020204030204" pitchFamily="34" charset="0"/>
              </a:rPr>
              <a:t>iii) The phase of the dictatorship of the proletariat...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Calibri" panose="020F0502020204030204" pitchFamily="34" charset="0"/>
              </a:rPr>
              <a:t>“A conscious ‘</a:t>
            </a:r>
            <a:r>
              <a:rPr lang="en-GB" sz="1800" b="1" u="sng" dirty="0">
                <a:effectLst/>
                <a:latin typeface="Calibri" panose="020F0502020204030204" pitchFamily="34" charset="0"/>
                <a:ea typeface="Calibri" panose="020F0502020204030204" pitchFamily="34" charset="0"/>
                <a:cs typeface="Calibri" panose="020F0502020204030204" pitchFamily="34" charset="0"/>
              </a:rPr>
              <a:t>ideological</a:t>
            </a:r>
            <a:r>
              <a:rPr lang="en-GB" sz="1800" dirty="0">
                <a:effectLst/>
                <a:latin typeface="Calibri" panose="020F0502020204030204" pitchFamily="34" charset="0"/>
                <a:ea typeface="Calibri" panose="020F0502020204030204" pitchFamily="34" charset="0"/>
                <a:cs typeface="Calibri" panose="020F0502020204030204" pitchFamily="34" charset="0"/>
              </a:rPr>
              <a:t>’ element is necessary. This entails an understanding of the conditions in which the class is fighting, of the social relations in which workers live, of the fundamental tendencies that operate within these social relationships, and of the development of society (driven by the irreconcilable antagonisms at its heart), etcetera.”</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00000"/>
              </a:lnSpc>
              <a:spcBef>
                <a:spcPts val="0"/>
              </a:spcBef>
              <a:buNone/>
            </a:pPr>
            <a:endParaRPr lang="en-GB" sz="1800" dirty="0">
              <a:effectLst/>
              <a:latin typeface="Calibri" panose="020F0502020204030204" pitchFamily="34" charset="0"/>
              <a:ea typeface="Calibri" panose="020F0502020204030204" pitchFamily="34" charset="0"/>
              <a:cs typeface="Calibri" panose="020F0502020204030204" pitchFamily="34" charset="0"/>
            </a:endParaRP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Calibri" panose="020F0502020204030204" pitchFamily="34" charset="0"/>
              </a:rPr>
              <a:t>Antonio Gramsci (April-May 1925) An introduction to the first course of the party school. Selections from Political Writings, 1921-26. 1978: 287-88</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6BABE0C-1DCE-419D-A747-0A5AA3A8EF5B}"/>
              </a:ext>
            </a:extLst>
          </p:cNvPr>
          <p:cNvSpPr>
            <a:spLocks noGrp="1"/>
          </p:cNvSpPr>
          <p:nvPr>
            <p:ph type="sldNum" sz="quarter" idx="12"/>
          </p:nvPr>
        </p:nvSpPr>
        <p:spPr/>
        <p:txBody>
          <a:bodyPr/>
          <a:lstStyle/>
          <a:p>
            <a:fld id="{3DA40EFD-6E5C-4FFF-A2A0-1F7DF11B3B33}" type="slidenum">
              <a:rPr lang="en-GB" smtClean="0"/>
              <a:t>7</a:t>
            </a:fld>
            <a:endParaRPr lang="en-GB"/>
          </a:p>
        </p:txBody>
      </p:sp>
      <p:pic>
        <p:nvPicPr>
          <p:cNvPr id="5122" name="Picture 2" descr="Introducing Gramsci">
            <a:extLst>
              <a:ext uri="{FF2B5EF4-FFF2-40B4-BE49-F238E27FC236}">
                <a16:creationId xmlns:a16="http://schemas.microsoft.com/office/drawing/2014/main" id="{946CA12A-72B9-4E44-A8F2-4D3CAE5E61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382" r="9523"/>
          <a:stretch/>
        </p:blipFill>
        <p:spPr bwMode="auto">
          <a:xfrm>
            <a:off x="9543762" y="1979159"/>
            <a:ext cx="1810038" cy="20594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328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1FA7A-43CF-4B0E-B47D-FFAEADA18748}"/>
              </a:ext>
            </a:extLst>
          </p:cNvPr>
          <p:cNvSpPr>
            <a:spLocks noGrp="1"/>
          </p:cNvSpPr>
          <p:nvPr>
            <p:ph type="title"/>
          </p:nvPr>
        </p:nvSpPr>
        <p:spPr/>
        <p:txBody>
          <a:bodyPr>
            <a:normAutofit/>
          </a:bodyPr>
          <a:lstStyle/>
          <a:p>
            <a:pPr algn="ctr"/>
            <a:r>
              <a:rPr lang="en-GB" sz="3600" b="1" dirty="0">
                <a:effectLst/>
                <a:latin typeface="Calibri Light" panose="020F0302020204030204" pitchFamily="34" charset="0"/>
                <a:ea typeface="Calibri" panose="020F0502020204030204" pitchFamily="34" charset="0"/>
                <a:cs typeface="Calibri Light" panose="020F0302020204030204" pitchFamily="34" charset="0"/>
              </a:rPr>
              <a:t>Shachtman</a:t>
            </a:r>
            <a:endParaRPr lang="en-GB" sz="3600" dirty="0">
              <a:latin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id="{E1ED5A2E-467D-49D5-A247-CFC36F1429FF}"/>
              </a:ext>
            </a:extLst>
          </p:cNvPr>
          <p:cNvSpPr>
            <a:spLocks noGrp="1"/>
          </p:cNvSpPr>
          <p:nvPr>
            <p:ph idx="1"/>
          </p:nvPr>
        </p:nvSpPr>
        <p:spPr>
          <a:xfrm>
            <a:off x="838200" y="1825625"/>
            <a:ext cx="7935686" cy="4351338"/>
          </a:xfrm>
        </p:spPr>
        <p:txBody>
          <a:bodyPr>
            <a:normAutofit lnSpcReduction="10000"/>
          </a:bodyPr>
          <a:lstStyle/>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“Lenin’s much-disputed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What is to be Done</a:t>
            </a:r>
            <a:r>
              <a:rPr lang="en-GB" sz="1800" dirty="0">
                <a:effectLst/>
                <a:latin typeface="Calibri" panose="020F0502020204030204" pitchFamily="34" charset="0"/>
                <a:ea typeface="Calibri" panose="020F0502020204030204" pitchFamily="34" charset="0"/>
                <a:cs typeface="Times New Roman" panose="02020603050405020304" pitchFamily="18" charset="0"/>
              </a:rPr>
              <a:t>? held up, as is known, the German social-democracy and its leader, Bebel, as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models</a:t>
            </a:r>
            <a:r>
              <a:rPr lang="en-GB" sz="1800" dirty="0">
                <a:effectLst/>
                <a:latin typeface="Calibri" panose="020F0502020204030204" pitchFamily="34" charset="0"/>
                <a:ea typeface="Calibri" panose="020F0502020204030204" pitchFamily="34" charset="0"/>
                <a:cs typeface="Times New Roman" panose="02020603050405020304" pitchFamily="18" charset="0"/>
              </a:rPr>
              <a:t> for the Russian movement… </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0000"/>
              </a:lnSpc>
              <a:spcBef>
                <a:spcPts val="0"/>
              </a:spcBef>
              <a:buNone/>
            </a:pPr>
            <a:r>
              <a:rPr lang="en-GB" sz="1800">
                <a:effectLst/>
                <a:latin typeface="Calibri" panose="020F0502020204030204" pitchFamily="34" charset="0"/>
                <a:ea typeface="Calibri" panose="020F0502020204030204" pitchFamily="34" charset="0"/>
                <a:cs typeface="Times New Roman" panose="02020603050405020304" pitchFamily="18" charset="0"/>
              </a:rPr>
              <a:t>“The </a:t>
            </a:r>
            <a:r>
              <a:rPr lang="en-GB" sz="1800" dirty="0">
                <a:effectLst/>
                <a:latin typeface="Calibri" panose="020F0502020204030204" pitchFamily="34" charset="0"/>
                <a:ea typeface="Calibri" panose="020F0502020204030204" pitchFamily="34" charset="0"/>
                <a:cs typeface="Times New Roman" panose="02020603050405020304" pitchFamily="18" charset="0"/>
              </a:rPr>
              <a:t>ideas contained in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What is to be Done?</a:t>
            </a:r>
            <a:r>
              <a:rPr lang="en-GB" sz="1800" dirty="0">
                <a:effectLst/>
                <a:latin typeface="Calibri" panose="020F0502020204030204" pitchFamily="34" charset="0"/>
                <a:ea typeface="Calibri" panose="020F0502020204030204" pitchFamily="34" charset="0"/>
                <a:cs typeface="Times New Roman" panose="02020603050405020304" pitchFamily="18" charset="0"/>
              </a:rPr>
              <a:t> which should still be read by revolutionists everywhere – and it can be read with the greatest profit – cannot, therefore, be understood without bearing in mind the specific conditions and problems of the Russian movement of the time. That is why Lenin, in answer to a proposal to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translate his brochure </a:t>
            </a:r>
            <a:r>
              <a:rPr lang="en-GB" sz="1800" dirty="0">
                <a:effectLst/>
                <a:latin typeface="Calibri" panose="020F0502020204030204" pitchFamily="34" charset="0"/>
                <a:ea typeface="Calibri" panose="020F0502020204030204" pitchFamily="34" charset="0"/>
                <a:cs typeface="Times New Roman" panose="02020603050405020304" pitchFamily="18" charset="0"/>
              </a:rPr>
              <a:t>for the non-Russian parties, told Max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Levien</a:t>
            </a:r>
            <a:r>
              <a:rPr lang="en-GB" sz="1800" dirty="0">
                <a:effectLst/>
                <a:latin typeface="Calibri" panose="020F0502020204030204" pitchFamily="34" charset="0"/>
                <a:ea typeface="Calibri" panose="020F0502020204030204" pitchFamily="34" charset="0"/>
                <a:cs typeface="Times New Roman" panose="02020603050405020304" pitchFamily="18" charset="0"/>
              </a:rPr>
              <a:t> in 1921:</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360000" indent="0" algn="just">
              <a:lnSpc>
                <a:spcPct val="100000"/>
              </a:lnSpc>
              <a:spcBef>
                <a:spcPts val="0"/>
              </a:spcBef>
              <a:buNone/>
            </a:pPr>
            <a:r>
              <a:rPr lang="en-GB" sz="1800" i="1" dirty="0">
                <a:latin typeface="Calibri" panose="020F0502020204030204" pitchFamily="34" charset="0"/>
                <a:ea typeface="Calibri" panose="020F0502020204030204" pitchFamily="34" charset="0"/>
                <a:cs typeface="Times New Roman" panose="02020603050405020304" pitchFamily="18" charset="0"/>
              </a:rPr>
              <a:t>‘</a:t>
            </a:r>
            <a:r>
              <a:rPr lang="en-GB" sz="1800" i="1" dirty="0">
                <a:effectLst/>
                <a:latin typeface="Calibri" panose="020F0502020204030204" pitchFamily="34" charset="0"/>
                <a:ea typeface="Calibri" panose="020F0502020204030204" pitchFamily="34" charset="0"/>
                <a:cs typeface="Times New Roman" panose="02020603050405020304" pitchFamily="18" charset="0"/>
              </a:rPr>
              <a:t>That is not desirable; the translation must at least be issued with good commentaries, which would have to be written by a Russian comrade very well acquainted with the history of the Communist Party of Russia, in order to avoid false application.’</a:t>
            </a:r>
          </a:p>
          <a:p>
            <a:pPr marL="0" indent="0">
              <a:lnSpc>
                <a:spcPct val="10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Shachtman, Lenin and Rosa Luxemburg,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New International</a:t>
            </a:r>
            <a:r>
              <a:rPr lang="en-GB" sz="1800" dirty="0">
                <a:effectLst/>
                <a:latin typeface="Calibri" panose="020F0502020204030204" pitchFamily="34" charset="0"/>
                <a:ea typeface="Calibri" panose="020F0502020204030204" pitchFamily="34" charset="0"/>
                <a:cs typeface="Times New Roman" panose="02020603050405020304" pitchFamily="18" charset="0"/>
              </a:rPr>
              <a:t>, IV, 5, May 1938: 142-43</a:t>
            </a:r>
            <a:endParaRPr lang="en-GB" sz="1800" dirty="0">
              <a:latin typeface="Calibri" panose="020F050202020403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23C565DF-6335-4AE8-A240-ACE499BC346D}"/>
              </a:ext>
            </a:extLst>
          </p:cNvPr>
          <p:cNvSpPr>
            <a:spLocks noGrp="1"/>
          </p:cNvSpPr>
          <p:nvPr>
            <p:ph type="sldNum" sz="quarter" idx="12"/>
          </p:nvPr>
        </p:nvSpPr>
        <p:spPr/>
        <p:txBody>
          <a:bodyPr/>
          <a:lstStyle/>
          <a:p>
            <a:fld id="{3DA40EFD-6E5C-4FFF-A2A0-1F7DF11B3B33}" type="slidenum">
              <a:rPr lang="en-GB" smtClean="0"/>
              <a:t>8</a:t>
            </a:fld>
            <a:endParaRPr lang="en-GB"/>
          </a:p>
        </p:txBody>
      </p:sp>
      <p:pic>
        <p:nvPicPr>
          <p:cNvPr id="6146" name="Picture 2" descr="Max Shachtman - Alchetron, The Free Social Encyclopedia">
            <a:extLst>
              <a:ext uri="{FF2B5EF4-FFF2-40B4-BE49-F238E27FC236}">
                <a16:creationId xmlns:a16="http://schemas.microsoft.com/office/drawing/2014/main" id="{D4109860-6D2E-4898-BEEB-AB74C2CFF2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8693" y="1870075"/>
            <a:ext cx="2111564" cy="23862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1650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15E7F-99E2-413A-99E1-B3F1C8EF7CF1}"/>
              </a:ext>
            </a:extLst>
          </p:cNvPr>
          <p:cNvSpPr>
            <a:spLocks noGrp="1"/>
          </p:cNvSpPr>
          <p:nvPr>
            <p:ph type="title"/>
          </p:nvPr>
        </p:nvSpPr>
        <p:spPr/>
        <p:txBody>
          <a:bodyPr>
            <a:normAutofit/>
          </a:bodyPr>
          <a:lstStyle/>
          <a:p>
            <a:pPr algn="ctr"/>
            <a:r>
              <a:rPr lang="en-GB" sz="3600" b="1" dirty="0"/>
              <a:t>Stalin’s Short Course (1938)</a:t>
            </a:r>
          </a:p>
        </p:txBody>
      </p:sp>
      <p:sp>
        <p:nvSpPr>
          <p:cNvPr id="3" name="Content Placeholder 2">
            <a:extLst>
              <a:ext uri="{FF2B5EF4-FFF2-40B4-BE49-F238E27FC236}">
                <a16:creationId xmlns:a16="http://schemas.microsoft.com/office/drawing/2014/main" id="{404D7454-4F22-4B74-8E7A-0C63439DBF38}"/>
              </a:ext>
            </a:extLst>
          </p:cNvPr>
          <p:cNvSpPr>
            <a:spLocks noGrp="1"/>
          </p:cNvSpPr>
          <p:nvPr>
            <p:ph idx="1"/>
          </p:nvPr>
        </p:nvSpPr>
        <p:spPr>
          <a:xfrm>
            <a:off x="838201" y="1825625"/>
            <a:ext cx="7133948" cy="4667250"/>
          </a:xfrm>
        </p:spPr>
        <p:txBody>
          <a:bodyPr>
            <a:normAutofit/>
          </a:bodyPr>
          <a:lstStyle/>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historic significance of this celebrated book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What Is To Be Done</a:t>
            </a:r>
            <a:r>
              <a:rPr lang="en-GB" sz="1800" dirty="0">
                <a:effectLst/>
                <a:latin typeface="Calibri" panose="020F0502020204030204" pitchFamily="34" charset="0"/>
                <a:ea typeface="Calibri" panose="020F0502020204030204" pitchFamily="34" charset="0"/>
                <a:cs typeface="Times New Roman" panose="02020603050405020304" pitchFamily="18" charset="0"/>
              </a:rPr>
              <a:t>] lies in the fact that in it Lenin:</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1) For the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first time </a:t>
            </a:r>
            <a:r>
              <a:rPr lang="en-GB" sz="1800" dirty="0">
                <a:effectLst/>
                <a:latin typeface="Calibri" panose="020F0502020204030204" pitchFamily="34" charset="0"/>
                <a:ea typeface="Calibri" panose="020F0502020204030204" pitchFamily="34" charset="0"/>
                <a:cs typeface="Times New Roman" panose="02020603050405020304" pitchFamily="18" charset="0"/>
              </a:rPr>
              <a:t>in the history of Marxist thought, laid bare the ideological roots of opportunism, showing that they principally consisted in worshipping the spontaneous working-class movement and belittling the role of Socialist consciousness in the working-class movement;</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2) Brought out the great importance of theory, of consciousness, and of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the Party </a:t>
            </a:r>
            <a:r>
              <a:rPr lang="en-GB" sz="1800" dirty="0">
                <a:effectLst/>
                <a:latin typeface="Calibri" panose="020F0502020204030204" pitchFamily="34" charset="0"/>
                <a:ea typeface="Calibri" panose="020F0502020204030204" pitchFamily="34" charset="0"/>
                <a:cs typeface="Times New Roman" panose="02020603050405020304" pitchFamily="18" charset="0"/>
              </a:rPr>
              <a:t>as a revolutionising and guiding force of the spontaneous working-class movement;</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3) Brilliantly substantiated the fundamental Marxist thesis that a Marxist party is a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union</a:t>
            </a:r>
            <a:r>
              <a:rPr lang="en-GB" sz="1800" dirty="0">
                <a:effectLst/>
                <a:latin typeface="Calibri" panose="020F0502020204030204" pitchFamily="34" charset="0"/>
                <a:ea typeface="Calibri" panose="020F0502020204030204" pitchFamily="34" charset="0"/>
                <a:cs typeface="Times New Roman" panose="02020603050405020304" pitchFamily="18" charset="0"/>
              </a:rPr>
              <a:t> of the working-class movement with Socialism;</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4) Gave a brilliant exposition of the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ideological foundations </a:t>
            </a:r>
            <a:r>
              <a:rPr lang="en-GB" sz="1800" dirty="0">
                <a:effectLst/>
                <a:latin typeface="Calibri" panose="020F0502020204030204" pitchFamily="34" charset="0"/>
                <a:ea typeface="Calibri" panose="020F0502020204030204" pitchFamily="34" charset="0"/>
                <a:cs typeface="Times New Roman" panose="02020603050405020304" pitchFamily="18" charset="0"/>
              </a:rPr>
              <a:t>of a Marxist party.</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theoretical theses expounded in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What is To Be Done?</a:t>
            </a:r>
            <a:r>
              <a:rPr lang="en-GB" sz="1800" dirty="0">
                <a:effectLst/>
                <a:latin typeface="Calibri" panose="020F0502020204030204" pitchFamily="34" charset="0"/>
                <a:ea typeface="Calibri" panose="020F0502020204030204" pitchFamily="34" charset="0"/>
                <a:cs typeface="Times New Roman" panose="02020603050405020304" pitchFamily="18" charset="0"/>
              </a:rPr>
              <a:t> later became the foundation of the ideology of the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Bolshevik Party</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Stalin, History of the Communist Party of the Soviet Union. 1938: 37-38</a:t>
            </a:r>
          </a:p>
          <a:p>
            <a:pPr marL="0" indent="0">
              <a:buNone/>
            </a:pPr>
            <a:endParaRPr lang="en-GB" dirty="0"/>
          </a:p>
        </p:txBody>
      </p:sp>
      <p:sp>
        <p:nvSpPr>
          <p:cNvPr id="4" name="Slide Number Placeholder 3">
            <a:extLst>
              <a:ext uri="{FF2B5EF4-FFF2-40B4-BE49-F238E27FC236}">
                <a16:creationId xmlns:a16="http://schemas.microsoft.com/office/drawing/2014/main" id="{1CE0A1F1-A7E3-44BA-AAB9-0BF1EB357047}"/>
              </a:ext>
            </a:extLst>
          </p:cNvPr>
          <p:cNvSpPr>
            <a:spLocks noGrp="1"/>
          </p:cNvSpPr>
          <p:nvPr>
            <p:ph type="sldNum" sz="quarter" idx="12"/>
          </p:nvPr>
        </p:nvSpPr>
        <p:spPr/>
        <p:txBody>
          <a:bodyPr/>
          <a:lstStyle/>
          <a:p>
            <a:fld id="{3DA40EFD-6E5C-4FFF-A2A0-1F7DF11B3B33}" type="slidenum">
              <a:rPr lang="en-GB" smtClean="0"/>
              <a:t>9</a:t>
            </a:fld>
            <a:endParaRPr lang="en-GB"/>
          </a:p>
        </p:txBody>
      </p:sp>
      <p:pic>
        <p:nvPicPr>
          <p:cNvPr id="2050" name="Picture 2" descr="The Communist Party of the Soviet Union Outfits (Page 1) - Line.17QQ.com">
            <a:extLst>
              <a:ext uri="{FF2B5EF4-FFF2-40B4-BE49-F238E27FC236}">
                <a16:creationId xmlns:a16="http://schemas.microsoft.com/office/drawing/2014/main" id="{AE4E519A-EF30-4A9A-AA76-5046A071BF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8427" y="1950822"/>
            <a:ext cx="3125373" cy="3784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043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09D82-DC69-43FF-8B99-20C973790828}"/>
              </a:ext>
            </a:extLst>
          </p:cNvPr>
          <p:cNvSpPr>
            <a:spLocks noGrp="1"/>
          </p:cNvSpPr>
          <p:nvPr>
            <p:ph type="title"/>
          </p:nvPr>
        </p:nvSpPr>
        <p:spPr/>
        <p:txBody>
          <a:bodyPr>
            <a:normAutofit/>
          </a:bodyPr>
          <a:lstStyle/>
          <a:p>
            <a:pPr algn="ctr"/>
            <a:r>
              <a:rPr lang="en-GB" sz="3600" b="1" dirty="0"/>
              <a:t>Cold War - </a:t>
            </a:r>
            <a:r>
              <a:rPr lang="en-GB" sz="3600" b="1" dirty="0">
                <a:effectLst/>
                <a:ea typeface="Calibri" panose="020F0502020204030204" pitchFamily="34" charset="0"/>
                <a:cs typeface="Times New Roman" panose="02020603050405020304" pitchFamily="18" charset="0"/>
              </a:rPr>
              <a:t>Bertram Wolfe</a:t>
            </a:r>
            <a:endParaRPr lang="en-GB" sz="3600" b="1" dirty="0"/>
          </a:p>
        </p:txBody>
      </p:sp>
      <p:sp>
        <p:nvSpPr>
          <p:cNvPr id="3" name="Content Placeholder 2">
            <a:extLst>
              <a:ext uri="{FF2B5EF4-FFF2-40B4-BE49-F238E27FC236}">
                <a16:creationId xmlns:a16="http://schemas.microsoft.com/office/drawing/2014/main" id="{7A1CDFFB-CED1-41D3-B706-72AD41311FF0}"/>
              </a:ext>
            </a:extLst>
          </p:cNvPr>
          <p:cNvSpPr>
            <a:spLocks noGrp="1"/>
          </p:cNvSpPr>
          <p:nvPr>
            <p:ph idx="1"/>
          </p:nvPr>
        </p:nvSpPr>
        <p:spPr>
          <a:xfrm>
            <a:off x="838200" y="1825625"/>
            <a:ext cx="8865093" cy="4667250"/>
          </a:xfrm>
        </p:spPr>
        <p:txBody>
          <a:bodyPr>
            <a:normAutofit lnSpcReduction="10000"/>
          </a:bodyPr>
          <a:lstStyle/>
          <a:p>
            <a:pPr marL="0" indent="0" algn="l">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real issue [was] between ‘Economists</a:t>
            </a:r>
            <a:r>
              <a:rPr lang="en-GB" sz="1800" dirty="0">
                <a:latin typeface="Calibri" panose="020F0502020204030204" pitchFamily="34" charset="0"/>
                <a:ea typeface="Calibri" panose="020F0502020204030204" pitchFamily="34" charset="0"/>
                <a:cs typeface="Times New Roman" panose="02020603050405020304" pitchFamily="18" charset="0"/>
              </a:rPr>
              <a:t>’</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Marxists, then between Mensheviks and Bolsheviks, then between Workers Opposition and Lenin, between Tomsky and Stalin, changing forms of the protean battle between Westerniser and Slavophile. One path led closer to the parties and trade unions of the West, which were democratically organised, comfortably adapted to the sizeable legality permitted them, and long since devoid of insurrectionary spirit except as a banner for festal occasions. The other led to concentration on conspiracy and insurrection under the leadership of a self-selected, rigidly centralised, secret and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conspirative band of revolutionary intellectuals </a:t>
            </a:r>
            <a:r>
              <a:rPr lang="en-GB" sz="1800" dirty="0">
                <a:effectLst/>
                <a:latin typeface="Calibri" panose="020F0502020204030204" pitchFamily="34" charset="0"/>
                <a:ea typeface="Calibri" panose="020F0502020204030204" pitchFamily="34" charset="0"/>
                <a:cs typeface="Times New Roman" panose="02020603050405020304" pitchFamily="18" charset="0"/>
              </a:rPr>
              <a:t>under a self-appointed leader, formed on the pattern of the early 'professional revolutionaries' of the </a:t>
            </a:r>
            <a:r>
              <a:rPr lang="en-GB" sz="1800" b="1" i="1" u="sng" dirty="0" err="1">
                <a:effectLst/>
                <a:latin typeface="Calibri" panose="020F0502020204030204" pitchFamily="34" charset="0"/>
                <a:ea typeface="Calibri" panose="020F0502020204030204" pitchFamily="34" charset="0"/>
                <a:cs typeface="Times New Roman" panose="02020603050405020304" pitchFamily="18" charset="0"/>
              </a:rPr>
              <a:t>Narodnaya</a:t>
            </a:r>
            <a:r>
              <a:rPr lang="en-GB" sz="1800" b="1" i="1" u="sng"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i="1" u="sng" dirty="0" err="1">
                <a:effectLst/>
                <a:latin typeface="Calibri" panose="020F0502020204030204" pitchFamily="34" charset="0"/>
                <a:ea typeface="Calibri" panose="020F0502020204030204" pitchFamily="34" charset="0"/>
                <a:cs typeface="Times New Roman" panose="02020603050405020304" pitchFamily="18" charset="0"/>
              </a:rPr>
              <a:t>Volya</a:t>
            </a:r>
            <a:r>
              <a:rPr lang="en-GB" sz="1800" dirty="0">
                <a:effectLst/>
                <a:latin typeface="Calibri" panose="020F0502020204030204" pitchFamily="34" charset="0"/>
                <a:ea typeface="Calibri" panose="020F0502020204030204" pitchFamily="34" charset="0"/>
                <a:cs typeface="Times New Roman" panose="02020603050405020304" pitchFamily="18" charset="0"/>
              </a:rPr>
              <a:t>.” Bertram Wolfe (1948) Three Who Made a Revolution. 1964: 160-61</a:t>
            </a:r>
          </a:p>
          <a:p>
            <a:pPr marL="0" indent="0" algn="l">
              <a:lnSpc>
                <a:spcPct val="110000"/>
              </a:lnSpc>
              <a:spcBef>
                <a:spcPts val="0"/>
              </a:spcBef>
              <a:buNone/>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0" indent="0" algn="l">
              <a:lnSpc>
                <a:spcPct val="11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“In two pamphlets, and a number of articles published between 1902 and 1904, Lenin had been hammering away at his new organisation plan for a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party of a new type</a:t>
            </a:r>
            <a:r>
              <a:rPr lang="en-GB" sz="1800" dirty="0">
                <a:effectLst/>
                <a:latin typeface="Calibri" panose="020F0502020204030204" pitchFamily="34" charset="0"/>
                <a:ea typeface="Calibri" panose="020F0502020204030204" pitchFamily="34" charset="0"/>
                <a:cs typeface="Times New Roman" panose="02020603050405020304" pitchFamily="18" charset="0"/>
              </a:rPr>
              <a:t>’, that is, one differing fundamentally from all previous Marxian parties, whether those founded while Marx and Engels were alive, or since…” Bertram Wolfe, ‘Introduction’, in Rosa Luxemburg, The Russian Revolution and Leninism or Marxism. 1961: 11</a:t>
            </a:r>
          </a:p>
          <a:p>
            <a:pPr marL="0" indent="0">
              <a:buNone/>
            </a:pPr>
            <a:endParaRPr lang="en-GB" dirty="0"/>
          </a:p>
        </p:txBody>
      </p:sp>
      <p:sp>
        <p:nvSpPr>
          <p:cNvPr id="4" name="Slide Number Placeholder 3">
            <a:extLst>
              <a:ext uri="{FF2B5EF4-FFF2-40B4-BE49-F238E27FC236}">
                <a16:creationId xmlns:a16="http://schemas.microsoft.com/office/drawing/2014/main" id="{30175253-4730-4AEB-809D-7E336845F139}"/>
              </a:ext>
            </a:extLst>
          </p:cNvPr>
          <p:cNvSpPr>
            <a:spLocks noGrp="1"/>
          </p:cNvSpPr>
          <p:nvPr>
            <p:ph type="sldNum" sz="quarter" idx="12"/>
          </p:nvPr>
        </p:nvSpPr>
        <p:spPr/>
        <p:txBody>
          <a:bodyPr/>
          <a:lstStyle/>
          <a:p>
            <a:fld id="{3DA40EFD-6E5C-4FFF-A2A0-1F7DF11B3B33}" type="slidenum">
              <a:rPr lang="en-GB" smtClean="0"/>
              <a:t>10</a:t>
            </a:fld>
            <a:endParaRPr lang="en-GB"/>
          </a:p>
        </p:txBody>
      </p:sp>
      <p:pic>
        <p:nvPicPr>
          <p:cNvPr id="4098" name="Picture 2" descr="Bertram D. Wolfe">
            <a:extLst>
              <a:ext uri="{FF2B5EF4-FFF2-40B4-BE49-F238E27FC236}">
                <a16:creationId xmlns:a16="http://schemas.microsoft.com/office/drawing/2014/main" id="{0AFAD3F6-C4C0-4191-AFC3-827BEEE755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2200" y="1825625"/>
            <a:ext cx="1381125" cy="19431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King's Collections : Online Exhibitions : Three who made a revolution">
            <a:extLst>
              <a:ext uri="{FF2B5EF4-FFF2-40B4-BE49-F238E27FC236}">
                <a16:creationId xmlns:a16="http://schemas.microsoft.com/office/drawing/2014/main" id="{4ED012AD-988B-4673-8BE7-07A0D66CD7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2200" y="3976218"/>
            <a:ext cx="1371600" cy="20812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6399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766</TotalTime>
  <Words>2154</Words>
  <Application>Microsoft Office PowerPoint</Application>
  <PresentationFormat>Widescreen</PresentationFormat>
  <Paragraphs>96</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Session 7: What was done with WITBD?</vt:lpstr>
      <vt:lpstr>Martynov vs Iskra 1903</vt:lpstr>
      <vt:lpstr>Plekhanov</vt:lpstr>
      <vt:lpstr>Trotsky and Luxemburg</vt:lpstr>
      <vt:lpstr>Lenin</vt:lpstr>
      <vt:lpstr>Zinoviev</vt:lpstr>
      <vt:lpstr>Gramsci</vt:lpstr>
      <vt:lpstr>Shachtman</vt:lpstr>
      <vt:lpstr>Stalin’s Short Course (1938)</vt:lpstr>
      <vt:lpstr>Cold War - Bertram Wolfe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Hampton</dc:creator>
  <cp:lastModifiedBy>Paul Hampton</cp:lastModifiedBy>
  <cp:revision>43</cp:revision>
  <dcterms:created xsi:type="dcterms:W3CDTF">2021-04-06T07:39:10Z</dcterms:created>
  <dcterms:modified xsi:type="dcterms:W3CDTF">2021-05-27T20:39:34Z</dcterms:modified>
</cp:coreProperties>
</file>