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9" r:id="rId2"/>
    <p:sldId id="257" r:id="rId3"/>
    <p:sldId id="258"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90AED7-FBEB-4EBA-AE48-D2DFB4B65FF0}" type="datetimeFigureOut">
              <a:rPr lang="en-GB" smtClean="0"/>
              <a:t>20/05/2021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38A85C-3D0B-41DB-82C4-4994F11F519D}" type="slidenum">
              <a:rPr lang="en-GB" smtClean="0"/>
              <a:t>‹#›</a:t>
            </a:fld>
            <a:endParaRPr lang="en-GB"/>
          </a:p>
        </p:txBody>
      </p:sp>
    </p:spTree>
    <p:extLst>
      <p:ext uri="{BB962C8B-B14F-4D97-AF65-F5344CB8AC3E}">
        <p14:creationId xmlns:p14="http://schemas.microsoft.com/office/powerpoint/2010/main" val="3376735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A6EA1-F969-4121-8918-FE02E0C34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FC81E4E-99B3-4E20-A802-F18F6AFC8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1213AC2-24ED-436F-871C-3AECA4079D1F}"/>
              </a:ext>
            </a:extLst>
          </p:cNvPr>
          <p:cNvSpPr>
            <a:spLocks noGrp="1"/>
          </p:cNvSpPr>
          <p:nvPr>
            <p:ph type="dt" sz="half" idx="10"/>
          </p:nvPr>
        </p:nvSpPr>
        <p:spPr/>
        <p:txBody>
          <a:bodyPr/>
          <a:lstStyle/>
          <a:p>
            <a:fld id="{6BBF0C43-EA42-4B11-AB38-55EBD0AAA0EE}" type="datetime1">
              <a:rPr lang="en-GB" smtClean="0"/>
              <a:t>20/05/2021</a:t>
            </a:fld>
            <a:endParaRPr lang="en-GB"/>
          </a:p>
        </p:txBody>
      </p:sp>
      <p:sp>
        <p:nvSpPr>
          <p:cNvPr id="5" name="Footer Placeholder 4">
            <a:extLst>
              <a:ext uri="{FF2B5EF4-FFF2-40B4-BE49-F238E27FC236}">
                <a16:creationId xmlns:a16="http://schemas.microsoft.com/office/drawing/2014/main" id="{BC2E9114-7480-4324-B54A-0626628A48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3C22DE-5DDC-40AD-9AA7-DB40D40747DE}"/>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3988909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A2291-97CE-4B54-B2F2-A65B3705214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B1C38C-C277-49A8-945F-C9CF00726D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23238E-8D4C-48D6-9F15-9BF5C9DD8B2F}"/>
              </a:ext>
            </a:extLst>
          </p:cNvPr>
          <p:cNvSpPr>
            <a:spLocks noGrp="1"/>
          </p:cNvSpPr>
          <p:nvPr>
            <p:ph type="dt" sz="half" idx="10"/>
          </p:nvPr>
        </p:nvSpPr>
        <p:spPr/>
        <p:txBody>
          <a:bodyPr/>
          <a:lstStyle/>
          <a:p>
            <a:fld id="{AA604CC6-3D55-4DCB-8C71-173FC5AE7573}" type="datetime1">
              <a:rPr lang="en-GB" smtClean="0"/>
              <a:t>20/05/2021</a:t>
            </a:fld>
            <a:endParaRPr lang="en-GB"/>
          </a:p>
        </p:txBody>
      </p:sp>
      <p:sp>
        <p:nvSpPr>
          <p:cNvPr id="5" name="Footer Placeholder 4">
            <a:extLst>
              <a:ext uri="{FF2B5EF4-FFF2-40B4-BE49-F238E27FC236}">
                <a16:creationId xmlns:a16="http://schemas.microsoft.com/office/drawing/2014/main" id="{833E6DA5-08C5-4A8A-A402-15F3DD0475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16275A-81FC-4C49-84B1-16725B96BA95}"/>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2764093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337D6-4BC2-4F48-AED4-C3F9465897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2BE57BB-95E6-40C7-B842-F14EF36413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AA08E0-F3DD-462C-9C9B-E8BDAB78D382}"/>
              </a:ext>
            </a:extLst>
          </p:cNvPr>
          <p:cNvSpPr>
            <a:spLocks noGrp="1"/>
          </p:cNvSpPr>
          <p:nvPr>
            <p:ph type="dt" sz="half" idx="10"/>
          </p:nvPr>
        </p:nvSpPr>
        <p:spPr/>
        <p:txBody>
          <a:bodyPr/>
          <a:lstStyle/>
          <a:p>
            <a:fld id="{43695FDF-AAA2-4D1F-8D2B-E2CE5E3C13E1}" type="datetime1">
              <a:rPr lang="en-GB" smtClean="0"/>
              <a:t>20/05/2021</a:t>
            </a:fld>
            <a:endParaRPr lang="en-GB"/>
          </a:p>
        </p:txBody>
      </p:sp>
      <p:sp>
        <p:nvSpPr>
          <p:cNvPr id="5" name="Footer Placeholder 4">
            <a:extLst>
              <a:ext uri="{FF2B5EF4-FFF2-40B4-BE49-F238E27FC236}">
                <a16:creationId xmlns:a16="http://schemas.microsoft.com/office/drawing/2014/main" id="{C2893499-A20D-4365-8F4B-1DB2AA22A1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1CACE3-B637-4AEF-BF85-09874E555E18}"/>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873660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203BC-EA6B-493E-9230-D93C7F6A74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724644A-3896-4EFD-B502-EEDB588AC6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104055-336C-435B-8F56-C32AC9541C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A181073-F15A-4D90-9BA2-EEB0F85B1725}"/>
              </a:ext>
            </a:extLst>
          </p:cNvPr>
          <p:cNvSpPr>
            <a:spLocks noGrp="1"/>
          </p:cNvSpPr>
          <p:nvPr>
            <p:ph type="dt" sz="half" idx="10"/>
          </p:nvPr>
        </p:nvSpPr>
        <p:spPr/>
        <p:txBody>
          <a:bodyPr/>
          <a:lstStyle/>
          <a:p>
            <a:fld id="{0945F60C-2EC9-4009-BA9A-4896F8B78B89}" type="datetime1">
              <a:rPr lang="en-GB" smtClean="0"/>
              <a:t>20/05/2021</a:t>
            </a:fld>
            <a:endParaRPr lang="en-GB"/>
          </a:p>
        </p:txBody>
      </p:sp>
      <p:sp>
        <p:nvSpPr>
          <p:cNvPr id="6" name="Footer Placeholder 5">
            <a:extLst>
              <a:ext uri="{FF2B5EF4-FFF2-40B4-BE49-F238E27FC236}">
                <a16:creationId xmlns:a16="http://schemas.microsoft.com/office/drawing/2014/main" id="{5C62EE07-C9FF-4CD4-8D4C-04E4A5A1CC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805D0A7-B1B8-46C8-8A92-B9D7AAEE179F}"/>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1280916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3285D-0072-4926-9765-8BA7B1F6E89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EA89B3-699B-48D1-AAEB-F22FBCC580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0FCE08-1D24-4521-BDE3-8DC1A65430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9B1A28-C6F2-41E1-A3B2-12C62D09A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21272A-0D31-4301-AF6A-71574663DF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68E71C-4C48-4A2A-93E5-A1A536687B9E}"/>
              </a:ext>
            </a:extLst>
          </p:cNvPr>
          <p:cNvSpPr>
            <a:spLocks noGrp="1"/>
          </p:cNvSpPr>
          <p:nvPr>
            <p:ph type="dt" sz="half" idx="10"/>
          </p:nvPr>
        </p:nvSpPr>
        <p:spPr/>
        <p:txBody>
          <a:bodyPr/>
          <a:lstStyle/>
          <a:p>
            <a:fld id="{7BB68896-17B4-473F-8EAA-2031833AC8E1}" type="datetime1">
              <a:rPr lang="en-GB" smtClean="0"/>
              <a:t>20/05/2021</a:t>
            </a:fld>
            <a:endParaRPr lang="en-GB"/>
          </a:p>
        </p:txBody>
      </p:sp>
      <p:sp>
        <p:nvSpPr>
          <p:cNvPr id="8" name="Footer Placeholder 7">
            <a:extLst>
              <a:ext uri="{FF2B5EF4-FFF2-40B4-BE49-F238E27FC236}">
                <a16:creationId xmlns:a16="http://schemas.microsoft.com/office/drawing/2014/main" id="{6AD2A08F-75B6-4334-BACD-135A756A9F2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F42ABB6-705D-4279-A27A-6EE27CAB5814}"/>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1529121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052F-25F0-4FC0-BAB2-2F64B827C1C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5E03144-C8AA-4A82-9652-516411316CC9}"/>
              </a:ext>
            </a:extLst>
          </p:cNvPr>
          <p:cNvSpPr>
            <a:spLocks noGrp="1"/>
          </p:cNvSpPr>
          <p:nvPr>
            <p:ph type="dt" sz="half" idx="10"/>
          </p:nvPr>
        </p:nvSpPr>
        <p:spPr/>
        <p:txBody>
          <a:bodyPr/>
          <a:lstStyle/>
          <a:p>
            <a:fld id="{D1531ECA-EBD6-486D-8085-0827B33B5C8B}" type="datetime1">
              <a:rPr lang="en-GB" smtClean="0"/>
              <a:t>20/05/2021</a:t>
            </a:fld>
            <a:endParaRPr lang="en-GB"/>
          </a:p>
        </p:txBody>
      </p:sp>
      <p:sp>
        <p:nvSpPr>
          <p:cNvPr id="4" name="Footer Placeholder 3">
            <a:extLst>
              <a:ext uri="{FF2B5EF4-FFF2-40B4-BE49-F238E27FC236}">
                <a16:creationId xmlns:a16="http://schemas.microsoft.com/office/drawing/2014/main" id="{76B77006-5EBB-4F15-BB2E-5AF26DCDBF9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EC698C2-994C-4E7E-B4CA-F972602C1B36}"/>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422653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FC4A83-1D6B-4C48-A07B-C5F727EDB214}"/>
              </a:ext>
            </a:extLst>
          </p:cNvPr>
          <p:cNvSpPr>
            <a:spLocks noGrp="1"/>
          </p:cNvSpPr>
          <p:nvPr>
            <p:ph type="dt" sz="half" idx="10"/>
          </p:nvPr>
        </p:nvSpPr>
        <p:spPr/>
        <p:txBody>
          <a:bodyPr/>
          <a:lstStyle/>
          <a:p>
            <a:fld id="{117F89F5-0F66-476A-A818-5DFA9D0527E5}" type="datetime1">
              <a:rPr lang="en-GB" smtClean="0"/>
              <a:t>20/05/2021</a:t>
            </a:fld>
            <a:endParaRPr lang="en-GB"/>
          </a:p>
        </p:txBody>
      </p:sp>
      <p:sp>
        <p:nvSpPr>
          <p:cNvPr id="3" name="Footer Placeholder 2">
            <a:extLst>
              <a:ext uri="{FF2B5EF4-FFF2-40B4-BE49-F238E27FC236}">
                <a16:creationId xmlns:a16="http://schemas.microsoft.com/office/drawing/2014/main" id="{4FF6E4FE-0D77-4504-B79F-522F9A862BF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F85DBE8-B09E-496D-BBBE-D112DCD5CF4B}"/>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121437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B326B-F87A-483A-AB5D-8967967003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50B596B-F50E-4E18-8C61-B3867A0B6D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E4C29EB-40A9-4B12-88BD-3373B72CCC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8E7420-7A01-4831-B23F-1AFC6B7590F5}"/>
              </a:ext>
            </a:extLst>
          </p:cNvPr>
          <p:cNvSpPr>
            <a:spLocks noGrp="1"/>
          </p:cNvSpPr>
          <p:nvPr>
            <p:ph type="dt" sz="half" idx="10"/>
          </p:nvPr>
        </p:nvSpPr>
        <p:spPr/>
        <p:txBody>
          <a:bodyPr/>
          <a:lstStyle/>
          <a:p>
            <a:fld id="{45273682-F286-4652-B07B-6FAED875782E}" type="datetime1">
              <a:rPr lang="en-GB" smtClean="0"/>
              <a:t>20/05/2021</a:t>
            </a:fld>
            <a:endParaRPr lang="en-GB"/>
          </a:p>
        </p:txBody>
      </p:sp>
      <p:sp>
        <p:nvSpPr>
          <p:cNvPr id="6" name="Footer Placeholder 5">
            <a:extLst>
              <a:ext uri="{FF2B5EF4-FFF2-40B4-BE49-F238E27FC236}">
                <a16:creationId xmlns:a16="http://schemas.microsoft.com/office/drawing/2014/main" id="{F58A2F2F-E488-4015-8D6B-D01F9FED88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8C15DE-F723-4F95-AF21-B51D60D065EF}"/>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2488228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3BA5-D958-4486-839B-9650EC0D9F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35A57E-2221-49BA-9F58-1B709A890A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D85072B-4A06-4608-B982-019C4F5F2A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1D2C55-5820-40C3-91D6-6E7E506BE63A}"/>
              </a:ext>
            </a:extLst>
          </p:cNvPr>
          <p:cNvSpPr>
            <a:spLocks noGrp="1"/>
          </p:cNvSpPr>
          <p:nvPr>
            <p:ph type="dt" sz="half" idx="10"/>
          </p:nvPr>
        </p:nvSpPr>
        <p:spPr/>
        <p:txBody>
          <a:bodyPr/>
          <a:lstStyle/>
          <a:p>
            <a:fld id="{8341BF6E-45F6-4BD8-8680-574A52B903B8}" type="datetime1">
              <a:rPr lang="en-GB" smtClean="0"/>
              <a:t>20/05/2021</a:t>
            </a:fld>
            <a:endParaRPr lang="en-GB"/>
          </a:p>
        </p:txBody>
      </p:sp>
      <p:sp>
        <p:nvSpPr>
          <p:cNvPr id="6" name="Footer Placeholder 5">
            <a:extLst>
              <a:ext uri="{FF2B5EF4-FFF2-40B4-BE49-F238E27FC236}">
                <a16:creationId xmlns:a16="http://schemas.microsoft.com/office/drawing/2014/main" id="{388C8C4F-F1FC-4C71-92B4-E44CBE56B0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835FA1-D432-4892-B69D-B976820D1952}"/>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1444244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CD166-9DD3-4AE1-8D32-B01C715F31D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0A50307-3588-4827-842E-8BD5C2CBEF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046ADB-2601-44B9-B51B-9641C75B654B}"/>
              </a:ext>
            </a:extLst>
          </p:cNvPr>
          <p:cNvSpPr>
            <a:spLocks noGrp="1"/>
          </p:cNvSpPr>
          <p:nvPr>
            <p:ph type="dt" sz="half" idx="10"/>
          </p:nvPr>
        </p:nvSpPr>
        <p:spPr/>
        <p:txBody>
          <a:bodyPr/>
          <a:lstStyle/>
          <a:p>
            <a:fld id="{73E2744C-F562-4772-9892-3E84685A068B}" type="datetime1">
              <a:rPr lang="en-GB" smtClean="0"/>
              <a:t>20/05/2021</a:t>
            </a:fld>
            <a:endParaRPr lang="en-GB"/>
          </a:p>
        </p:txBody>
      </p:sp>
      <p:sp>
        <p:nvSpPr>
          <p:cNvPr id="5" name="Footer Placeholder 4">
            <a:extLst>
              <a:ext uri="{FF2B5EF4-FFF2-40B4-BE49-F238E27FC236}">
                <a16:creationId xmlns:a16="http://schemas.microsoft.com/office/drawing/2014/main" id="{91AD3004-6E36-4044-ABF3-FD763741C7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7BB6B7-1D09-4E24-9CAC-59DCD1F259A1}"/>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3003125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A7494B-D724-4FB5-85B6-3DBD57525F7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137D7F-6470-468F-8B31-3705AC30FE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7B1B56-046B-4D06-AAA8-36CF4D7D11D6}"/>
              </a:ext>
            </a:extLst>
          </p:cNvPr>
          <p:cNvSpPr>
            <a:spLocks noGrp="1"/>
          </p:cNvSpPr>
          <p:nvPr>
            <p:ph type="dt" sz="half" idx="10"/>
          </p:nvPr>
        </p:nvSpPr>
        <p:spPr/>
        <p:txBody>
          <a:bodyPr/>
          <a:lstStyle/>
          <a:p>
            <a:fld id="{D453C7A5-9F44-4660-B233-5A611509B4DC}" type="datetime1">
              <a:rPr lang="en-GB" smtClean="0"/>
              <a:t>20/05/2021</a:t>
            </a:fld>
            <a:endParaRPr lang="en-GB"/>
          </a:p>
        </p:txBody>
      </p:sp>
      <p:sp>
        <p:nvSpPr>
          <p:cNvPr id="5" name="Footer Placeholder 4">
            <a:extLst>
              <a:ext uri="{FF2B5EF4-FFF2-40B4-BE49-F238E27FC236}">
                <a16:creationId xmlns:a16="http://schemas.microsoft.com/office/drawing/2014/main" id="{40488775-415E-4A05-A354-DDB73E69C8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187B7B-0100-4767-B993-16866FD7C95B}"/>
              </a:ext>
            </a:extLst>
          </p:cNvPr>
          <p:cNvSpPr>
            <a:spLocks noGrp="1"/>
          </p:cNvSpPr>
          <p:nvPr>
            <p:ph type="sldNum" sz="quarter" idx="12"/>
          </p:nvPr>
        </p:nvSpPr>
        <p:spPr/>
        <p:txBody>
          <a:bodyPr/>
          <a:lstStyle/>
          <a:p>
            <a:fld id="{BC4D7ED5-B0EF-404D-9CF9-EEEA347446AA}" type="slidenum">
              <a:rPr lang="en-GB" smtClean="0"/>
              <a:t>‹#›</a:t>
            </a:fld>
            <a:endParaRPr lang="en-GB"/>
          </a:p>
        </p:txBody>
      </p:sp>
    </p:spTree>
    <p:extLst>
      <p:ext uri="{BB962C8B-B14F-4D97-AF65-F5344CB8AC3E}">
        <p14:creationId xmlns:p14="http://schemas.microsoft.com/office/powerpoint/2010/main" val="1433074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D293CA-CB60-4F92-9779-CEC50F9E87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358966-BD76-4FC1-A08F-DDD257BED8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23E977-FF9B-4B07-8D22-31A2A72FB7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06744E-CD76-4CBE-8DEB-3119B86BF9A5}" type="datetime1">
              <a:rPr lang="en-GB" smtClean="0"/>
              <a:t>20/05/2021</a:t>
            </a:fld>
            <a:endParaRPr lang="en-GB"/>
          </a:p>
        </p:txBody>
      </p:sp>
      <p:sp>
        <p:nvSpPr>
          <p:cNvPr id="5" name="Footer Placeholder 4">
            <a:extLst>
              <a:ext uri="{FF2B5EF4-FFF2-40B4-BE49-F238E27FC236}">
                <a16:creationId xmlns:a16="http://schemas.microsoft.com/office/drawing/2014/main" id="{19644C4F-9BAC-4B33-B739-A0D068B390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7878950-242D-48F5-BD01-2BB0D6BE46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4D7ED5-B0EF-404D-9CF9-EEEA347446AA}" type="slidenum">
              <a:rPr lang="en-GB" smtClean="0"/>
              <a:t>‹#›</a:t>
            </a:fld>
            <a:endParaRPr lang="en-GB"/>
          </a:p>
        </p:txBody>
      </p:sp>
    </p:spTree>
    <p:extLst>
      <p:ext uri="{BB962C8B-B14F-4D97-AF65-F5344CB8AC3E}">
        <p14:creationId xmlns:p14="http://schemas.microsoft.com/office/powerpoint/2010/main" val="1415428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84D0-09AB-4109-A94A-87D836A4618B}"/>
              </a:ext>
            </a:extLst>
          </p:cNvPr>
          <p:cNvSpPr>
            <a:spLocks noGrp="1"/>
          </p:cNvSpPr>
          <p:nvPr>
            <p:ph type="title"/>
          </p:nvPr>
        </p:nvSpPr>
        <p:spPr/>
        <p:txBody>
          <a:bodyPr>
            <a:normAutofit/>
          </a:bodyPr>
          <a:lstStyle/>
          <a:p>
            <a:pPr algn="ctr"/>
            <a:r>
              <a:rPr lang="en-GB" sz="3600" b="1" dirty="0"/>
              <a:t>Session 6: Newspapers and party building</a:t>
            </a:r>
          </a:p>
        </p:txBody>
      </p:sp>
      <p:sp>
        <p:nvSpPr>
          <p:cNvPr id="3" name="Content Placeholder 2">
            <a:extLst>
              <a:ext uri="{FF2B5EF4-FFF2-40B4-BE49-F238E27FC236}">
                <a16:creationId xmlns:a16="http://schemas.microsoft.com/office/drawing/2014/main" id="{DDD1B5F5-44C2-4F17-A717-2B0513B6020F}"/>
              </a:ext>
            </a:extLst>
          </p:cNvPr>
          <p:cNvSpPr>
            <a:spLocks noGrp="1"/>
          </p:cNvSpPr>
          <p:nvPr>
            <p:ph idx="1"/>
          </p:nvPr>
        </p:nvSpPr>
        <p:spPr>
          <a:xfrm>
            <a:off x="1273205" y="5513033"/>
            <a:ext cx="9841638" cy="843317"/>
          </a:xfrm>
        </p:spPr>
        <p:txBody>
          <a:bodyPr>
            <a:normAutofit/>
          </a:bodyPr>
          <a:lstStyle/>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“red postmaster”, Julius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Motteler</a:t>
            </a:r>
            <a:r>
              <a:rPr lang="en-GB" sz="1800" dirty="0">
                <a:effectLst/>
                <a:latin typeface="Calibri" panose="020F0502020204030204" pitchFamily="34" charset="0"/>
                <a:ea typeface="Calibri" panose="020F0502020204030204" pitchFamily="34" charset="0"/>
                <a:cs typeface="Times New Roman" panose="02020603050405020304" pitchFamily="18" charset="0"/>
              </a:rPr>
              <a:t> supervised and elaborated the distribution system used to smuggle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Der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Sozialdemokrat</a:t>
            </a:r>
            <a:r>
              <a:rPr lang="en-GB" sz="1800" dirty="0">
                <a:effectLst/>
                <a:latin typeface="Calibri" panose="020F0502020204030204" pitchFamily="34" charset="0"/>
                <a:ea typeface="Calibri" panose="020F0502020204030204" pitchFamily="34" charset="0"/>
                <a:cs typeface="Times New Roman" panose="02020603050405020304" pitchFamily="18" charset="0"/>
              </a:rPr>
              <a:t> into Germany from Switzerland when the SPD was outlawed (1878-90). </a:t>
            </a:r>
          </a:p>
        </p:txBody>
      </p:sp>
      <p:sp>
        <p:nvSpPr>
          <p:cNvPr id="4" name="Slide Number Placeholder 3">
            <a:extLst>
              <a:ext uri="{FF2B5EF4-FFF2-40B4-BE49-F238E27FC236}">
                <a16:creationId xmlns:a16="http://schemas.microsoft.com/office/drawing/2014/main" id="{FA408795-9A66-464D-A97B-759774194785}"/>
              </a:ext>
            </a:extLst>
          </p:cNvPr>
          <p:cNvSpPr>
            <a:spLocks noGrp="1"/>
          </p:cNvSpPr>
          <p:nvPr>
            <p:ph type="sldNum" sz="quarter" idx="12"/>
          </p:nvPr>
        </p:nvSpPr>
        <p:spPr/>
        <p:txBody>
          <a:bodyPr/>
          <a:lstStyle/>
          <a:p>
            <a:fld id="{BC4D7ED5-B0EF-404D-9CF9-EEEA347446AA}" type="slidenum">
              <a:rPr lang="en-GB" smtClean="0"/>
              <a:t>1</a:t>
            </a:fld>
            <a:endParaRPr lang="en-GB"/>
          </a:p>
        </p:txBody>
      </p:sp>
      <p:pic>
        <p:nvPicPr>
          <p:cNvPr id="7" name="Picture 2" descr="Künstler Ak Julius Motteler, der rote Postmeister">
            <a:extLst>
              <a:ext uri="{FF2B5EF4-FFF2-40B4-BE49-F238E27FC236}">
                <a16:creationId xmlns:a16="http://schemas.microsoft.com/office/drawing/2014/main" id="{D89768FF-2C46-4AC8-9CBF-D0E97C114F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8284"/>
          <a:stretch/>
        </p:blipFill>
        <p:spPr bwMode="auto">
          <a:xfrm>
            <a:off x="1273205" y="1937614"/>
            <a:ext cx="3958974" cy="319087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Der Sozialdemokrat - Zentralorgan der deutschen Sozialdemokratie, No. 12, Donnerstag, 15 März 1883">
            <a:extLst>
              <a:ext uri="{FF2B5EF4-FFF2-40B4-BE49-F238E27FC236}">
                <a16:creationId xmlns:a16="http://schemas.microsoft.com/office/drawing/2014/main" id="{DFDE1878-3E2D-4FD5-824E-4479D07CC0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105"/>
          <a:stretch/>
        </p:blipFill>
        <p:spPr bwMode="auto">
          <a:xfrm>
            <a:off x="6406903" y="1937614"/>
            <a:ext cx="4407394" cy="31886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426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E2831-C344-43D9-8591-1C1C617076D1}"/>
              </a:ext>
            </a:extLst>
          </p:cNvPr>
          <p:cNvSpPr>
            <a:spLocks noGrp="1"/>
          </p:cNvSpPr>
          <p:nvPr>
            <p:ph type="title"/>
          </p:nvPr>
        </p:nvSpPr>
        <p:spPr/>
        <p:txBody>
          <a:bodyPr>
            <a:normAutofit/>
          </a:bodyPr>
          <a:lstStyle/>
          <a:p>
            <a:pPr algn="ctr"/>
            <a:r>
              <a:rPr lang="en-GB" sz="3600" b="1" dirty="0"/>
              <a:t>Session 6: Newspapers and party building</a:t>
            </a:r>
          </a:p>
        </p:txBody>
      </p:sp>
      <p:sp>
        <p:nvSpPr>
          <p:cNvPr id="3" name="Content Placeholder 2">
            <a:extLst>
              <a:ext uri="{FF2B5EF4-FFF2-40B4-BE49-F238E27FC236}">
                <a16:creationId xmlns:a16="http://schemas.microsoft.com/office/drawing/2014/main" id="{FD6BD21F-103A-4CC1-B66F-4CEFCA785444}"/>
              </a:ext>
            </a:extLst>
          </p:cNvPr>
          <p:cNvSpPr>
            <a:spLocks noGrp="1"/>
          </p:cNvSpPr>
          <p:nvPr>
            <p:ph idx="1"/>
          </p:nvPr>
        </p:nvSpPr>
        <p:spPr>
          <a:xfrm>
            <a:off x="838200" y="1552545"/>
            <a:ext cx="7702119" cy="4967565"/>
          </a:xfrm>
        </p:spPr>
        <p:txBody>
          <a:bodyPr>
            <a:normAutofit/>
          </a:bodyPr>
          <a:lstStyle/>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“Unless we train strong political organisations in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localities</a:t>
            </a:r>
            <a:r>
              <a:rPr lang="en-GB" sz="1800" dirty="0">
                <a:effectLst/>
                <a:latin typeface="Calibri" panose="020F0502020204030204" pitchFamily="34" charset="0"/>
                <a:ea typeface="Calibri" panose="020F0502020204030204" pitchFamily="34" charset="0"/>
                <a:cs typeface="Times New Roman" panose="02020603050405020304" pitchFamily="18" charset="0"/>
              </a:rPr>
              <a:t>, even an excellently organised all-Russia newspaper will be of no avail. This is incontrovertible. But the whole point is that there is no other way of training strong political organisations except through the medium of an all-Russia newspaper.” </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499</a:t>
            </a:r>
          </a:p>
          <a:p>
            <a:pPr marL="0" indent="0">
              <a:lnSpc>
                <a:spcPct val="110000"/>
              </a:lnSpc>
              <a:spcBef>
                <a:spcPts val="0"/>
              </a:spcBef>
              <a:buNone/>
            </a:pPr>
            <a:endParaRPr lang="en-GB" sz="1800" dirty="0">
              <a:latin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“When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bricklayers</a:t>
            </a:r>
            <a:r>
              <a:rPr lang="en-GB" sz="1800" dirty="0">
                <a:effectLst/>
                <a:latin typeface="Calibri" panose="020F0502020204030204" pitchFamily="34" charset="0"/>
                <a:ea typeface="Calibri" panose="020F0502020204030204" pitchFamily="34" charset="0"/>
                <a:cs typeface="Times New Roman" panose="02020603050405020304" pitchFamily="18" charset="0"/>
              </a:rPr>
              <a:t> lay bricks in, various parts of an enormous, unprecedentedly large structure, is it “paper” work to use a line to help them find the correct place for the bricklaying; to indicate to them the ultimate goal of the common work; to enable them to use, not only every brick, but even every piece of brick which, cemented to the bricks laid before and after it, forms a finished, continuous line? And are we not now passing through precisely such a period in our Party life when we have bricks and bricklayers, but lack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guide line </a:t>
            </a:r>
            <a:r>
              <a:rPr lang="en-GB" sz="1800" dirty="0">
                <a:effectLst/>
                <a:latin typeface="Calibri" panose="020F0502020204030204" pitchFamily="34" charset="0"/>
                <a:ea typeface="Calibri" panose="020F0502020204030204" pitchFamily="34" charset="0"/>
                <a:cs typeface="Times New Roman" panose="02020603050405020304" pitchFamily="18" charset="0"/>
              </a:rPr>
              <a:t>for all to see and follow?” </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501</a:t>
            </a:r>
          </a:p>
          <a:p>
            <a:pPr marL="0" indent="0">
              <a:lnSpc>
                <a:spcPct val="100000"/>
              </a:lnSpc>
              <a:spcBef>
                <a:spcPts val="0"/>
              </a:spcBef>
              <a:buNone/>
            </a:pPr>
            <a:endParaRPr lang="en-GB" dirty="0"/>
          </a:p>
        </p:txBody>
      </p:sp>
      <p:sp>
        <p:nvSpPr>
          <p:cNvPr id="5" name="Slide Number Placeholder 4">
            <a:extLst>
              <a:ext uri="{FF2B5EF4-FFF2-40B4-BE49-F238E27FC236}">
                <a16:creationId xmlns:a16="http://schemas.microsoft.com/office/drawing/2014/main" id="{1A1DA947-9050-4DAA-8BD9-7E4168332883}"/>
              </a:ext>
            </a:extLst>
          </p:cNvPr>
          <p:cNvSpPr>
            <a:spLocks noGrp="1"/>
          </p:cNvSpPr>
          <p:nvPr>
            <p:ph type="sldNum" sz="quarter" idx="12"/>
          </p:nvPr>
        </p:nvSpPr>
        <p:spPr/>
        <p:txBody>
          <a:bodyPr/>
          <a:lstStyle/>
          <a:p>
            <a:fld id="{BC4D7ED5-B0EF-404D-9CF9-EEEA347446AA}" type="slidenum">
              <a:rPr lang="en-GB" smtClean="0"/>
              <a:t>2</a:t>
            </a:fld>
            <a:endParaRPr lang="en-GB"/>
          </a:p>
        </p:txBody>
      </p:sp>
      <p:pic>
        <p:nvPicPr>
          <p:cNvPr id="2050" name="Picture 2" descr="Iskra - Wikipedia">
            <a:extLst>
              <a:ext uri="{FF2B5EF4-FFF2-40B4-BE49-F238E27FC236}">
                <a16:creationId xmlns:a16="http://schemas.microsoft.com/office/drawing/2014/main" id="{4592D7C9-73D4-4228-8E14-BB0C85DB2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8316" y="1690689"/>
            <a:ext cx="2605484" cy="3689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887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C3CFA-471C-4A29-A5C6-DD406786916C}"/>
              </a:ext>
            </a:extLst>
          </p:cNvPr>
          <p:cNvSpPr>
            <a:spLocks noGrp="1"/>
          </p:cNvSpPr>
          <p:nvPr>
            <p:ph type="title"/>
          </p:nvPr>
        </p:nvSpPr>
        <p:spPr/>
        <p:txBody>
          <a:bodyPr>
            <a:normAutofit/>
          </a:bodyPr>
          <a:lstStyle/>
          <a:p>
            <a:pPr algn="ctr"/>
            <a:r>
              <a:rPr lang="en-GB" sz="3600" b="1" dirty="0"/>
              <a:t>Collective propagandist, agitator, organiser</a:t>
            </a:r>
          </a:p>
        </p:txBody>
      </p:sp>
      <p:sp>
        <p:nvSpPr>
          <p:cNvPr id="3" name="Content Placeholder 2">
            <a:extLst>
              <a:ext uri="{FF2B5EF4-FFF2-40B4-BE49-F238E27FC236}">
                <a16:creationId xmlns:a16="http://schemas.microsoft.com/office/drawing/2014/main" id="{0B3CDF2D-1866-4B28-87F6-B0F609DC5FB8}"/>
              </a:ext>
            </a:extLst>
          </p:cNvPr>
          <p:cNvSpPr>
            <a:spLocks noGrp="1"/>
          </p:cNvSpPr>
          <p:nvPr>
            <p:ph idx="1"/>
          </p:nvPr>
        </p:nvSpPr>
        <p:spPr>
          <a:xfrm>
            <a:off x="838201" y="1825625"/>
            <a:ext cx="7666608" cy="4351338"/>
          </a:xfrm>
        </p:spPr>
        <p:txBody>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“Another comparison: ‘A newspaper is not only a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collective propagandist </a:t>
            </a:r>
            <a:r>
              <a:rPr lang="en-GB" sz="1800" dirty="0">
                <a:effectLst/>
                <a:latin typeface="Calibri" panose="020F0502020204030204" pitchFamily="34" charset="0"/>
                <a:ea typeface="Calibri" panose="020F0502020204030204" pitchFamily="34" charset="0"/>
                <a:cs typeface="Times New Roman" panose="02020603050405020304" pitchFamily="18" charset="0"/>
              </a:rPr>
              <a:t>and a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collective agitator</a:t>
            </a:r>
            <a:r>
              <a:rPr lang="en-GB" sz="1800" dirty="0">
                <a:effectLst/>
                <a:latin typeface="Calibri" panose="020F0502020204030204" pitchFamily="34" charset="0"/>
                <a:ea typeface="Calibri" panose="020F0502020204030204" pitchFamily="34" charset="0"/>
                <a:cs typeface="Times New Roman" panose="02020603050405020304" pitchFamily="18" charset="0"/>
              </a:rPr>
              <a:t>, it is also a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collective organiser</a:t>
            </a:r>
            <a:r>
              <a:rPr lang="en-GB" sz="1800" dirty="0">
                <a:effectLst/>
                <a:latin typeface="Calibri" panose="020F0502020204030204" pitchFamily="34" charset="0"/>
                <a:ea typeface="Calibri" panose="020F0502020204030204" pitchFamily="34" charset="0"/>
                <a:cs typeface="Times New Roman" panose="02020603050405020304" pitchFamily="18" charset="0"/>
              </a:rPr>
              <a:t>. In this respect it may be compared to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scaffolding</a:t>
            </a:r>
            <a:r>
              <a:rPr lang="en-GB" sz="1800" dirty="0">
                <a:effectLst/>
                <a:latin typeface="Calibri" panose="020F0502020204030204" pitchFamily="34" charset="0"/>
                <a:ea typeface="Calibri" panose="020F0502020204030204" pitchFamily="34" charset="0"/>
                <a:cs typeface="Times New Roman" panose="02020603050405020304" pitchFamily="18" charset="0"/>
              </a:rPr>
              <a:t> erected round a building under construction; it marks the contours of the structure and facilitates communication between the builders, permitting them to distribute the work and to view the common results achieved by their organised labour.’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Where to Begin</a:t>
            </a:r>
            <a:r>
              <a:rPr lang="en-GB" sz="1800" dirty="0">
                <a:effectLst/>
                <a:latin typeface="Calibri" panose="020F0502020204030204" pitchFamily="34" charset="0"/>
                <a:ea typeface="Calibri" panose="020F0502020204030204" pitchFamily="34" charset="0"/>
                <a:cs typeface="Times New Roman" panose="02020603050405020304" pitchFamily="18" charset="0"/>
              </a:rPr>
              <a:t>, 1901]</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Does this sound anything like the attempt of an armchair author to exaggerate his role? The scaffolding is not required at all for the dwelling; it is made of cheaper material, is put up only temporarily, and is scrapped for firewood as soon as the shell of the structure is completed. As for the building of revolutionary organisations, experience shows that sometimes they may be built without scaffolding, as the seventies showed. But at the present time we cannot even imagine the possibility of erecting the building we require without scaffolding.”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502-03</a:t>
            </a:r>
            <a:endParaRPr lang="en-GB" dirty="0"/>
          </a:p>
        </p:txBody>
      </p:sp>
      <p:sp>
        <p:nvSpPr>
          <p:cNvPr id="4" name="Slide Number Placeholder 3">
            <a:extLst>
              <a:ext uri="{FF2B5EF4-FFF2-40B4-BE49-F238E27FC236}">
                <a16:creationId xmlns:a16="http://schemas.microsoft.com/office/drawing/2014/main" id="{C0BCF187-ABC2-4007-A9CF-51F6AF0A83DC}"/>
              </a:ext>
            </a:extLst>
          </p:cNvPr>
          <p:cNvSpPr>
            <a:spLocks noGrp="1"/>
          </p:cNvSpPr>
          <p:nvPr>
            <p:ph type="sldNum" sz="quarter" idx="12"/>
          </p:nvPr>
        </p:nvSpPr>
        <p:spPr/>
        <p:txBody>
          <a:bodyPr/>
          <a:lstStyle/>
          <a:p>
            <a:fld id="{BC4D7ED5-B0EF-404D-9CF9-EEEA347446AA}" type="slidenum">
              <a:rPr lang="en-GB" smtClean="0"/>
              <a:t>3</a:t>
            </a:fld>
            <a:endParaRPr lang="en-GB"/>
          </a:p>
        </p:txBody>
      </p:sp>
      <p:pic>
        <p:nvPicPr>
          <p:cNvPr id="3074" name="Picture 2" descr="VI Lenin - Collected Works - Volumes 1 - 5 - Left side of the roadLeft side  of the road">
            <a:extLst>
              <a:ext uri="{FF2B5EF4-FFF2-40B4-BE49-F238E27FC236}">
                <a16:creationId xmlns:a16="http://schemas.microsoft.com/office/drawing/2014/main" id="{47A2ADED-887D-4639-83E8-057DBD36DF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0" y="1654699"/>
            <a:ext cx="3022295" cy="4572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875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0EC32-5435-4F3C-A26E-E9510D80DFE4}"/>
              </a:ext>
            </a:extLst>
          </p:cNvPr>
          <p:cNvSpPr>
            <a:spLocks noGrp="1"/>
          </p:cNvSpPr>
          <p:nvPr>
            <p:ph type="title"/>
          </p:nvPr>
        </p:nvSpPr>
        <p:spPr/>
        <p:txBody>
          <a:bodyPr/>
          <a:lstStyle/>
          <a:p>
            <a:pPr algn="ctr"/>
            <a:r>
              <a:rPr lang="en-GB" b="1" dirty="0"/>
              <a:t>Worker intellectuals</a:t>
            </a:r>
          </a:p>
        </p:txBody>
      </p:sp>
      <p:sp>
        <p:nvSpPr>
          <p:cNvPr id="3" name="Content Placeholder 2">
            <a:extLst>
              <a:ext uri="{FF2B5EF4-FFF2-40B4-BE49-F238E27FC236}">
                <a16:creationId xmlns:a16="http://schemas.microsoft.com/office/drawing/2014/main" id="{4F3D15B7-D867-4235-9045-A8BFF0A12CF9}"/>
              </a:ext>
            </a:extLst>
          </p:cNvPr>
          <p:cNvSpPr>
            <a:spLocks noGrp="1"/>
          </p:cNvSpPr>
          <p:nvPr>
            <p:ph idx="1"/>
          </p:nvPr>
        </p:nvSpPr>
        <p:spPr>
          <a:xfrm>
            <a:off x="514905" y="1690688"/>
            <a:ext cx="8558073" cy="4594387"/>
          </a:xfrm>
        </p:spPr>
        <p:txBody>
          <a:bodyPr>
            <a:noAutofit/>
          </a:bodyPr>
          <a:lstStyle/>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a:t>
            </a:r>
            <a:r>
              <a:rPr lang="en-GB" sz="1800" b="1" u="sng" dirty="0">
                <a:effectLst/>
                <a:ea typeface="Calibri" panose="020F0502020204030204" pitchFamily="34" charset="0"/>
                <a:cs typeface="Times New Roman" panose="02020603050405020304" pitchFamily="18" charset="0"/>
              </a:rPr>
              <a:t>enlightened workers</a:t>
            </a:r>
            <a:r>
              <a:rPr lang="en-GB" sz="1800" dirty="0">
                <a:effectLst/>
                <a:ea typeface="Calibri" panose="020F0502020204030204" pitchFamily="34" charset="0"/>
                <a:cs typeface="Times New Roman" panose="02020603050405020304" pitchFamily="18" charset="0"/>
              </a:rPr>
              <a:t>” </a:t>
            </a: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Lenin (1902) What is to be Done? LCW 5: 500</a:t>
            </a:r>
          </a:p>
          <a:p>
            <a:pPr marL="0" indent="0">
              <a:lnSpc>
                <a:spcPct val="100000"/>
              </a:lnSpc>
              <a:spcBef>
                <a:spcPts val="0"/>
              </a:spcBef>
              <a:buNone/>
            </a:pPr>
            <a:endParaRPr lang="en-GB" sz="1800" dirty="0">
              <a:effectLst/>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“The task of the ‘Workers’ Library’… amounts principally to explaining to the </a:t>
            </a:r>
            <a:r>
              <a:rPr lang="en-GB" sz="1800" b="1" u="sng" dirty="0">
                <a:effectLst/>
                <a:ea typeface="Calibri" panose="020F0502020204030204" pitchFamily="34" charset="0"/>
                <a:cs typeface="Times New Roman" panose="02020603050405020304" pitchFamily="18" charset="0"/>
              </a:rPr>
              <a:t>worker intelligentsia</a:t>
            </a:r>
            <a:r>
              <a:rPr lang="en-GB" sz="1800" dirty="0">
                <a:effectLst/>
                <a:ea typeface="Calibri" panose="020F0502020204030204" pitchFamily="34" charset="0"/>
                <a:cs typeface="Times New Roman" panose="02020603050405020304" pitchFamily="18" charset="0"/>
              </a:rPr>
              <a:t> its tasks and the conditions through which they can best be accomplished.”</a:t>
            </a:r>
          </a:p>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Plekhanov and Axelrod (1884) From the Publishers of the ‘Workers’ Library’. Harding 1983: 71</a:t>
            </a:r>
          </a:p>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 </a:t>
            </a:r>
          </a:p>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“The workers socialists and </a:t>
            </a:r>
            <a:r>
              <a:rPr lang="en-GB" sz="1800" b="1" u="sng" dirty="0">
                <a:effectLst/>
                <a:ea typeface="Calibri" panose="020F0502020204030204" pitchFamily="34" charset="0"/>
                <a:cs typeface="Times New Roman" panose="02020603050405020304" pitchFamily="18" charset="0"/>
              </a:rPr>
              <a:t>worker ‘intellectuals’</a:t>
            </a:r>
            <a:r>
              <a:rPr lang="en-GB" sz="1800" dirty="0">
                <a:effectLst/>
                <a:ea typeface="Calibri" panose="020F0502020204030204" pitchFamily="34" charset="0"/>
                <a:cs typeface="Times New Roman" panose="02020603050405020304" pitchFamily="18" charset="0"/>
              </a:rPr>
              <a:t> – exist and that you are preparing to take into your own hands the political awakening of the oppressed and deprived masses.”</a:t>
            </a:r>
          </a:p>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Axelrod (1893) The Tasks of the Worker Intelligentsia in Russia. Harding 1983: 115</a:t>
            </a:r>
          </a:p>
          <a:p>
            <a:pPr marL="0" indent="0" algn="l">
              <a:lnSpc>
                <a:spcPct val="100000"/>
              </a:lnSpc>
              <a:spcBef>
                <a:spcPts val="0"/>
              </a:spcBef>
              <a:buNone/>
            </a:pPr>
            <a:endParaRPr lang="en-GB" sz="1800" dirty="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“This </a:t>
            </a:r>
            <a:r>
              <a:rPr lang="en-GB" sz="1800" dirty="0">
                <a:ea typeface="Calibri" panose="020F0502020204030204" pitchFamily="34" charset="0"/>
                <a:cs typeface="Times New Roman" panose="02020603050405020304" pitchFamily="18" charset="0"/>
              </a:rPr>
              <a:t>‘</a:t>
            </a:r>
            <a:r>
              <a:rPr lang="en-GB" sz="1800" b="1" u="sng" dirty="0">
                <a:effectLst/>
                <a:ea typeface="Calibri" panose="020F0502020204030204" pitchFamily="34" charset="0"/>
                <a:cs typeface="Times New Roman" panose="02020603050405020304" pitchFamily="18" charset="0"/>
              </a:rPr>
              <a:t>working-class intelligentsia</a:t>
            </a:r>
            <a:r>
              <a:rPr lang="en-GB" sz="1800" b="1" u="sng" dirty="0">
                <a:ea typeface="Calibri" panose="020F0502020204030204" pitchFamily="34" charset="0"/>
                <a:cs typeface="Times New Roman" panose="02020603050405020304" pitchFamily="18" charset="0"/>
              </a:rPr>
              <a:t>’</a:t>
            </a:r>
            <a:r>
              <a:rPr lang="en-GB" sz="1800" dirty="0">
                <a:effectLst/>
                <a:ea typeface="Calibri" panose="020F0502020204030204" pitchFamily="34" charset="0"/>
                <a:cs typeface="Times New Roman" panose="02020603050405020304" pitchFamily="18" charset="0"/>
              </a:rPr>
              <a:t> already exists in Russia, and we must make every effort to ensure that its ranks are regularly reinforced, that its lofty mental requirements are met and that leaders of the Russian Social-Democratic Labour Party come from its ranks.”</a:t>
            </a: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Lenin (1899) A Retrograde Trend in Russian Social-Democracy. LCW 4: 280-81</a:t>
            </a:r>
          </a:p>
        </p:txBody>
      </p:sp>
      <p:pic>
        <p:nvPicPr>
          <p:cNvPr id="1026" name="Picture 2" descr="Marxism in Russia: Key Documents 1879–1906: Amazon.co.uk: Harding, Neil,  Taylor, Richard: 9780521251235: Books">
            <a:extLst>
              <a:ext uri="{FF2B5EF4-FFF2-40B4-BE49-F238E27FC236}">
                <a16:creationId xmlns:a16="http://schemas.microsoft.com/office/drawing/2014/main" id="{D51F9A0F-1FCC-44EE-B1C0-E3914B02B6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5020" y="1810923"/>
            <a:ext cx="2138780" cy="32049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E9D1795-E1F5-4588-8491-342E96DE7511}"/>
              </a:ext>
            </a:extLst>
          </p:cNvPr>
          <p:cNvSpPr>
            <a:spLocks noGrp="1"/>
          </p:cNvSpPr>
          <p:nvPr>
            <p:ph type="sldNum" sz="quarter" idx="12"/>
          </p:nvPr>
        </p:nvSpPr>
        <p:spPr/>
        <p:txBody>
          <a:bodyPr/>
          <a:lstStyle/>
          <a:p>
            <a:fld id="{BC4D7ED5-B0EF-404D-9CF9-EEEA347446AA}" type="slidenum">
              <a:rPr lang="en-GB" smtClean="0"/>
              <a:t>4</a:t>
            </a:fld>
            <a:endParaRPr lang="en-GB"/>
          </a:p>
        </p:txBody>
      </p:sp>
    </p:spTree>
    <p:extLst>
      <p:ext uri="{BB962C8B-B14F-4D97-AF65-F5344CB8AC3E}">
        <p14:creationId xmlns:p14="http://schemas.microsoft.com/office/powerpoint/2010/main" val="4151577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85B89-7486-41AA-9417-E0C66CA7D10A}"/>
              </a:ext>
            </a:extLst>
          </p:cNvPr>
          <p:cNvSpPr>
            <a:spLocks noGrp="1"/>
          </p:cNvSpPr>
          <p:nvPr>
            <p:ph type="title"/>
          </p:nvPr>
        </p:nvSpPr>
        <p:spPr/>
        <p:txBody>
          <a:bodyPr>
            <a:normAutofit/>
          </a:bodyPr>
          <a:lstStyle/>
          <a:p>
            <a:pPr algn="ctr"/>
            <a:r>
              <a:rPr lang="en-GB" sz="3600" b="1" dirty="0"/>
              <a:t>Session 6: Newspapers and party building</a:t>
            </a:r>
            <a:endParaRPr lang="en-GB" sz="3600" dirty="0"/>
          </a:p>
        </p:txBody>
      </p:sp>
      <p:sp>
        <p:nvSpPr>
          <p:cNvPr id="3" name="Content Placeholder 2">
            <a:extLst>
              <a:ext uri="{FF2B5EF4-FFF2-40B4-BE49-F238E27FC236}">
                <a16:creationId xmlns:a16="http://schemas.microsoft.com/office/drawing/2014/main" id="{71EFA23F-C131-4414-BC1F-CD778F1DF3F8}"/>
              </a:ext>
            </a:extLst>
          </p:cNvPr>
          <p:cNvSpPr>
            <a:spLocks noGrp="1"/>
          </p:cNvSpPr>
          <p:nvPr>
            <p:ph idx="1"/>
          </p:nvPr>
        </p:nvSpPr>
        <p:spPr>
          <a:xfrm>
            <a:off x="838200" y="1825625"/>
            <a:ext cx="7746507" cy="4351338"/>
          </a:xfrm>
        </p:spPr>
        <p:txBody>
          <a:bodyPr>
            <a:normAutofit/>
          </a:bodyPr>
          <a:lstStyle/>
          <a:p>
            <a:pPr marL="0" indent="0">
              <a:lnSpc>
                <a:spcPct val="11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Key ideas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Revolutionary newspaper</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Collective propagandist, agitator and organiser</a:t>
            </a:r>
          </a:p>
          <a:p>
            <a:pPr marL="342900" lvl="0" indent="0">
              <a:lnSpc>
                <a:spcPct val="11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Worker intellectuals </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Questions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1) Why does Lenin put such emphasis on the role of a newspaper?</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2) What functions does the revolutionary socialist paper have?</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3) What does Lenin mean by “enlightened workers”?</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4) At what stage was the Russian socialist movement when Lenin wrote WITBD?</a:t>
            </a:r>
          </a:p>
        </p:txBody>
      </p:sp>
      <p:pic>
        <p:nvPicPr>
          <p:cNvPr id="4" name="Picture 3" descr="What Is to Be Done? - Wikipedia">
            <a:extLst>
              <a:ext uri="{FF2B5EF4-FFF2-40B4-BE49-F238E27FC236}">
                <a16:creationId xmlns:a16="http://schemas.microsoft.com/office/drawing/2014/main" id="{EA9A99B0-B64D-475A-A782-A3F7F66E30F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7071" y="1870075"/>
            <a:ext cx="2436729" cy="3820511"/>
          </a:xfrm>
          <a:prstGeom prst="rect">
            <a:avLst/>
          </a:prstGeom>
          <a:noFill/>
          <a:ln>
            <a:solidFill>
              <a:schemeClr val="tx1"/>
            </a:solidFill>
          </a:ln>
        </p:spPr>
      </p:pic>
      <p:sp>
        <p:nvSpPr>
          <p:cNvPr id="5" name="Slide Number Placeholder 4">
            <a:extLst>
              <a:ext uri="{FF2B5EF4-FFF2-40B4-BE49-F238E27FC236}">
                <a16:creationId xmlns:a16="http://schemas.microsoft.com/office/drawing/2014/main" id="{5856EE46-1477-48CA-BD99-5D0C354B6124}"/>
              </a:ext>
            </a:extLst>
          </p:cNvPr>
          <p:cNvSpPr>
            <a:spLocks noGrp="1"/>
          </p:cNvSpPr>
          <p:nvPr>
            <p:ph type="sldNum" sz="quarter" idx="12"/>
          </p:nvPr>
        </p:nvSpPr>
        <p:spPr/>
        <p:txBody>
          <a:bodyPr/>
          <a:lstStyle/>
          <a:p>
            <a:fld id="{BC4D7ED5-B0EF-404D-9CF9-EEEA347446AA}" type="slidenum">
              <a:rPr lang="en-GB" smtClean="0"/>
              <a:t>5</a:t>
            </a:fld>
            <a:endParaRPr lang="en-GB"/>
          </a:p>
        </p:txBody>
      </p:sp>
    </p:spTree>
    <p:extLst>
      <p:ext uri="{BB962C8B-B14F-4D97-AF65-F5344CB8AC3E}">
        <p14:creationId xmlns:p14="http://schemas.microsoft.com/office/powerpoint/2010/main" val="1015120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F4464-7553-4A72-9D97-7858D5AD2D64}"/>
              </a:ext>
            </a:extLst>
          </p:cNvPr>
          <p:cNvSpPr>
            <a:spLocks noGrp="1"/>
          </p:cNvSpPr>
          <p:nvPr>
            <p:ph type="title"/>
          </p:nvPr>
        </p:nvSpPr>
        <p:spPr/>
        <p:txBody>
          <a:bodyPr>
            <a:normAutofit/>
          </a:bodyPr>
          <a:lstStyle/>
          <a:p>
            <a:pPr algn="ctr"/>
            <a:r>
              <a:rPr lang="en-GB" sz="3600" b="1" dirty="0"/>
              <a:t>Session 6: Key passages</a:t>
            </a:r>
            <a:endParaRPr lang="en-GB" sz="3600" dirty="0"/>
          </a:p>
        </p:txBody>
      </p:sp>
      <p:sp>
        <p:nvSpPr>
          <p:cNvPr id="3" name="Content Placeholder 2">
            <a:extLst>
              <a:ext uri="{FF2B5EF4-FFF2-40B4-BE49-F238E27FC236}">
                <a16:creationId xmlns:a16="http://schemas.microsoft.com/office/drawing/2014/main" id="{F4A066FC-3A55-4541-B528-682350B43C8D}"/>
              </a:ext>
            </a:extLst>
          </p:cNvPr>
          <p:cNvSpPr>
            <a:spLocks noGrp="1"/>
          </p:cNvSpPr>
          <p:nvPr>
            <p:ph idx="1"/>
          </p:nvPr>
        </p:nvSpPr>
        <p:spPr/>
        <p:txBody>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history of Russian Social-Democracy can be distinctly divided into three periods:</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first period embraces about ten years, approximately from 1884 to 1894. This was the period of the rise and consolidation of the theory and programme of Social-Democracy. The adherents of the new trend in Russia were very few in number. Social-Democracy existed without a working-class movement, and as a political party it was at the embryonic stage of development.</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second period embraces three or four years—1894-99. In this period Social-Democracy appeared on the scene as a social movement, as the upsurge of the masses of the people, as a political party. This is the period of its childhood and adolescence... Trained in this struggle, Social-Democrats went into the working-class movement without “for a moment” forgetting either the theory of Marxism, which brightly illumined their path, or the task of overthrowing the autocracy. The formation of the Party in the spring of 1898 was the most striking and at the same time the last act of the Social-Democrats of this period.</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third period, as we have seen, was prepared in 1897 and it definitely cut off the second period in 1898 (1898-?). This was a period of disunity, dissolution, and vacillation...”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517-18</a:t>
            </a:r>
            <a:endParaRPr lang="en-GB" dirty="0"/>
          </a:p>
        </p:txBody>
      </p:sp>
      <p:sp>
        <p:nvSpPr>
          <p:cNvPr id="4" name="Slide Number Placeholder 3">
            <a:extLst>
              <a:ext uri="{FF2B5EF4-FFF2-40B4-BE49-F238E27FC236}">
                <a16:creationId xmlns:a16="http://schemas.microsoft.com/office/drawing/2014/main" id="{0D10A890-EE4F-4093-86B4-CEA1839972DB}"/>
              </a:ext>
            </a:extLst>
          </p:cNvPr>
          <p:cNvSpPr>
            <a:spLocks noGrp="1"/>
          </p:cNvSpPr>
          <p:nvPr>
            <p:ph type="sldNum" sz="quarter" idx="12"/>
          </p:nvPr>
        </p:nvSpPr>
        <p:spPr/>
        <p:txBody>
          <a:bodyPr/>
          <a:lstStyle/>
          <a:p>
            <a:fld id="{BC4D7ED5-B0EF-404D-9CF9-EEEA347446AA}" type="slidenum">
              <a:rPr lang="en-GB" smtClean="0"/>
              <a:t>6</a:t>
            </a:fld>
            <a:endParaRPr lang="en-GB"/>
          </a:p>
        </p:txBody>
      </p:sp>
    </p:spTree>
    <p:extLst>
      <p:ext uri="{BB962C8B-B14F-4D97-AF65-F5344CB8AC3E}">
        <p14:creationId xmlns:p14="http://schemas.microsoft.com/office/powerpoint/2010/main" val="32772547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968</Words>
  <Application>Microsoft Office PowerPoint</Application>
  <PresentationFormat>Widescreen</PresentationFormat>
  <Paragraphs>49</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Symbol</vt:lpstr>
      <vt:lpstr>Office Theme</vt:lpstr>
      <vt:lpstr>Session 6: Newspapers and party building</vt:lpstr>
      <vt:lpstr>Session 6: Newspapers and party building</vt:lpstr>
      <vt:lpstr>Collective propagandist, agitator, organiser</vt:lpstr>
      <vt:lpstr>Worker intellectuals</vt:lpstr>
      <vt:lpstr>Session 6: Newspapers and party building</vt:lpstr>
      <vt:lpstr>Session 6: Key passages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14</cp:revision>
  <dcterms:created xsi:type="dcterms:W3CDTF">2021-04-06T19:19:20Z</dcterms:created>
  <dcterms:modified xsi:type="dcterms:W3CDTF">2021-05-20T20:37:40Z</dcterms:modified>
</cp:coreProperties>
</file>