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
  </p:notesMasterIdLst>
  <p:sldIdLst>
    <p:sldId id="257" r:id="rId2"/>
    <p:sldId id="262" r:id="rId3"/>
    <p:sldId id="258" r:id="rId4"/>
    <p:sldId id="259" r:id="rId5"/>
    <p:sldId id="261" r:id="rId6"/>
    <p:sldId id="260"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6" d="100"/>
          <a:sy n="86" d="100"/>
        </p:scale>
        <p:origin x="562"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A9F05DC-EFEF-4F65-9D04-454867BD9DE2}" type="datetimeFigureOut">
              <a:rPr lang="en-GB" smtClean="0"/>
              <a:t>13/05/2021</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09C6CFC-0CB6-47F4-AF1B-EE0E219E9B0C}" type="slidenum">
              <a:rPr lang="en-GB" smtClean="0"/>
              <a:t>‹#›</a:t>
            </a:fld>
            <a:endParaRPr lang="en-GB"/>
          </a:p>
        </p:txBody>
      </p:sp>
    </p:spTree>
    <p:extLst>
      <p:ext uri="{BB962C8B-B14F-4D97-AF65-F5344CB8AC3E}">
        <p14:creationId xmlns:p14="http://schemas.microsoft.com/office/powerpoint/2010/main" val="7717293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4F4235-3645-4D02-A0D4-F6F5228018F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95DA665C-0B65-4D6B-AC80-AEBFAED0D5C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E36C5317-3C4F-4EEE-85DD-AD65DF318181}"/>
              </a:ext>
            </a:extLst>
          </p:cNvPr>
          <p:cNvSpPr>
            <a:spLocks noGrp="1"/>
          </p:cNvSpPr>
          <p:nvPr>
            <p:ph type="dt" sz="half" idx="10"/>
          </p:nvPr>
        </p:nvSpPr>
        <p:spPr/>
        <p:txBody>
          <a:bodyPr/>
          <a:lstStyle/>
          <a:p>
            <a:fld id="{BF88F955-A8B2-4A16-BF4D-CEC838650C1E}" type="datetime1">
              <a:rPr lang="en-GB" smtClean="0"/>
              <a:t>13/05/2021</a:t>
            </a:fld>
            <a:endParaRPr lang="en-GB"/>
          </a:p>
        </p:txBody>
      </p:sp>
      <p:sp>
        <p:nvSpPr>
          <p:cNvPr id="5" name="Footer Placeholder 4">
            <a:extLst>
              <a:ext uri="{FF2B5EF4-FFF2-40B4-BE49-F238E27FC236}">
                <a16:creationId xmlns:a16="http://schemas.microsoft.com/office/drawing/2014/main" id="{9592EA77-8730-4F0F-A93F-028A89FDD53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AEEEA0A-3610-46D0-910D-FD2D776F4702}"/>
              </a:ext>
            </a:extLst>
          </p:cNvPr>
          <p:cNvSpPr>
            <a:spLocks noGrp="1"/>
          </p:cNvSpPr>
          <p:nvPr>
            <p:ph type="sldNum" sz="quarter" idx="12"/>
          </p:nvPr>
        </p:nvSpPr>
        <p:spPr/>
        <p:txBody>
          <a:bodyPr/>
          <a:lstStyle/>
          <a:p>
            <a:fld id="{5347F342-BBD3-4B12-98F2-C80C66FF43EF}" type="slidenum">
              <a:rPr lang="en-GB" smtClean="0"/>
              <a:t>‹#›</a:t>
            </a:fld>
            <a:endParaRPr lang="en-GB"/>
          </a:p>
        </p:txBody>
      </p:sp>
    </p:spTree>
    <p:extLst>
      <p:ext uri="{BB962C8B-B14F-4D97-AF65-F5344CB8AC3E}">
        <p14:creationId xmlns:p14="http://schemas.microsoft.com/office/powerpoint/2010/main" val="431225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111CCB-D268-4F6B-9F26-A6C53448790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7F8B1687-3DCB-4493-B41C-3F37B45DB83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C1D93A0-6ADB-48AB-B98C-FA01AA7F3630}"/>
              </a:ext>
            </a:extLst>
          </p:cNvPr>
          <p:cNvSpPr>
            <a:spLocks noGrp="1"/>
          </p:cNvSpPr>
          <p:nvPr>
            <p:ph type="dt" sz="half" idx="10"/>
          </p:nvPr>
        </p:nvSpPr>
        <p:spPr/>
        <p:txBody>
          <a:bodyPr/>
          <a:lstStyle/>
          <a:p>
            <a:fld id="{25D109E1-85F1-4662-9AA4-FDCF28E599C9}" type="datetime1">
              <a:rPr lang="en-GB" smtClean="0"/>
              <a:t>13/05/2021</a:t>
            </a:fld>
            <a:endParaRPr lang="en-GB"/>
          </a:p>
        </p:txBody>
      </p:sp>
      <p:sp>
        <p:nvSpPr>
          <p:cNvPr id="5" name="Footer Placeholder 4">
            <a:extLst>
              <a:ext uri="{FF2B5EF4-FFF2-40B4-BE49-F238E27FC236}">
                <a16:creationId xmlns:a16="http://schemas.microsoft.com/office/drawing/2014/main" id="{9A7CA284-B079-417E-8A9F-E52661343EF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EAE6EB4-7898-4A15-B70B-0F7755974A7F}"/>
              </a:ext>
            </a:extLst>
          </p:cNvPr>
          <p:cNvSpPr>
            <a:spLocks noGrp="1"/>
          </p:cNvSpPr>
          <p:nvPr>
            <p:ph type="sldNum" sz="quarter" idx="12"/>
          </p:nvPr>
        </p:nvSpPr>
        <p:spPr/>
        <p:txBody>
          <a:bodyPr/>
          <a:lstStyle/>
          <a:p>
            <a:fld id="{5347F342-BBD3-4B12-98F2-C80C66FF43EF}" type="slidenum">
              <a:rPr lang="en-GB" smtClean="0"/>
              <a:t>‹#›</a:t>
            </a:fld>
            <a:endParaRPr lang="en-GB"/>
          </a:p>
        </p:txBody>
      </p:sp>
    </p:spTree>
    <p:extLst>
      <p:ext uri="{BB962C8B-B14F-4D97-AF65-F5344CB8AC3E}">
        <p14:creationId xmlns:p14="http://schemas.microsoft.com/office/powerpoint/2010/main" val="29457546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AAA8CC-1126-4F6D-95C0-41442D6BE93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92546938-F99D-4204-9333-73370421693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A055EFB-0CE7-4704-A8DB-EA86476D8C4B}"/>
              </a:ext>
            </a:extLst>
          </p:cNvPr>
          <p:cNvSpPr>
            <a:spLocks noGrp="1"/>
          </p:cNvSpPr>
          <p:nvPr>
            <p:ph type="dt" sz="half" idx="10"/>
          </p:nvPr>
        </p:nvSpPr>
        <p:spPr/>
        <p:txBody>
          <a:bodyPr/>
          <a:lstStyle/>
          <a:p>
            <a:fld id="{9C965E0F-2007-442F-A25F-A2269F21F7CD}" type="datetime1">
              <a:rPr lang="en-GB" smtClean="0"/>
              <a:t>13/05/2021</a:t>
            </a:fld>
            <a:endParaRPr lang="en-GB"/>
          </a:p>
        </p:txBody>
      </p:sp>
      <p:sp>
        <p:nvSpPr>
          <p:cNvPr id="5" name="Footer Placeholder 4">
            <a:extLst>
              <a:ext uri="{FF2B5EF4-FFF2-40B4-BE49-F238E27FC236}">
                <a16:creationId xmlns:a16="http://schemas.microsoft.com/office/drawing/2014/main" id="{C8B95432-F117-467D-98D6-6E85E68F1B5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EF87F1D-F8CC-49D0-A170-2042E2FBD247}"/>
              </a:ext>
            </a:extLst>
          </p:cNvPr>
          <p:cNvSpPr>
            <a:spLocks noGrp="1"/>
          </p:cNvSpPr>
          <p:nvPr>
            <p:ph type="sldNum" sz="quarter" idx="12"/>
          </p:nvPr>
        </p:nvSpPr>
        <p:spPr/>
        <p:txBody>
          <a:bodyPr/>
          <a:lstStyle/>
          <a:p>
            <a:fld id="{5347F342-BBD3-4B12-98F2-C80C66FF43EF}" type="slidenum">
              <a:rPr lang="en-GB" smtClean="0"/>
              <a:t>‹#›</a:t>
            </a:fld>
            <a:endParaRPr lang="en-GB"/>
          </a:p>
        </p:txBody>
      </p:sp>
    </p:spTree>
    <p:extLst>
      <p:ext uri="{BB962C8B-B14F-4D97-AF65-F5344CB8AC3E}">
        <p14:creationId xmlns:p14="http://schemas.microsoft.com/office/powerpoint/2010/main" val="11373964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8D3AC8-5749-4ED9-978A-278879079E7B}"/>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28C0EDF-0C04-457F-A91F-03BD13157C6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C389F19B-438D-46FF-B921-E188A36EF06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0BE387B4-9042-4B76-9F9B-965B07383187}"/>
              </a:ext>
            </a:extLst>
          </p:cNvPr>
          <p:cNvSpPr>
            <a:spLocks noGrp="1"/>
          </p:cNvSpPr>
          <p:nvPr>
            <p:ph type="dt" sz="half" idx="10"/>
          </p:nvPr>
        </p:nvSpPr>
        <p:spPr/>
        <p:txBody>
          <a:bodyPr/>
          <a:lstStyle/>
          <a:p>
            <a:fld id="{45DBAA52-51E9-4F0F-AB32-2D32568DB02A}" type="datetime1">
              <a:rPr lang="en-GB" smtClean="0"/>
              <a:t>13/05/2021</a:t>
            </a:fld>
            <a:endParaRPr lang="en-GB"/>
          </a:p>
        </p:txBody>
      </p:sp>
      <p:sp>
        <p:nvSpPr>
          <p:cNvPr id="6" name="Footer Placeholder 5">
            <a:extLst>
              <a:ext uri="{FF2B5EF4-FFF2-40B4-BE49-F238E27FC236}">
                <a16:creationId xmlns:a16="http://schemas.microsoft.com/office/drawing/2014/main" id="{AAD8B321-CBA5-4272-9B19-76A0CD45150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F0ABD2B-F5CB-43E6-BC16-A5872ED13019}"/>
              </a:ext>
            </a:extLst>
          </p:cNvPr>
          <p:cNvSpPr>
            <a:spLocks noGrp="1"/>
          </p:cNvSpPr>
          <p:nvPr>
            <p:ph type="sldNum" sz="quarter" idx="12"/>
          </p:nvPr>
        </p:nvSpPr>
        <p:spPr/>
        <p:txBody>
          <a:bodyPr/>
          <a:lstStyle/>
          <a:p>
            <a:fld id="{5347F342-BBD3-4B12-98F2-C80C66FF43EF}" type="slidenum">
              <a:rPr lang="en-GB" smtClean="0"/>
              <a:t>‹#›</a:t>
            </a:fld>
            <a:endParaRPr lang="en-GB"/>
          </a:p>
        </p:txBody>
      </p:sp>
    </p:spTree>
    <p:extLst>
      <p:ext uri="{BB962C8B-B14F-4D97-AF65-F5344CB8AC3E}">
        <p14:creationId xmlns:p14="http://schemas.microsoft.com/office/powerpoint/2010/main" val="36204157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16A926-450A-4375-8349-FEB1D733DA68}"/>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B63AD85-9E38-4774-BFED-49F217EE7AD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E931E78-9DA3-4E30-AD6E-4C9F0C92AEE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6C479D17-9AFE-40D7-8EBB-655FCD9A864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14BEB02-5625-44D3-89E5-7F191702E30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9935AF20-2FB1-4650-B11D-718AC9C4E5BF}"/>
              </a:ext>
            </a:extLst>
          </p:cNvPr>
          <p:cNvSpPr>
            <a:spLocks noGrp="1"/>
          </p:cNvSpPr>
          <p:nvPr>
            <p:ph type="dt" sz="half" idx="10"/>
          </p:nvPr>
        </p:nvSpPr>
        <p:spPr/>
        <p:txBody>
          <a:bodyPr/>
          <a:lstStyle/>
          <a:p>
            <a:fld id="{D4FB43F3-7D98-4537-AA48-5B28BD8916D6}" type="datetime1">
              <a:rPr lang="en-GB" smtClean="0"/>
              <a:t>13/05/2021</a:t>
            </a:fld>
            <a:endParaRPr lang="en-GB"/>
          </a:p>
        </p:txBody>
      </p:sp>
      <p:sp>
        <p:nvSpPr>
          <p:cNvPr id="8" name="Footer Placeholder 7">
            <a:extLst>
              <a:ext uri="{FF2B5EF4-FFF2-40B4-BE49-F238E27FC236}">
                <a16:creationId xmlns:a16="http://schemas.microsoft.com/office/drawing/2014/main" id="{947D7E8A-7105-4F3A-A6BC-D3409568DEEC}"/>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1B9E3A5A-54D5-4357-AE8D-465B75930E7F}"/>
              </a:ext>
            </a:extLst>
          </p:cNvPr>
          <p:cNvSpPr>
            <a:spLocks noGrp="1"/>
          </p:cNvSpPr>
          <p:nvPr>
            <p:ph type="sldNum" sz="quarter" idx="12"/>
          </p:nvPr>
        </p:nvSpPr>
        <p:spPr/>
        <p:txBody>
          <a:bodyPr/>
          <a:lstStyle/>
          <a:p>
            <a:fld id="{5347F342-BBD3-4B12-98F2-C80C66FF43EF}" type="slidenum">
              <a:rPr lang="en-GB" smtClean="0"/>
              <a:t>‹#›</a:t>
            </a:fld>
            <a:endParaRPr lang="en-GB"/>
          </a:p>
        </p:txBody>
      </p:sp>
    </p:spTree>
    <p:extLst>
      <p:ext uri="{BB962C8B-B14F-4D97-AF65-F5344CB8AC3E}">
        <p14:creationId xmlns:p14="http://schemas.microsoft.com/office/powerpoint/2010/main" val="1691239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6BD0CF-9834-4F93-B744-1878526A37EF}"/>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8FC2C437-B3B7-4B84-8677-C163944091E4}"/>
              </a:ext>
            </a:extLst>
          </p:cNvPr>
          <p:cNvSpPr>
            <a:spLocks noGrp="1"/>
          </p:cNvSpPr>
          <p:nvPr>
            <p:ph type="dt" sz="half" idx="10"/>
          </p:nvPr>
        </p:nvSpPr>
        <p:spPr/>
        <p:txBody>
          <a:bodyPr/>
          <a:lstStyle/>
          <a:p>
            <a:fld id="{D9CF4BA7-4320-4BAC-A4EA-6EC068AAD148}" type="datetime1">
              <a:rPr lang="en-GB" smtClean="0"/>
              <a:t>13/05/2021</a:t>
            </a:fld>
            <a:endParaRPr lang="en-GB"/>
          </a:p>
        </p:txBody>
      </p:sp>
      <p:sp>
        <p:nvSpPr>
          <p:cNvPr id="4" name="Footer Placeholder 3">
            <a:extLst>
              <a:ext uri="{FF2B5EF4-FFF2-40B4-BE49-F238E27FC236}">
                <a16:creationId xmlns:a16="http://schemas.microsoft.com/office/drawing/2014/main" id="{65D2FEAE-5546-47A9-81EA-E389173BD67C}"/>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8E586C43-1B7F-46FA-AA66-8384D0A7DC85}"/>
              </a:ext>
            </a:extLst>
          </p:cNvPr>
          <p:cNvSpPr>
            <a:spLocks noGrp="1"/>
          </p:cNvSpPr>
          <p:nvPr>
            <p:ph type="sldNum" sz="quarter" idx="12"/>
          </p:nvPr>
        </p:nvSpPr>
        <p:spPr/>
        <p:txBody>
          <a:bodyPr/>
          <a:lstStyle/>
          <a:p>
            <a:fld id="{5347F342-BBD3-4B12-98F2-C80C66FF43EF}" type="slidenum">
              <a:rPr lang="en-GB" smtClean="0"/>
              <a:t>‹#›</a:t>
            </a:fld>
            <a:endParaRPr lang="en-GB"/>
          </a:p>
        </p:txBody>
      </p:sp>
    </p:spTree>
    <p:extLst>
      <p:ext uri="{BB962C8B-B14F-4D97-AF65-F5344CB8AC3E}">
        <p14:creationId xmlns:p14="http://schemas.microsoft.com/office/powerpoint/2010/main" val="508633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CCCE9C7-5A40-4547-A7C8-CDA289BEDC2A}"/>
              </a:ext>
            </a:extLst>
          </p:cNvPr>
          <p:cNvSpPr>
            <a:spLocks noGrp="1"/>
          </p:cNvSpPr>
          <p:nvPr>
            <p:ph type="dt" sz="half" idx="10"/>
          </p:nvPr>
        </p:nvSpPr>
        <p:spPr/>
        <p:txBody>
          <a:bodyPr/>
          <a:lstStyle/>
          <a:p>
            <a:fld id="{52E272F5-39D1-4CEE-ABD6-32C4D497256B}" type="datetime1">
              <a:rPr lang="en-GB" smtClean="0"/>
              <a:t>13/05/2021</a:t>
            </a:fld>
            <a:endParaRPr lang="en-GB"/>
          </a:p>
        </p:txBody>
      </p:sp>
      <p:sp>
        <p:nvSpPr>
          <p:cNvPr id="3" name="Footer Placeholder 2">
            <a:extLst>
              <a:ext uri="{FF2B5EF4-FFF2-40B4-BE49-F238E27FC236}">
                <a16:creationId xmlns:a16="http://schemas.microsoft.com/office/drawing/2014/main" id="{FBC8F293-B410-44DF-92EE-57AF170DE01F}"/>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EAEE011F-0BE2-4436-9950-7070323F096A}"/>
              </a:ext>
            </a:extLst>
          </p:cNvPr>
          <p:cNvSpPr>
            <a:spLocks noGrp="1"/>
          </p:cNvSpPr>
          <p:nvPr>
            <p:ph type="sldNum" sz="quarter" idx="12"/>
          </p:nvPr>
        </p:nvSpPr>
        <p:spPr/>
        <p:txBody>
          <a:bodyPr/>
          <a:lstStyle/>
          <a:p>
            <a:fld id="{5347F342-BBD3-4B12-98F2-C80C66FF43EF}" type="slidenum">
              <a:rPr lang="en-GB" smtClean="0"/>
              <a:t>‹#›</a:t>
            </a:fld>
            <a:endParaRPr lang="en-GB"/>
          </a:p>
        </p:txBody>
      </p:sp>
    </p:spTree>
    <p:extLst>
      <p:ext uri="{BB962C8B-B14F-4D97-AF65-F5344CB8AC3E}">
        <p14:creationId xmlns:p14="http://schemas.microsoft.com/office/powerpoint/2010/main" val="10777704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4EA6C9-D5FE-4C34-98A5-E6D3C8A3AEB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B0B3FBC9-EF62-43F9-82F9-CE961C81A2B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FAC4F1D4-84CE-42AD-A373-4AF910B4475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9FD4586-CF84-476C-91F0-4049DC477B62}"/>
              </a:ext>
            </a:extLst>
          </p:cNvPr>
          <p:cNvSpPr>
            <a:spLocks noGrp="1"/>
          </p:cNvSpPr>
          <p:nvPr>
            <p:ph type="dt" sz="half" idx="10"/>
          </p:nvPr>
        </p:nvSpPr>
        <p:spPr/>
        <p:txBody>
          <a:bodyPr/>
          <a:lstStyle/>
          <a:p>
            <a:fld id="{D13F7D80-AD59-4147-8E56-3E5A34B131A4}" type="datetime1">
              <a:rPr lang="en-GB" smtClean="0"/>
              <a:t>13/05/2021</a:t>
            </a:fld>
            <a:endParaRPr lang="en-GB"/>
          </a:p>
        </p:txBody>
      </p:sp>
      <p:sp>
        <p:nvSpPr>
          <p:cNvPr id="6" name="Footer Placeholder 5">
            <a:extLst>
              <a:ext uri="{FF2B5EF4-FFF2-40B4-BE49-F238E27FC236}">
                <a16:creationId xmlns:a16="http://schemas.microsoft.com/office/drawing/2014/main" id="{FE6761F0-41E4-4EA3-BC89-A4DF65DBF89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7DC7152-9EB7-4E36-B098-B57E95024735}"/>
              </a:ext>
            </a:extLst>
          </p:cNvPr>
          <p:cNvSpPr>
            <a:spLocks noGrp="1"/>
          </p:cNvSpPr>
          <p:nvPr>
            <p:ph type="sldNum" sz="quarter" idx="12"/>
          </p:nvPr>
        </p:nvSpPr>
        <p:spPr/>
        <p:txBody>
          <a:bodyPr/>
          <a:lstStyle/>
          <a:p>
            <a:fld id="{5347F342-BBD3-4B12-98F2-C80C66FF43EF}" type="slidenum">
              <a:rPr lang="en-GB" smtClean="0"/>
              <a:t>‹#›</a:t>
            </a:fld>
            <a:endParaRPr lang="en-GB"/>
          </a:p>
        </p:txBody>
      </p:sp>
    </p:spTree>
    <p:extLst>
      <p:ext uri="{BB962C8B-B14F-4D97-AF65-F5344CB8AC3E}">
        <p14:creationId xmlns:p14="http://schemas.microsoft.com/office/powerpoint/2010/main" val="8293718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50EBB8-3F6C-4E38-883F-2BDC74F9AF4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645CD864-F31B-40BA-95D2-3B5BFAF092E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AA619B69-1DD5-4B12-8F1A-5069AFC5770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2A6731E-C9DB-4D67-96B8-B71FD742AF3F}"/>
              </a:ext>
            </a:extLst>
          </p:cNvPr>
          <p:cNvSpPr>
            <a:spLocks noGrp="1"/>
          </p:cNvSpPr>
          <p:nvPr>
            <p:ph type="dt" sz="half" idx="10"/>
          </p:nvPr>
        </p:nvSpPr>
        <p:spPr/>
        <p:txBody>
          <a:bodyPr/>
          <a:lstStyle/>
          <a:p>
            <a:fld id="{3A184473-AA6F-4CCD-9FD5-8D38D98CCF74}" type="datetime1">
              <a:rPr lang="en-GB" smtClean="0"/>
              <a:t>13/05/2021</a:t>
            </a:fld>
            <a:endParaRPr lang="en-GB"/>
          </a:p>
        </p:txBody>
      </p:sp>
      <p:sp>
        <p:nvSpPr>
          <p:cNvPr id="6" name="Footer Placeholder 5">
            <a:extLst>
              <a:ext uri="{FF2B5EF4-FFF2-40B4-BE49-F238E27FC236}">
                <a16:creationId xmlns:a16="http://schemas.microsoft.com/office/drawing/2014/main" id="{B8DAE330-9CF7-4D13-BD25-0C325C0FC9D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E52245D-19C3-438B-A41D-970180F66BC0}"/>
              </a:ext>
            </a:extLst>
          </p:cNvPr>
          <p:cNvSpPr>
            <a:spLocks noGrp="1"/>
          </p:cNvSpPr>
          <p:nvPr>
            <p:ph type="sldNum" sz="quarter" idx="12"/>
          </p:nvPr>
        </p:nvSpPr>
        <p:spPr/>
        <p:txBody>
          <a:bodyPr/>
          <a:lstStyle/>
          <a:p>
            <a:fld id="{5347F342-BBD3-4B12-98F2-C80C66FF43EF}" type="slidenum">
              <a:rPr lang="en-GB" smtClean="0"/>
              <a:t>‹#›</a:t>
            </a:fld>
            <a:endParaRPr lang="en-GB"/>
          </a:p>
        </p:txBody>
      </p:sp>
    </p:spTree>
    <p:extLst>
      <p:ext uri="{BB962C8B-B14F-4D97-AF65-F5344CB8AC3E}">
        <p14:creationId xmlns:p14="http://schemas.microsoft.com/office/powerpoint/2010/main" val="22428640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F21390-0227-4D19-BCA7-A39FF255A9DA}"/>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23CB729C-5250-4906-9C7C-8D1C97040A6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967C0C1-219B-4B23-906E-933C36551DEF}"/>
              </a:ext>
            </a:extLst>
          </p:cNvPr>
          <p:cNvSpPr>
            <a:spLocks noGrp="1"/>
          </p:cNvSpPr>
          <p:nvPr>
            <p:ph type="dt" sz="half" idx="10"/>
          </p:nvPr>
        </p:nvSpPr>
        <p:spPr/>
        <p:txBody>
          <a:bodyPr/>
          <a:lstStyle/>
          <a:p>
            <a:fld id="{121DDDE5-B290-4615-9597-CEB85287F047}" type="datetime1">
              <a:rPr lang="en-GB" smtClean="0"/>
              <a:t>13/05/2021</a:t>
            </a:fld>
            <a:endParaRPr lang="en-GB"/>
          </a:p>
        </p:txBody>
      </p:sp>
      <p:sp>
        <p:nvSpPr>
          <p:cNvPr id="5" name="Footer Placeholder 4">
            <a:extLst>
              <a:ext uri="{FF2B5EF4-FFF2-40B4-BE49-F238E27FC236}">
                <a16:creationId xmlns:a16="http://schemas.microsoft.com/office/drawing/2014/main" id="{22B22E9F-CDC3-4BDF-A3E0-7162D70F164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8B03614-B649-4324-B137-BEE91FA26604}"/>
              </a:ext>
            </a:extLst>
          </p:cNvPr>
          <p:cNvSpPr>
            <a:spLocks noGrp="1"/>
          </p:cNvSpPr>
          <p:nvPr>
            <p:ph type="sldNum" sz="quarter" idx="12"/>
          </p:nvPr>
        </p:nvSpPr>
        <p:spPr/>
        <p:txBody>
          <a:bodyPr/>
          <a:lstStyle/>
          <a:p>
            <a:fld id="{5347F342-BBD3-4B12-98F2-C80C66FF43EF}" type="slidenum">
              <a:rPr lang="en-GB" smtClean="0"/>
              <a:t>‹#›</a:t>
            </a:fld>
            <a:endParaRPr lang="en-GB"/>
          </a:p>
        </p:txBody>
      </p:sp>
    </p:spTree>
    <p:extLst>
      <p:ext uri="{BB962C8B-B14F-4D97-AF65-F5344CB8AC3E}">
        <p14:creationId xmlns:p14="http://schemas.microsoft.com/office/powerpoint/2010/main" val="36354260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E113CA0-3C42-450C-82C6-F74A6822D6E4}"/>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A3792D46-5EB3-497E-9E05-7EFE54B6EFB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FDDE418-63F2-45AC-B01E-044630262969}"/>
              </a:ext>
            </a:extLst>
          </p:cNvPr>
          <p:cNvSpPr>
            <a:spLocks noGrp="1"/>
          </p:cNvSpPr>
          <p:nvPr>
            <p:ph type="dt" sz="half" idx="10"/>
          </p:nvPr>
        </p:nvSpPr>
        <p:spPr/>
        <p:txBody>
          <a:bodyPr/>
          <a:lstStyle/>
          <a:p>
            <a:fld id="{7EDF5A66-EE87-4A41-91AD-1527CA802B01}" type="datetime1">
              <a:rPr lang="en-GB" smtClean="0"/>
              <a:t>13/05/2021</a:t>
            </a:fld>
            <a:endParaRPr lang="en-GB"/>
          </a:p>
        </p:txBody>
      </p:sp>
      <p:sp>
        <p:nvSpPr>
          <p:cNvPr id="5" name="Footer Placeholder 4">
            <a:extLst>
              <a:ext uri="{FF2B5EF4-FFF2-40B4-BE49-F238E27FC236}">
                <a16:creationId xmlns:a16="http://schemas.microsoft.com/office/drawing/2014/main" id="{BA452113-DDD5-485C-ABE0-57FDD4CC50B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54C79AA-5EA3-4EF3-8210-1D89D48C69B5}"/>
              </a:ext>
            </a:extLst>
          </p:cNvPr>
          <p:cNvSpPr>
            <a:spLocks noGrp="1"/>
          </p:cNvSpPr>
          <p:nvPr>
            <p:ph type="sldNum" sz="quarter" idx="12"/>
          </p:nvPr>
        </p:nvSpPr>
        <p:spPr/>
        <p:txBody>
          <a:bodyPr/>
          <a:lstStyle/>
          <a:p>
            <a:fld id="{5347F342-BBD3-4B12-98F2-C80C66FF43EF}" type="slidenum">
              <a:rPr lang="en-GB" smtClean="0"/>
              <a:t>‹#›</a:t>
            </a:fld>
            <a:endParaRPr lang="en-GB"/>
          </a:p>
        </p:txBody>
      </p:sp>
    </p:spTree>
    <p:extLst>
      <p:ext uri="{BB962C8B-B14F-4D97-AF65-F5344CB8AC3E}">
        <p14:creationId xmlns:p14="http://schemas.microsoft.com/office/powerpoint/2010/main" val="24481495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B0A6307-BC29-4D7B-B6AD-86DCD9581A9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D4FB3E7-79D2-4C21-B2A0-EA296568D49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8AC096F-B8A8-492C-97E3-8A2FE41E785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2147B6D-DBC1-40EC-A333-A1FEA675ED71}" type="datetime1">
              <a:rPr lang="en-GB" smtClean="0"/>
              <a:t>13/05/2021</a:t>
            </a:fld>
            <a:endParaRPr lang="en-GB"/>
          </a:p>
        </p:txBody>
      </p:sp>
      <p:sp>
        <p:nvSpPr>
          <p:cNvPr id="5" name="Footer Placeholder 4">
            <a:extLst>
              <a:ext uri="{FF2B5EF4-FFF2-40B4-BE49-F238E27FC236}">
                <a16:creationId xmlns:a16="http://schemas.microsoft.com/office/drawing/2014/main" id="{182EAEA3-1EE3-4227-ACE6-6BC98CFA9BA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6CA63B47-CA89-470C-8004-1159B64AAE9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347F342-BBD3-4B12-98F2-C80C66FF43EF}" type="slidenum">
              <a:rPr lang="en-GB" smtClean="0"/>
              <a:t>‹#›</a:t>
            </a:fld>
            <a:endParaRPr lang="en-GB"/>
          </a:p>
        </p:txBody>
      </p:sp>
    </p:spTree>
    <p:extLst>
      <p:ext uri="{BB962C8B-B14F-4D97-AF65-F5344CB8AC3E}">
        <p14:creationId xmlns:p14="http://schemas.microsoft.com/office/powerpoint/2010/main" val="428634203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AE97E6-EEC2-4640-83B4-C22C548C763F}"/>
              </a:ext>
            </a:extLst>
          </p:cNvPr>
          <p:cNvSpPr>
            <a:spLocks noGrp="1"/>
          </p:cNvSpPr>
          <p:nvPr>
            <p:ph type="title"/>
          </p:nvPr>
        </p:nvSpPr>
        <p:spPr/>
        <p:txBody>
          <a:bodyPr>
            <a:normAutofit/>
          </a:bodyPr>
          <a:lstStyle/>
          <a:p>
            <a:pPr algn="ctr"/>
            <a:r>
              <a:rPr lang="en-GB" sz="3600" b="1" dirty="0">
                <a:effectLst/>
                <a:latin typeface="Calibri Light" panose="020F0302020204030204" pitchFamily="34" charset="0"/>
                <a:ea typeface="Calibri" panose="020F0502020204030204" pitchFamily="34" charset="0"/>
                <a:cs typeface="Calibri Light" panose="020F0302020204030204" pitchFamily="34" charset="0"/>
              </a:rPr>
              <a:t>Session 5: Professional revolutionaries</a:t>
            </a:r>
            <a:endParaRPr lang="en-GB" sz="7200" dirty="0">
              <a:latin typeface="Calibri Light" panose="020F0302020204030204" pitchFamily="34" charset="0"/>
              <a:cs typeface="Calibri Light" panose="020F0302020204030204" pitchFamily="34" charset="0"/>
            </a:endParaRPr>
          </a:p>
        </p:txBody>
      </p:sp>
      <p:sp>
        <p:nvSpPr>
          <p:cNvPr id="3" name="Content Placeholder 2">
            <a:extLst>
              <a:ext uri="{FF2B5EF4-FFF2-40B4-BE49-F238E27FC236}">
                <a16:creationId xmlns:a16="http://schemas.microsoft.com/office/drawing/2014/main" id="{B060E611-A93B-4CAE-AB4B-CC1A834BC865}"/>
              </a:ext>
            </a:extLst>
          </p:cNvPr>
          <p:cNvSpPr>
            <a:spLocks noGrp="1"/>
          </p:cNvSpPr>
          <p:nvPr>
            <p:ph idx="1"/>
          </p:nvPr>
        </p:nvSpPr>
        <p:spPr>
          <a:xfrm>
            <a:off x="838200" y="1825625"/>
            <a:ext cx="6184037" cy="4752728"/>
          </a:xfrm>
        </p:spPr>
        <p:txBody>
          <a:bodyPr>
            <a:normAutofit/>
          </a:bodyPr>
          <a:lstStyle/>
          <a:p>
            <a:pPr marL="0" indent="0" algn="l">
              <a:lnSpc>
                <a:spcPct val="100000"/>
              </a:lnSpc>
              <a:spcBef>
                <a:spcPts val="0"/>
              </a:spcBef>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“Such workers, average people of the masses, are capable of displaying enormous energy and self-sacrifice in strikes and in street, battles with the police and the troops, and are capable (in fact, are alone capable) of determining the outcome of our entire movement — but the struggle against the political police requires special qualities; it requires </a:t>
            </a:r>
            <a:r>
              <a:rPr lang="en-GB" sz="1800" b="1" u="sng" dirty="0">
                <a:effectLst/>
                <a:latin typeface="Calibri" panose="020F0502020204030204" pitchFamily="34" charset="0"/>
                <a:ea typeface="Calibri" panose="020F0502020204030204" pitchFamily="34" charset="0"/>
                <a:cs typeface="Times New Roman" panose="02020603050405020304" pitchFamily="18" charset="0"/>
              </a:rPr>
              <a:t>professional revolutionaries</a:t>
            </a:r>
            <a:r>
              <a:rPr lang="en-GB" sz="1800" dirty="0">
                <a:effectLst/>
                <a:latin typeface="Calibri" panose="020F0502020204030204" pitchFamily="34" charset="0"/>
                <a:ea typeface="Calibri" panose="020F0502020204030204" pitchFamily="34" charset="0"/>
                <a:cs typeface="Times New Roman" panose="02020603050405020304" pitchFamily="18" charset="0"/>
              </a:rPr>
              <a:t>. And we must see to it, not only that the masses “advance” concrete demands, but that the masses of the workers “advance” an increasing number of such professional revolutionaries. Thus, we have reached the question of the relation between an organisation of professional revolutionaries and the labour movement pure and simple…</a:t>
            </a:r>
          </a:p>
          <a:p>
            <a:pPr marL="0" indent="0" algn="l">
              <a:lnSpc>
                <a:spcPct val="100000"/>
              </a:lnSpc>
              <a:spcBef>
                <a:spcPts val="0"/>
              </a:spcBef>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“And we will succeed in doing this, because the spontaneously awakening masses will also produce increasing, numbers of “professional revolutionaries” from their own ranks.” </a:t>
            </a:r>
          </a:p>
          <a:p>
            <a:pPr marL="0" indent="0">
              <a:lnSpc>
                <a:spcPct val="100000"/>
              </a:lnSpc>
              <a:spcBef>
                <a:spcPts val="0"/>
              </a:spcBef>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Lenin (1902) What is to be Done? LCW 5: 450-51</a:t>
            </a:r>
            <a:endParaRPr lang="en-GB" dirty="0"/>
          </a:p>
        </p:txBody>
      </p:sp>
      <p:pic>
        <p:nvPicPr>
          <p:cNvPr id="1026" name="Picture 2" descr="A meeting of the St. Petersburg chapter of the Union of Struggle for the Liberation of the Working Class in February 1897. The whole group was arrested by the Okhranka shortly after the picture was taken. (Photo: Nadezhda Konstantinovna Krupskaya)">
            <a:extLst>
              <a:ext uri="{FF2B5EF4-FFF2-40B4-BE49-F238E27FC236}">
                <a16:creationId xmlns:a16="http://schemas.microsoft.com/office/drawing/2014/main" id="{7863A6BF-38D8-4B2B-A953-E5905FA70C0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01366" y="1985423"/>
            <a:ext cx="4141949" cy="3048216"/>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DA7C37B5-6756-4E6A-B682-D93B70561A09}"/>
              </a:ext>
            </a:extLst>
          </p:cNvPr>
          <p:cNvSpPr>
            <a:spLocks noGrp="1"/>
          </p:cNvSpPr>
          <p:nvPr>
            <p:ph type="sldNum" sz="quarter" idx="12"/>
          </p:nvPr>
        </p:nvSpPr>
        <p:spPr/>
        <p:txBody>
          <a:bodyPr/>
          <a:lstStyle/>
          <a:p>
            <a:fld id="{5347F342-BBD3-4B12-98F2-C80C66FF43EF}" type="slidenum">
              <a:rPr lang="en-GB" smtClean="0"/>
              <a:t>1</a:t>
            </a:fld>
            <a:endParaRPr lang="en-GB"/>
          </a:p>
        </p:txBody>
      </p:sp>
    </p:spTree>
    <p:extLst>
      <p:ext uri="{BB962C8B-B14F-4D97-AF65-F5344CB8AC3E}">
        <p14:creationId xmlns:p14="http://schemas.microsoft.com/office/powerpoint/2010/main" val="35766003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8C60E-6894-46F3-90F7-C5C8F7186CD1}"/>
              </a:ext>
            </a:extLst>
          </p:cNvPr>
          <p:cNvSpPr>
            <a:spLocks noGrp="1"/>
          </p:cNvSpPr>
          <p:nvPr>
            <p:ph type="title"/>
          </p:nvPr>
        </p:nvSpPr>
        <p:spPr/>
        <p:txBody>
          <a:bodyPr>
            <a:normAutofit/>
          </a:bodyPr>
          <a:lstStyle/>
          <a:p>
            <a:pPr algn="ctr"/>
            <a:r>
              <a:rPr lang="en-GB" sz="3600" b="1" i="1" dirty="0">
                <a:latin typeface="Calibri Light" panose="020F0302020204030204" pitchFamily="34" charset="0"/>
                <a:cs typeface="Calibri Light" panose="020F0302020204030204" pitchFamily="34" charset="0"/>
              </a:rPr>
              <a:t>Amateur</a:t>
            </a:r>
            <a:endParaRPr lang="en-GB" sz="3600" i="1" dirty="0"/>
          </a:p>
        </p:txBody>
      </p:sp>
      <p:sp>
        <p:nvSpPr>
          <p:cNvPr id="3" name="Content Placeholder 2">
            <a:extLst>
              <a:ext uri="{FF2B5EF4-FFF2-40B4-BE49-F238E27FC236}">
                <a16:creationId xmlns:a16="http://schemas.microsoft.com/office/drawing/2014/main" id="{18691790-6BD4-4145-A79B-6C92A824571E}"/>
              </a:ext>
            </a:extLst>
          </p:cNvPr>
          <p:cNvSpPr>
            <a:spLocks noGrp="1"/>
          </p:cNvSpPr>
          <p:nvPr>
            <p:ph idx="1"/>
          </p:nvPr>
        </p:nvSpPr>
        <p:spPr>
          <a:xfrm>
            <a:off x="838201" y="1825625"/>
            <a:ext cx="6113015" cy="4351338"/>
          </a:xfrm>
        </p:spPr>
        <p:txBody>
          <a:bodyPr>
            <a:normAutofit/>
          </a:bodyPr>
          <a:lstStyle/>
          <a:p>
            <a:pPr marL="0" indent="0">
              <a:lnSpc>
                <a:spcPct val="100000"/>
              </a:lnSpc>
              <a:spcBef>
                <a:spcPts val="0"/>
              </a:spcBef>
              <a:buNone/>
            </a:pPr>
            <a:r>
              <a:rPr lang="en-GB" sz="1800" dirty="0">
                <a:effectLst/>
                <a:ea typeface="Calibri" panose="020F0502020204030204" pitchFamily="34" charset="0"/>
                <a:cs typeface="Times New Roman" panose="02020603050405020304" pitchFamily="18" charset="0"/>
              </a:rPr>
              <a:t>“Our worst sin with regard to organisation consists in the fact that by our </a:t>
            </a:r>
            <a:r>
              <a:rPr lang="en-GB" sz="1800" b="1" u="sng" dirty="0">
                <a:effectLst/>
                <a:ea typeface="Calibri" panose="020F0502020204030204" pitchFamily="34" charset="0"/>
                <a:cs typeface="Times New Roman" panose="02020603050405020304" pitchFamily="18" charset="0"/>
              </a:rPr>
              <a:t>primitiveness</a:t>
            </a:r>
            <a:r>
              <a:rPr lang="en-GB" sz="1800" dirty="0">
                <a:effectLst/>
                <a:ea typeface="Calibri" panose="020F0502020204030204" pitchFamily="34" charset="0"/>
                <a:cs typeface="Times New Roman" panose="02020603050405020304" pitchFamily="18" charset="0"/>
              </a:rPr>
              <a:t> we have lowered the prestige of revolutionaries in Russia. </a:t>
            </a:r>
          </a:p>
          <a:p>
            <a:pPr marL="0" indent="0">
              <a:lnSpc>
                <a:spcPct val="100000"/>
              </a:lnSpc>
              <a:spcBef>
                <a:spcPts val="0"/>
              </a:spcBef>
              <a:buNone/>
            </a:pPr>
            <a:endParaRPr lang="en-GB" sz="1800" dirty="0">
              <a:ea typeface="Calibri" panose="020F0502020204030204" pitchFamily="34" charset="0"/>
              <a:cs typeface="Times New Roman" panose="02020603050405020304" pitchFamily="18" charset="0"/>
            </a:endParaRPr>
          </a:p>
          <a:p>
            <a:pPr marL="0" indent="0">
              <a:lnSpc>
                <a:spcPct val="100000"/>
              </a:lnSpc>
              <a:spcBef>
                <a:spcPts val="0"/>
              </a:spcBef>
              <a:buNone/>
            </a:pPr>
            <a:r>
              <a:rPr lang="en-GB" sz="1800" dirty="0">
                <a:effectLst/>
                <a:ea typeface="Calibri" panose="020F0502020204030204" pitchFamily="34" charset="0"/>
                <a:cs typeface="Times New Roman" panose="02020603050405020304" pitchFamily="18" charset="0"/>
              </a:rPr>
              <a:t>A person who is flabby and shaky on questions of theory, who has a narrow outlook, who pleads the spontaneity of the masses as an excuse for his own sluggishness, who resembles a trade union secretary more than a spokesman of the people, who is unable to conceive of a broad and bold plan that would command the respect even of opponents, and who is inexperienced and clumsy in his own professional art — the art of combating the political police — such a man is not a revolutionary, but a </a:t>
            </a:r>
            <a:r>
              <a:rPr lang="en-GB" sz="1800" b="1" u="sng" dirty="0">
                <a:effectLst/>
                <a:ea typeface="Calibri" panose="020F0502020204030204" pitchFamily="34" charset="0"/>
                <a:cs typeface="Times New Roman" panose="02020603050405020304" pitchFamily="18" charset="0"/>
              </a:rPr>
              <a:t>wretched amateur</a:t>
            </a:r>
            <a:r>
              <a:rPr lang="en-GB" sz="1800" dirty="0">
                <a:effectLst/>
                <a:ea typeface="Calibri" panose="020F0502020204030204" pitchFamily="34" charset="0"/>
                <a:cs typeface="Times New Roman" panose="02020603050405020304" pitchFamily="18" charset="0"/>
              </a:rPr>
              <a:t>!” </a:t>
            </a:r>
          </a:p>
          <a:p>
            <a:pPr marL="0" indent="0">
              <a:lnSpc>
                <a:spcPct val="100000"/>
              </a:lnSpc>
              <a:spcBef>
                <a:spcPts val="0"/>
              </a:spcBef>
              <a:buNone/>
            </a:pPr>
            <a:endParaRPr lang="en-GB" sz="1800" dirty="0">
              <a:effectLst/>
              <a:ea typeface="Calibri" panose="020F0502020204030204" pitchFamily="34" charset="0"/>
              <a:cs typeface="Times New Roman" panose="02020603050405020304" pitchFamily="18" charset="0"/>
            </a:endParaRPr>
          </a:p>
          <a:p>
            <a:pPr marL="0" indent="0">
              <a:lnSpc>
                <a:spcPct val="100000"/>
              </a:lnSpc>
              <a:spcBef>
                <a:spcPts val="0"/>
              </a:spcBef>
              <a:buNone/>
            </a:pPr>
            <a:r>
              <a:rPr lang="en-GB" sz="1800" dirty="0">
                <a:effectLst/>
                <a:ea typeface="Calibri" panose="020F0502020204030204" pitchFamily="34" charset="0"/>
                <a:cs typeface="Times New Roman" panose="02020603050405020304" pitchFamily="18" charset="0"/>
              </a:rPr>
              <a:t>Lenin (1902) What is to be Done? LCW 5: 466</a:t>
            </a:r>
          </a:p>
          <a:p>
            <a:pPr marL="0" indent="0">
              <a:lnSpc>
                <a:spcPct val="100000"/>
              </a:lnSpc>
              <a:spcBef>
                <a:spcPts val="0"/>
              </a:spcBef>
              <a:buNone/>
            </a:pPr>
            <a:endParaRPr lang="en-GB" sz="1800" dirty="0">
              <a:effectLst/>
              <a:ea typeface="Calibri" panose="020F0502020204030204" pitchFamily="34"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D7861AB7-CB28-4F79-A38B-DC71C43F1529}"/>
              </a:ext>
            </a:extLst>
          </p:cNvPr>
          <p:cNvSpPr>
            <a:spLocks noGrp="1"/>
          </p:cNvSpPr>
          <p:nvPr>
            <p:ph type="sldNum" sz="quarter" idx="12"/>
          </p:nvPr>
        </p:nvSpPr>
        <p:spPr/>
        <p:txBody>
          <a:bodyPr/>
          <a:lstStyle/>
          <a:p>
            <a:fld id="{5347F342-BBD3-4B12-98F2-C80C66FF43EF}" type="slidenum">
              <a:rPr lang="en-GB" smtClean="0"/>
              <a:t>2</a:t>
            </a:fld>
            <a:endParaRPr lang="en-GB"/>
          </a:p>
        </p:txBody>
      </p:sp>
      <p:pic>
        <p:nvPicPr>
          <p:cNvPr id="5" name="Picture 2" descr="SecretPolice">
            <a:extLst>
              <a:ext uri="{FF2B5EF4-FFF2-40B4-BE49-F238E27FC236}">
                <a16:creationId xmlns:a16="http://schemas.microsoft.com/office/drawing/2014/main" id="{1454C510-2802-4D58-B39A-66B774B19F5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36492" y="1889641"/>
            <a:ext cx="4426120" cy="2771136"/>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282373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007EEC-1F2A-440F-A318-8A3AD9E0B6A5}"/>
              </a:ext>
            </a:extLst>
          </p:cNvPr>
          <p:cNvSpPr>
            <a:spLocks noGrp="1"/>
          </p:cNvSpPr>
          <p:nvPr>
            <p:ph type="title"/>
          </p:nvPr>
        </p:nvSpPr>
        <p:spPr/>
        <p:txBody>
          <a:bodyPr>
            <a:normAutofit/>
          </a:bodyPr>
          <a:lstStyle/>
          <a:p>
            <a:pPr algn="ctr"/>
            <a:r>
              <a:rPr lang="en-GB" sz="3600" i="1" dirty="0" err="1">
                <a:effectLst/>
                <a:latin typeface="Calibri" panose="020F0502020204030204" pitchFamily="34" charset="0"/>
                <a:ea typeface="Calibri" panose="020F0502020204030204" pitchFamily="34" charset="0"/>
                <a:cs typeface="Times New Roman" panose="02020603050405020304" pitchFamily="18" charset="0"/>
              </a:rPr>
              <a:t>Vertrauenspersonen</a:t>
            </a:r>
            <a:r>
              <a:rPr lang="en-GB" sz="3600" i="1" dirty="0">
                <a:effectLst/>
                <a:latin typeface="Calibri" panose="020F0502020204030204" pitchFamily="34" charset="0"/>
                <a:ea typeface="Calibri" panose="020F0502020204030204" pitchFamily="34" charset="0"/>
                <a:cs typeface="Times New Roman" panose="02020603050405020304" pitchFamily="18" charset="0"/>
              </a:rPr>
              <a:t> </a:t>
            </a:r>
            <a:r>
              <a:rPr lang="en-GB" sz="3600" dirty="0">
                <a:effectLst/>
                <a:latin typeface="Calibri" panose="020F0502020204030204" pitchFamily="34" charset="0"/>
                <a:ea typeface="Calibri" panose="020F0502020204030204" pitchFamily="34" charset="0"/>
                <a:cs typeface="Times New Roman" panose="02020603050405020304" pitchFamily="18" charset="0"/>
              </a:rPr>
              <a:t>or </a:t>
            </a:r>
            <a:r>
              <a:rPr lang="en-GB" sz="3600" b="1" dirty="0">
                <a:latin typeface="Calibri Light" panose="020F0302020204030204" pitchFamily="34" charset="0"/>
                <a:ea typeface="Calibri" panose="020F0502020204030204" pitchFamily="34" charset="0"/>
                <a:cs typeface="Calibri Light" panose="020F0302020204030204" pitchFamily="34" charset="0"/>
              </a:rPr>
              <a:t>p</a:t>
            </a:r>
            <a:r>
              <a:rPr lang="en-GB" sz="3600" b="1" dirty="0">
                <a:effectLst/>
                <a:latin typeface="Calibri Light" panose="020F0302020204030204" pitchFamily="34" charset="0"/>
                <a:ea typeface="Calibri" panose="020F0502020204030204" pitchFamily="34" charset="0"/>
                <a:cs typeface="Calibri Light" panose="020F0302020204030204" pitchFamily="34" charset="0"/>
              </a:rPr>
              <a:t>rofessional union officials</a:t>
            </a:r>
            <a:endParaRPr lang="en-GB" sz="3600" b="1" dirty="0"/>
          </a:p>
        </p:txBody>
      </p:sp>
      <p:sp>
        <p:nvSpPr>
          <p:cNvPr id="3" name="Content Placeholder 2">
            <a:extLst>
              <a:ext uri="{FF2B5EF4-FFF2-40B4-BE49-F238E27FC236}">
                <a16:creationId xmlns:a16="http://schemas.microsoft.com/office/drawing/2014/main" id="{C82CA79F-90E3-41B6-AE6E-FF3CAC2F09A2}"/>
              </a:ext>
            </a:extLst>
          </p:cNvPr>
          <p:cNvSpPr>
            <a:spLocks noGrp="1"/>
          </p:cNvSpPr>
          <p:nvPr>
            <p:ph idx="1"/>
          </p:nvPr>
        </p:nvSpPr>
        <p:spPr>
          <a:xfrm>
            <a:off x="838202" y="1704635"/>
            <a:ext cx="4612688" cy="4527489"/>
          </a:xfrm>
        </p:spPr>
        <p:txBody>
          <a:bodyPr>
            <a:noAutofit/>
          </a:bodyPr>
          <a:lstStyle/>
          <a:p>
            <a:pPr marL="0" indent="0">
              <a:lnSpc>
                <a:spcPct val="100000"/>
              </a:lnSpc>
              <a:spcBef>
                <a:spcPts val="0"/>
              </a:spcBef>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At its 1871 Dresden congress, the SDAP established the institution of the </a:t>
            </a:r>
            <a:r>
              <a:rPr lang="en-GB" sz="1800" b="1" i="1" dirty="0" err="1">
                <a:effectLst/>
                <a:latin typeface="Calibri" panose="020F0502020204030204" pitchFamily="34" charset="0"/>
                <a:ea typeface="Calibri" panose="020F0502020204030204" pitchFamily="34" charset="0"/>
                <a:cs typeface="Times New Roman" panose="02020603050405020304" pitchFamily="18" charset="0"/>
              </a:rPr>
              <a:t>Vertrauensmann</a:t>
            </a:r>
            <a:r>
              <a:rPr lang="en-GB" sz="1800" dirty="0">
                <a:effectLst/>
                <a:latin typeface="Calibri" panose="020F0502020204030204" pitchFamily="34" charset="0"/>
                <a:ea typeface="Calibri" panose="020F0502020204030204" pitchFamily="34" charset="0"/>
                <a:cs typeface="Times New Roman" panose="02020603050405020304" pitchFamily="18" charset="0"/>
              </a:rPr>
              <a:t> (“trusted person”)… During the ban</a:t>
            </a:r>
            <a:r>
              <a:rPr lang="en-GB" sz="1800" dirty="0">
                <a:latin typeface="Calibri" panose="020F0502020204030204" pitchFamily="34" charset="0"/>
                <a:ea typeface="Calibri" panose="020F0502020204030204" pitchFamily="34" charset="0"/>
                <a:cs typeface="Times New Roman" panose="02020603050405020304" pitchFamily="18" charset="0"/>
              </a:rPr>
              <a:t> on the SPD, the </a:t>
            </a:r>
            <a:r>
              <a:rPr lang="en-GB" sz="1800" i="1" dirty="0" err="1">
                <a:effectLst/>
                <a:latin typeface="Calibri" panose="020F0502020204030204" pitchFamily="34" charset="0"/>
                <a:ea typeface="Calibri" panose="020F0502020204030204" pitchFamily="34" charset="0"/>
                <a:cs typeface="Times New Roman" panose="02020603050405020304" pitchFamily="18" charset="0"/>
              </a:rPr>
              <a:t>Vertrauensmänner</a:t>
            </a:r>
            <a:r>
              <a:rPr lang="en-GB" sz="1800" dirty="0">
                <a:effectLst/>
                <a:latin typeface="Calibri" panose="020F0502020204030204" pitchFamily="34" charset="0"/>
                <a:ea typeface="Calibri" panose="020F0502020204030204" pitchFamily="34" charset="0"/>
                <a:cs typeface="Times New Roman" panose="02020603050405020304" pitchFamily="18" charset="0"/>
              </a:rPr>
              <a:t> smuggled packets of </a:t>
            </a:r>
            <a:r>
              <a:rPr lang="en-GB" sz="1800" i="1" dirty="0">
                <a:effectLst/>
                <a:latin typeface="Calibri" panose="020F0502020204030204" pitchFamily="34" charset="0"/>
                <a:ea typeface="Calibri" panose="020F0502020204030204" pitchFamily="34" charset="0"/>
                <a:cs typeface="Times New Roman" panose="02020603050405020304" pitchFamily="18" charset="0"/>
              </a:rPr>
              <a:t>Der </a:t>
            </a:r>
            <a:r>
              <a:rPr lang="en-GB" sz="1800" i="1" dirty="0" err="1">
                <a:effectLst/>
                <a:latin typeface="Calibri" panose="020F0502020204030204" pitchFamily="34" charset="0"/>
                <a:ea typeface="Calibri" panose="020F0502020204030204" pitchFamily="34" charset="0"/>
                <a:cs typeface="Times New Roman" panose="02020603050405020304" pitchFamily="18" charset="0"/>
              </a:rPr>
              <a:t>Sozialdemokrat</a:t>
            </a:r>
            <a:r>
              <a:rPr lang="en-GB" sz="1800" i="1" dirty="0">
                <a:effectLst/>
                <a:latin typeface="Calibri" panose="020F0502020204030204" pitchFamily="34" charset="0"/>
                <a:ea typeface="Calibri" panose="020F0502020204030204" pitchFamily="34" charset="0"/>
                <a:cs typeface="Times New Roman" panose="02020603050405020304" pitchFamily="18" charset="0"/>
              </a:rPr>
              <a:t> </a:t>
            </a:r>
            <a:r>
              <a:rPr lang="en-GB" sz="1800" dirty="0">
                <a:effectLst/>
                <a:latin typeface="Calibri" panose="020F0502020204030204" pitchFamily="34" charset="0"/>
                <a:ea typeface="Calibri" panose="020F0502020204030204" pitchFamily="34" charset="0"/>
                <a:cs typeface="Times New Roman" panose="02020603050405020304" pitchFamily="18" charset="0"/>
              </a:rPr>
              <a:t>newspaper into the country… </a:t>
            </a:r>
          </a:p>
          <a:p>
            <a:pPr marL="0" indent="0">
              <a:lnSpc>
                <a:spcPct val="100000"/>
              </a:lnSpc>
              <a:spcBef>
                <a:spcPts val="0"/>
              </a:spcBef>
              <a:buNone/>
            </a:pPr>
            <a:endParaRPr lang="en-GB" sz="1800" dirty="0">
              <a:latin typeface="Calibri" panose="020F0502020204030204" pitchFamily="34" charset="0"/>
              <a:ea typeface="Calibri" panose="020F0502020204030204" pitchFamily="34" charset="0"/>
              <a:cs typeface="Times New Roman" panose="02020603050405020304" pitchFamily="18" charset="0"/>
            </a:endParaRPr>
          </a:p>
          <a:p>
            <a:pPr marL="0" indent="0">
              <a:lnSpc>
                <a:spcPct val="100000"/>
              </a:lnSpc>
              <a:spcBef>
                <a:spcPts val="0"/>
              </a:spcBef>
              <a:buNone/>
            </a:pPr>
            <a:r>
              <a:rPr lang="en-GB" sz="1800" dirty="0">
                <a:latin typeface="Calibri" panose="020F0502020204030204" pitchFamily="34" charset="0"/>
                <a:ea typeface="Calibri" panose="020F0502020204030204" pitchFamily="34" charset="0"/>
                <a:cs typeface="Times New Roman" panose="02020603050405020304" pitchFamily="18" charset="0"/>
              </a:rPr>
              <a:t>T</a:t>
            </a:r>
            <a:r>
              <a:rPr lang="en-GB" sz="1800" dirty="0">
                <a:effectLst/>
                <a:latin typeface="Calibri" panose="020F0502020204030204" pitchFamily="34" charset="0"/>
                <a:ea typeface="Calibri" panose="020F0502020204030204" pitchFamily="34" charset="0"/>
                <a:cs typeface="Times New Roman" panose="02020603050405020304" pitchFamily="18" charset="0"/>
              </a:rPr>
              <a:t>he 1894 party congress created a </a:t>
            </a:r>
            <a:r>
              <a:rPr lang="en-GB" sz="1800" i="1" dirty="0" err="1">
                <a:effectLst/>
                <a:latin typeface="Calibri" panose="020F0502020204030204" pitchFamily="34" charset="0"/>
                <a:ea typeface="Calibri" panose="020F0502020204030204" pitchFamily="34" charset="0"/>
                <a:cs typeface="Times New Roman" panose="02020603050405020304" pitchFamily="18" charset="0"/>
              </a:rPr>
              <a:t>Vertrauenspersonen</a:t>
            </a:r>
            <a:r>
              <a:rPr lang="en-GB" sz="1800" dirty="0">
                <a:effectLst/>
                <a:latin typeface="Calibri" panose="020F0502020204030204" pitchFamily="34" charset="0"/>
                <a:ea typeface="Calibri" panose="020F0502020204030204" pitchFamily="34" charset="0"/>
                <a:cs typeface="Times New Roman" panose="02020603050405020304" pitchFamily="18" charset="0"/>
              </a:rPr>
              <a:t> system as the basis of </a:t>
            </a:r>
            <a:r>
              <a:rPr lang="en-GB" sz="1800" dirty="0">
                <a:latin typeface="Calibri" panose="020F0502020204030204" pitchFamily="34" charset="0"/>
                <a:ea typeface="Calibri" panose="020F0502020204030204" pitchFamily="34" charset="0"/>
                <a:cs typeface="Times New Roman" panose="02020603050405020304" pitchFamily="18" charset="0"/>
              </a:rPr>
              <a:t>women’s </a:t>
            </a:r>
            <a:r>
              <a:rPr lang="en-GB" sz="1800" dirty="0">
                <a:effectLst/>
                <a:latin typeface="Calibri" panose="020F0502020204030204" pitchFamily="34" charset="0"/>
                <a:ea typeface="Calibri" panose="020F0502020204030204" pitchFamily="34" charset="0"/>
                <a:cs typeface="Times New Roman" panose="02020603050405020304" pitchFamily="18" charset="0"/>
              </a:rPr>
              <a:t>representation. Clara </a:t>
            </a:r>
            <a:r>
              <a:rPr lang="en-GB" sz="1800" dirty="0" err="1">
                <a:effectLst/>
                <a:latin typeface="Calibri" panose="020F0502020204030204" pitchFamily="34" charset="0"/>
                <a:ea typeface="Calibri" panose="020F0502020204030204" pitchFamily="34" charset="0"/>
                <a:cs typeface="Times New Roman" panose="02020603050405020304" pitchFamily="18" charset="0"/>
              </a:rPr>
              <a:t>Zetkin</a:t>
            </a:r>
            <a:r>
              <a:rPr lang="en-GB" sz="1800" dirty="0">
                <a:effectLst/>
                <a:latin typeface="Calibri" panose="020F0502020204030204" pitchFamily="34" charset="0"/>
                <a:ea typeface="Calibri" panose="020F0502020204030204" pitchFamily="34" charset="0"/>
                <a:cs typeface="Times New Roman" panose="02020603050405020304" pitchFamily="18" charset="0"/>
              </a:rPr>
              <a:t> and </a:t>
            </a:r>
            <a:r>
              <a:rPr lang="en-GB" sz="1800" dirty="0" err="1">
                <a:effectLst/>
                <a:latin typeface="Calibri" panose="020F0502020204030204" pitchFamily="34" charset="0"/>
                <a:ea typeface="Calibri" panose="020F0502020204030204" pitchFamily="34" charset="0"/>
                <a:cs typeface="Times New Roman" panose="02020603050405020304" pitchFamily="18" charset="0"/>
              </a:rPr>
              <a:t>Ottilie</a:t>
            </a:r>
            <a:r>
              <a:rPr lang="en-GB" sz="1800" dirty="0">
                <a:effectLst/>
                <a:latin typeface="Calibri" panose="020F0502020204030204" pitchFamily="34" charset="0"/>
                <a:ea typeface="Calibri" panose="020F0502020204030204" pitchFamily="34" charset="0"/>
                <a:cs typeface="Times New Roman" panose="02020603050405020304" pitchFamily="18" charset="0"/>
              </a:rPr>
              <a:t> </a:t>
            </a:r>
            <a:r>
              <a:rPr lang="en-GB" sz="1800" dirty="0" err="1">
                <a:effectLst/>
                <a:latin typeface="Calibri" panose="020F0502020204030204" pitchFamily="34" charset="0"/>
                <a:ea typeface="Calibri" panose="020F0502020204030204" pitchFamily="34" charset="0"/>
                <a:cs typeface="Times New Roman" panose="02020603050405020304" pitchFamily="18" charset="0"/>
              </a:rPr>
              <a:t>Baader</a:t>
            </a:r>
            <a:r>
              <a:rPr lang="en-GB" sz="1800" dirty="0">
                <a:latin typeface="Calibri" panose="020F0502020204030204" pitchFamily="34" charset="0"/>
                <a:ea typeface="Calibri" panose="020F0502020204030204" pitchFamily="34" charset="0"/>
                <a:cs typeface="Times New Roman" panose="02020603050405020304" pitchFamily="18" charset="0"/>
              </a:rPr>
              <a:t> </a:t>
            </a:r>
            <a:r>
              <a:rPr lang="en-GB" sz="1800" dirty="0">
                <a:effectLst/>
                <a:latin typeface="Calibri" panose="020F0502020204030204" pitchFamily="34" charset="0"/>
                <a:ea typeface="Calibri" panose="020F0502020204030204" pitchFamily="34" charset="0"/>
                <a:cs typeface="Times New Roman" panose="02020603050405020304" pitchFamily="18" charset="0"/>
              </a:rPr>
              <a:t>organised the first women’s </a:t>
            </a:r>
            <a:r>
              <a:rPr lang="en-GB" sz="1800" i="1" dirty="0" err="1">
                <a:effectLst/>
                <a:latin typeface="Calibri" panose="020F0502020204030204" pitchFamily="34" charset="0"/>
                <a:ea typeface="Calibri" panose="020F0502020204030204" pitchFamily="34" charset="0"/>
                <a:cs typeface="Times New Roman" panose="02020603050405020304" pitchFamily="18" charset="0"/>
              </a:rPr>
              <a:t>Vertrauenspersonen</a:t>
            </a:r>
            <a:r>
              <a:rPr lang="en-GB" sz="1800" i="1" dirty="0">
                <a:effectLst/>
                <a:latin typeface="Calibri" panose="020F0502020204030204" pitchFamily="34" charset="0"/>
                <a:ea typeface="Calibri" panose="020F0502020204030204" pitchFamily="34" charset="0"/>
                <a:cs typeface="Times New Roman" panose="02020603050405020304" pitchFamily="18" charset="0"/>
              </a:rPr>
              <a:t> </a:t>
            </a:r>
            <a:r>
              <a:rPr lang="en-GB" sz="1800" dirty="0">
                <a:effectLst/>
                <a:latin typeface="Calibri" panose="020F0502020204030204" pitchFamily="34" charset="0"/>
                <a:ea typeface="Calibri" panose="020F0502020204030204" pitchFamily="34" charset="0"/>
                <a:cs typeface="Times New Roman" panose="02020603050405020304" pitchFamily="18" charset="0"/>
              </a:rPr>
              <a:t>conference in 1900.</a:t>
            </a:r>
          </a:p>
          <a:p>
            <a:pPr marL="0" indent="0">
              <a:lnSpc>
                <a:spcPct val="100000"/>
              </a:lnSpc>
              <a:spcBef>
                <a:spcPts val="0"/>
              </a:spcBef>
              <a:buNone/>
            </a:pPr>
            <a:endParaRPr lang="en-GB" sz="1800" dirty="0">
              <a:latin typeface="Calibri" panose="020F0502020204030204" pitchFamily="34" charset="0"/>
              <a:ea typeface="Calibri" panose="020F0502020204030204" pitchFamily="34" charset="0"/>
              <a:cs typeface="Times New Roman" panose="02020603050405020304" pitchFamily="18" charset="0"/>
            </a:endParaRPr>
          </a:p>
          <a:p>
            <a:pPr marL="0" indent="0">
              <a:lnSpc>
                <a:spcPct val="100000"/>
              </a:lnSpc>
              <a:spcBef>
                <a:spcPts val="0"/>
              </a:spcBef>
              <a:buNone/>
            </a:pPr>
            <a:r>
              <a:rPr lang="en-GB" sz="1800" dirty="0">
                <a:latin typeface="Calibri" panose="020F0502020204030204" pitchFamily="34" charset="0"/>
                <a:ea typeface="Calibri" panose="020F0502020204030204" pitchFamily="34" charset="0"/>
                <a:cs typeface="Times New Roman" panose="02020603050405020304" pitchFamily="18" charset="0"/>
              </a:rPr>
              <a:t>Gary </a:t>
            </a:r>
            <a:r>
              <a:rPr lang="en-GB" sz="1800" dirty="0" err="1">
                <a:latin typeface="Calibri" panose="020F0502020204030204" pitchFamily="34" charset="0"/>
                <a:ea typeface="Calibri" panose="020F0502020204030204" pitchFamily="34" charset="0"/>
                <a:cs typeface="Times New Roman" panose="02020603050405020304" pitchFamily="18" charset="0"/>
              </a:rPr>
              <a:t>Steenson</a:t>
            </a:r>
            <a:r>
              <a:rPr lang="en-GB" sz="1800" dirty="0">
                <a:latin typeface="Calibri" panose="020F0502020204030204" pitchFamily="34" charset="0"/>
                <a:ea typeface="Calibri" panose="020F0502020204030204" pitchFamily="34" charset="0"/>
                <a:cs typeface="Times New Roman" panose="02020603050405020304" pitchFamily="18" charset="0"/>
              </a:rPr>
              <a:t>, ‘Not One Man! Not One Penny!’ German Social Democracy, 1863-1914. 1981: </a:t>
            </a:r>
            <a:r>
              <a:rPr lang="en-GB" sz="1800" dirty="0">
                <a:effectLst/>
                <a:latin typeface="Calibri" panose="020F0502020204030204" pitchFamily="34" charset="0"/>
                <a:ea typeface="Calibri" panose="020F0502020204030204" pitchFamily="34" charset="0"/>
                <a:cs typeface="Times New Roman" panose="02020603050405020304" pitchFamily="18" charset="0"/>
              </a:rPr>
              <a:t>27-28, 39, 151</a:t>
            </a:r>
            <a:endParaRPr lang="en-GB" sz="1800" dirty="0">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5F40CFA3-32D7-4368-B02D-889A79BA3FDD}"/>
              </a:ext>
            </a:extLst>
          </p:cNvPr>
          <p:cNvSpPr>
            <a:spLocks noGrp="1"/>
          </p:cNvSpPr>
          <p:nvPr>
            <p:ph type="sldNum" sz="quarter" idx="12"/>
          </p:nvPr>
        </p:nvSpPr>
        <p:spPr/>
        <p:txBody>
          <a:bodyPr/>
          <a:lstStyle/>
          <a:p>
            <a:fld id="{5347F342-BBD3-4B12-98F2-C80C66FF43EF}" type="slidenum">
              <a:rPr lang="en-GB" smtClean="0"/>
              <a:t>3</a:t>
            </a:fld>
            <a:endParaRPr lang="en-GB" dirty="0"/>
          </a:p>
        </p:txBody>
      </p:sp>
      <p:cxnSp>
        <p:nvCxnSpPr>
          <p:cNvPr id="7" name="Straight Connector 6">
            <a:extLst>
              <a:ext uri="{FF2B5EF4-FFF2-40B4-BE49-F238E27FC236}">
                <a16:creationId xmlns:a16="http://schemas.microsoft.com/office/drawing/2014/main" id="{B1485B76-9355-433F-A73B-E79BBE120489}"/>
              </a:ext>
            </a:extLst>
          </p:cNvPr>
          <p:cNvCxnSpPr/>
          <p:nvPr/>
        </p:nvCxnSpPr>
        <p:spPr>
          <a:xfrm>
            <a:off x="5450890" y="1690688"/>
            <a:ext cx="0" cy="4568069"/>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8" name="Content Placeholder 2">
            <a:extLst>
              <a:ext uri="{FF2B5EF4-FFF2-40B4-BE49-F238E27FC236}">
                <a16:creationId xmlns:a16="http://schemas.microsoft.com/office/drawing/2014/main" id="{2A1A611D-682B-4258-9AB5-72E13A76F916}"/>
              </a:ext>
            </a:extLst>
          </p:cNvPr>
          <p:cNvSpPr txBox="1">
            <a:spLocks/>
          </p:cNvSpPr>
          <p:nvPr/>
        </p:nvSpPr>
        <p:spPr>
          <a:xfrm>
            <a:off x="5601824" y="1695880"/>
            <a:ext cx="5751974" cy="452748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Lenin seems to have acquired the language of professionalism from Sidney and Beatrice Webb's </a:t>
            </a:r>
            <a:r>
              <a:rPr lang="en-GB" sz="1800" i="1" dirty="0">
                <a:effectLst/>
                <a:latin typeface="Calibri" panose="020F0502020204030204" pitchFamily="34" charset="0"/>
                <a:ea typeface="Calibri" panose="020F0502020204030204" pitchFamily="34" charset="0"/>
                <a:cs typeface="Times New Roman" panose="02020603050405020304" pitchFamily="18" charset="0"/>
              </a:rPr>
              <a:t>Industrial Democracy</a:t>
            </a:r>
            <a:r>
              <a:rPr lang="en-GB" sz="1800" dirty="0">
                <a:effectLst/>
                <a:latin typeface="Calibri" panose="020F0502020204030204" pitchFamily="34" charset="0"/>
                <a:ea typeface="Calibri" panose="020F0502020204030204" pitchFamily="34" charset="0"/>
                <a:cs typeface="Times New Roman" panose="02020603050405020304" pitchFamily="18" charset="0"/>
              </a:rPr>
              <a:t> (1897). Lenin and </a:t>
            </a:r>
            <a:r>
              <a:rPr lang="en-GB" sz="1800" dirty="0" err="1">
                <a:effectLst/>
                <a:latin typeface="Calibri" panose="020F0502020204030204" pitchFamily="34" charset="0"/>
                <a:ea typeface="Calibri" panose="020F0502020204030204" pitchFamily="34" charset="0"/>
                <a:cs typeface="Times New Roman" panose="02020603050405020304" pitchFamily="18" charset="0"/>
              </a:rPr>
              <a:t>Krupskaia</a:t>
            </a:r>
            <a:r>
              <a:rPr lang="en-GB" sz="1800" dirty="0">
                <a:effectLst/>
                <a:latin typeface="Calibri" panose="020F0502020204030204" pitchFamily="34" charset="0"/>
                <a:ea typeface="Calibri" panose="020F0502020204030204" pitchFamily="34" charset="0"/>
                <a:cs typeface="Times New Roman" panose="02020603050405020304" pitchFamily="18" charset="0"/>
              </a:rPr>
              <a:t> translated the original into Russian… </a:t>
            </a:r>
          </a:p>
          <a:p>
            <a:pPr marL="0" indent="0">
              <a:lnSpc>
                <a:spcPct val="100000"/>
              </a:lnSpc>
              <a:spcBef>
                <a:spcPts val="0"/>
              </a:spcBef>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In the early trade union movement, the local union was a ‘primitive democracy’. As the division of labour increased, there emerged the ‘professional civil servant’…</a:t>
            </a:r>
          </a:p>
          <a:p>
            <a:pPr marL="0" indent="0">
              <a:lnSpc>
                <a:spcPct val="100000"/>
              </a:lnSpc>
              <a:spcBef>
                <a:spcPts val="0"/>
              </a:spcBef>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 </a:t>
            </a:r>
          </a:p>
          <a:p>
            <a:pPr marL="0" indent="0">
              <a:lnSpc>
                <a:spcPct val="100000"/>
              </a:lnSpc>
              <a:spcBef>
                <a:spcPts val="0"/>
              </a:spcBef>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The </a:t>
            </a:r>
            <a:r>
              <a:rPr lang="en-GB" sz="1800" dirty="0" err="1">
                <a:effectLst/>
                <a:latin typeface="Calibri" panose="020F0502020204030204" pitchFamily="34" charset="0"/>
                <a:ea typeface="Calibri" panose="020F0502020204030204" pitchFamily="34" charset="0"/>
                <a:cs typeface="Times New Roman" panose="02020603050405020304" pitchFamily="18" charset="0"/>
              </a:rPr>
              <a:t>Webbs</a:t>
            </a:r>
            <a:r>
              <a:rPr lang="en-GB" sz="1800" dirty="0">
                <a:effectLst/>
                <a:latin typeface="Calibri" panose="020F0502020204030204" pitchFamily="34" charset="0"/>
                <a:ea typeface="Calibri" panose="020F0502020204030204" pitchFamily="34" charset="0"/>
                <a:cs typeface="Times New Roman" panose="02020603050405020304" pitchFamily="18" charset="0"/>
              </a:rPr>
              <a:t> recognised that professionalisation of trade union also created problems… ‘To balance the professional civil servant we have... the professional representative.’ The latter ‘has become a professional expert in ascertaining and representing the desires of his constituents’.</a:t>
            </a:r>
          </a:p>
          <a:p>
            <a:pPr marL="0" indent="0">
              <a:lnSpc>
                <a:spcPct val="100000"/>
              </a:lnSpc>
              <a:spcBef>
                <a:spcPts val="0"/>
              </a:spcBef>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 </a:t>
            </a:r>
          </a:p>
          <a:p>
            <a:pPr marL="0" indent="0">
              <a:lnSpc>
                <a:spcPct val="100000"/>
              </a:lnSpc>
              <a:spcBef>
                <a:spcPts val="0"/>
              </a:spcBef>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Robert Mayer, Lenin and the concept of the professional revolutionary, History of Political Thought, 14, 2, 1993: 253</a:t>
            </a:r>
          </a:p>
        </p:txBody>
      </p:sp>
    </p:spTree>
    <p:extLst>
      <p:ext uri="{BB962C8B-B14F-4D97-AF65-F5344CB8AC3E}">
        <p14:creationId xmlns:p14="http://schemas.microsoft.com/office/powerpoint/2010/main" val="5218266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7F8B37-A52E-4EA6-9906-39035060E83C}"/>
              </a:ext>
            </a:extLst>
          </p:cNvPr>
          <p:cNvSpPr>
            <a:spLocks noGrp="1"/>
          </p:cNvSpPr>
          <p:nvPr>
            <p:ph type="title"/>
          </p:nvPr>
        </p:nvSpPr>
        <p:spPr/>
        <p:txBody>
          <a:bodyPr>
            <a:normAutofit/>
          </a:bodyPr>
          <a:lstStyle/>
          <a:p>
            <a:pPr algn="ctr"/>
            <a:r>
              <a:rPr lang="en-GB" sz="3600" b="1" dirty="0"/>
              <a:t>“</a:t>
            </a:r>
            <a:r>
              <a:rPr lang="en-GB" sz="3600" b="1" i="1" dirty="0">
                <a:effectLst/>
                <a:ea typeface="Calibri" panose="020F0502020204030204" pitchFamily="34" charset="0"/>
                <a:cs typeface="Times New Roman" panose="02020603050405020304" pitchFamily="18" charset="0"/>
              </a:rPr>
              <a:t>revolutionary by trade</a:t>
            </a:r>
            <a:r>
              <a:rPr lang="en-GB" sz="3600" b="1" i="1" dirty="0">
                <a:ea typeface="Calibri" panose="020F0502020204030204" pitchFamily="34" charset="0"/>
                <a:cs typeface="Times New Roman" panose="02020603050405020304" pitchFamily="18" charset="0"/>
              </a:rPr>
              <a:t>”</a:t>
            </a:r>
            <a:endParaRPr lang="en-GB" sz="3600" b="1" dirty="0"/>
          </a:p>
        </p:txBody>
      </p:sp>
      <p:sp>
        <p:nvSpPr>
          <p:cNvPr id="3" name="Content Placeholder 2">
            <a:extLst>
              <a:ext uri="{FF2B5EF4-FFF2-40B4-BE49-F238E27FC236}">
                <a16:creationId xmlns:a16="http://schemas.microsoft.com/office/drawing/2014/main" id="{94BB341B-BB78-480C-9D49-565F5105B662}"/>
              </a:ext>
            </a:extLst>
          </p:cNvPr>
          <p:cNvSpPr>
            <a:spLocks noGrp="1"/>
          </p:cNvSpPr>
          <p:nvPr>
            <p:ph idx="1"/>
          </p:nvPr>
        </p:nvSpPr>
        <p:spPr>
          <a:xfrm>
            <a:off x="838200" y="1825625"/>
            <a:ext cx="8430087" cy="4667250"/>
          </a:xfrm>
        </p:spPr>
        <p:txBody>
          <a:bodyPr>
            <a:normAutofit/>
          </a:bodyPr>
          <a:lstStyle/>
          <a:p>
            <a:pPr marL="0" indent="0">
              <a:lnSpc>
                <a:spcPct val="110000"/>
              </a:lnSpc>
              <a:spcBef>
                <a:spcPts val="0"/>
              </a:spcBef>
              <a:buNone/>
            </a:pPr>
            <a:r>
              <a:rPr lang="en-GB" sz="1800" dirty="0">
                <a:effectLst/>
                <a:ea typeface="Calibri" panose="020F0502020204030204" pitchFamily="34" charset="0"/>
                <a:cs typeface="Times New Roman" panose="02020603050405020304" pitchFamily="18" charset="0"/>
              </a:rPr>
              <a:t>Lenin’s most famous coinage in WITBD is </a:t>
            </a:r>
            <a:r>
              <a:rPr lang="en-GB" sz="1800" i="1" dirty="0" err="1">
                <a:effectLst/>
                <a:ea typeface="Calibri" panose="020F0502020204030204" pitchFamily="34" charset="0"/>
                <a:cs typeface="Times New Roman" panose="02020603050405020304" pitchFamily="18" charset="0"/>
              </a:rPr>
              <a:t>revoliutsioner</a:t>
            </a:r>
            <a:r>
              <a:rPr lang="en-GB" sz="1800" i="1" dirty="0">
                <a:effectLst/>
                <a:ea typeface="Calibri" panose="020F0502020204030204" pitchFamily="34" charset="0"/>
                <a:cs typeface="Times New Roman" panose="02020603050405020304" pitchFamily="18" charset="0"/>
              </a:rPr>
              <a:t> po </a:t>
            </a:r>
            <a:r>
              <a:rPr lang="en-GB" sz="1800" i="1" dirty="0" err="1">
                <a:effectLst/>
                <a:ea typeface="Calibri" panose="020F0502020204030204" pitchFamily="34" charset="0"/>
                <a:cs typeface="Times New Roman" panose="02020603050405020304" pitchFamily="18" charset="0"/>
              </a:rPr>
              <a:t>professii</a:t>
            </a:r>
            <a:r>
              <a:rPr lang="en-GB" sz="1800" i="1" dirty="0">
                <a:effectLst/>
                <a:ea typeface="Calibri" panose="020F0502020204030204" pitchFamily="34" charset="0"/>
                <a:cs typeface="Times New Roman" panose="02020603050405020304" pitchFamily="18" charset="0"/>
              </a:rPr>
              <a:t> </a:t>
            </a:r>
            <a:r>
              <a:rPr lang="en-GB" sz="1800" dirty="0">
                <a:effectLst/>
                <a:ea typeface="Calibri" panose="020F0502020204030204" pitchFamily="34" charset="0"/>
                <a:cs typeface="Times New Roman" panose="02020603050405020304" pitchFamily="18" charset="0"/>
              </a:rPr>
              <a:t>or </a:t>
            </a:r>
            <a:r>
              <a:rPr lang="en-GB" sz="1800" i="1" dirty="0" err="1">
                <a:effectLst/>
                <a:ea typeface="Calibri" panose="020F0502020204030204" pitchFamily="34" charset="0"/>
                <a:cs typeface="Times New Roman" panose="02020603050405020304" pitchFamily="18" charset="0"/>
              </a:rPr>
              <a:t>professional’nyi</a:t>
            </a:r>
            <a:r>
              <a:rPr lang="en-GB" sz="1800" i="1" dirty="0">
                <a:effectLst/>
                <a:ea typeface="Calibri" panose="020F0502020204030204" pitchFamily="34" charset="0"/>
                <a:cs typeface="Times New Roman" panose="02020603050405020304" pitchFamily="18" charset="0"/>
              </a:rPr>
              <a:t> </a:t>
            </a:r>
            <a:r>
              <a:rPr lang="en-GB" sz="1800" i="1" dirty="0" err="1">
                <a:effectLst/>
                <a:ea typeface="Calibri" panose="020F0502020204030204" pitchFamily="34" charset="0"/>
                <a:cs typeface="Times New Roman" panose="02020603050405020304" pitchFamily="18" charset="0"/>
              </a:rPr>
              <a:t>revoliutsioner</a:t>
            </a:r>
            <a:r>
              <a:rPr lang="en-GB" sz="1800" dirty="0">
                <a:effectLst/>
                <a:ea typeface="Calibri" panose="020F0502020204030204" pitchFamily="34" charset="0"/>
                <a:cs typeface="Times New Roman" panose="02020603050405020304" pitchFamily="18" charset="0"/>
              </a:rPr>
              <a:t>. In Russian, at least when Lenin wrote, </a:t>
            </a:r>
            <a:r>
              <a:rPr lang="en-GB" sz="1800" i="1" dirty="0" err="1">
                <a:effectLst/>
                <a:ea typeface="Calibri" panose="020F0502020204030204" pitchFamily="34" charset="0"/>
                <a:cs typeface="Times New Roman" panose="02020603050405020304" pitchFamily="18" charset="0"/>
              </a:rPr>
              <a:t>professiia</a:t>
            </a:r>
            <a:r>
              <a:rPr lang="en-GB" sz="1800" dirty="0">
                <a:effectLst/>
                <a:ea typeface="Calibri" panose="020F0502020204030204" pitchFamily="34" charset="0"/>
                <a:cs typeface="Times New Roman" panose="02020603050405020304" pitchFamily="18" charset="0"/>
              </a:rPr>
              <a:t> meant ‘trade’, that is, a specialised branch of economic activity. </a:t>
            </a:r>
          </a:p>
          <a:p>
            <a:pPr marL="0" indent="0">
              <a:lnSpc>
                <a:spcPct val="110000"/>
              </a:lnSpc>
              <a:spcBef>
                <a:spcPts val="0"/>
              </a:spcBef>
              <a:buNone/>
            </a:pPr>
            <a:endParaRPr lang="en-GB" sz="1800" dirty="0">
              <a:ea typeface="Calibri" panose="020F0502020204030204" pitchFamily="34" charset="0"/>
              <a:cs typeface="Times New Roman" panose="02020603050405020304" pitchFamily="18" charset="0"/>
            </a:endParaRPr>
          </a:p>
          <a:p>
            <a:pPr marL="0" indent="0">
              <a:lnSpc>
                <a:spcPct val="110000"/>
              </a:lnSpc>
              <a:spcBef>
                <a:spcPts val="0"/>
              </a:spcBef>
              <a:buNone/>
            </a:pPr>
            <a:r>
              <a:rPr lang="en-GB" sz="1800" dirty="0">
                <a:ea typeface="Calibri" panose="020F0502020204030204" pitchFamily="34" charset="0"/>
                <a:cs typeface="Times New Roman" panose="02020603050405020304" pitchFamily="18" charset="0"/>
              </a:rPr>
              <a:t>‘</a:t>
            </a:r>
            <a:r>
              <a:rPr lang="en-GB" sz="1800" dirty="0">
                <a:effectLst/>
                <a:ea typeface="Calibri" panose="020F0502020204030204" pitchFamily="34" charset="0"/>
                <a:cs typeface="Times New Roman" panose="02020603050405020304" pitchFamily="18" charset="0"/>
              </a:rPr>
              <a:t>By trade’ connotes a skill which can be learnt and is both a source of respect and pride. Those with this skill would make no distinction between those of a worker or intelligentsia background. The ultimate aim of the metaphor is to portray the revolutionary as part of the workers’ world, ‘a fellow skilled labourer in the great factory of revolution’. </a:t>
            </a:r>
          </a:p>
          <a:p>
            <a:pPr marL="0" indent="0">
              <a:lnSpc>
                <a:spcPct val="110000"/>
              </a:lnSpc>
              <a:spcBef>
                <a:spcPts val="0"/>
              </a:spcBef>
              <a:buNone/>
            </a:pPr>
            <a:endParaRPr lang="en-GB" sz="1800" dirty="0">
              <a:effectLst/>
              <a:ea typeface="Calibri" panose="020F0502020204030204" pitchFamily="34" charset="0"/>
              <a:cs typeface="Times New Roman" panose="02020603050405020304" pitchFamily="18" charset="0"/>
            </a:endParaRPr>
          </a:p>
          <a:p>
            <a:pPr marL="0" indent="0">
              <a:lnSpc>
                <a:spcPct val="110000"/>
              </a:lnSpc>
              <a:spcBef>
                <a:spcPts val="0"/>
              </a:spcBef>
              <a:buNone/>
            </a:pPr>
            <a:r>
              <a:rPr lang="en-GB" sz="1800" dirty="0">
                <a:effectLst/>
                <a:ea typeface="Calibri" panose="020F0502020204030204" pitchFamily="34" charset="0"/>
                <a:cs typeface="Times New Roman" panose="02020603050405020304" pitchFamily="18" charset="0"/>
              </a:rPr>
              <a:t>Lenin had never used ‘</a:t>
            </a:r>
            <a:r>
              <a:rPr lang="en-GB" sz="1800" b="1" u="sng" dirty="0">
                <a:effectLst/>
                <a:ea typeface="Calibri" panose="020F0502020204030204" pitchFamily="34" charset="0"/>
                <a:cs typeface="Times New Roman" panose="02020603050405020304" pitchFamily="18" charset="0"/>
              </a:rPr>
              <a:t>revolutionary by trade</a:t>
            </a:r>
            <a:r>
              <a:rPr lang="en-GB" sz="1800" dirty="0">
                <a:effectLst/>
                <a:ea typeface="Calibri" panose="020F0502020204030204" pitchFamily="34" charset="0"/>
                <a:cs typeface="Times New Roman" panose="02020603050405020304" pitchFamily="18" charset="0"/>
              </a:rPr>
              <a:t>’ previously… In fact the term seems to have been a last-minute improvisation prompted by </a:t>
            </a:r>
            <a:r>
              <a:rPr lang="en-GB" sz="1800" dirty="0" err="1">
                <a:effectLst/>
                <a:ea typeface="Calibri" panose="020F0502020204030204" pitchFamily="34" charset="0"/>
                <a:cs typeface="Times New Roman" panose="02020603050405020304" pitchFamily="18" charset="0"/>
              </a:rPr>
              <a:t>Nadezhdin</a:t>
            </a:r>
            <a:r>
              <a:rPr lang="en-GB" sz="1800" dirty="0">
                <a:effectLst/>
                <a:ea typeface="Calibri" panose="020F0502020204030204" pitchFamily="34" charset="0"/>
                <a:cs typeface="Times New Roman" panose="02020603050405020304" pitchFamily="18" charset="0"/>
              </a:rPr>
              <a:t>…</a:t>
            </a:r>
          </a:p>
          <a:p>
            <a:pPr marL="0" indent="0">
              <a:lnSpc>
                <a:spcPct val="110000"/>
              </a:lnSpc>
              <a:spcBef>
                <a:spcPts val="0"/>
              </a:spcBef>
              <a:buNone/>
            </a:pPr>
            <a:endParaRPr lang="en-GB" sz="1800" i="1" dirty="0">
              <a:effectLst/>
              <a:ea typeface="Calibri" panose="020F0502020204030204" pitchFamily="34" charset="0"/>
              <a:cs typeface="Times New Roman" panose="02020603050405020304" pitchFamily="18" charset="0"/>
            </a:endParaRPr>
          </a:p>
          <a:p>
            <a:pPr marL="0" indent="0">
              <a:lnSpc>
                <a:spcPct val="110000"/>
              </a:lnSpc>
              <a:spcBef>
                <a:spcPts val="0"/>
              </a:spcBef>
              <a:buNone/>
            </a:pPr>
            <a:r>
              <a:rPr lang="en-GB" sz="1800" i="1" dirty="0" err="1">
                <a:effectLst/>
                <a:ea typeface="Calibri" panose="020F0502020204030204" pitchFamily="34" charset="0"/>
                <a:cs typeface="Times New Roman" panose="02020603050405020304" pitchFamily="18" charset="0"/>
              </a:rPr>
              <a:t>Kustarichestvo</a:t>
            </a:r>
            <a:r>
              <a:rPr lang="en-GB" sz="1800" dirty="0">
                <a:effectLst/>
                <a:ea typeface="Calibri" panose="020F0502020204030204" pitchFamily="34" charset="0"/>
                <a:cs typeface="Times New Roman" panose="02020603050405020304" pitchFamily="18" charset="0"/>
              </a:rPr>
              <a:t> was a Lenin coinage. Translators have rendered it as ‘primitive methods’, ‘primitiveness’, ‘amateurism’... I translate </a:t>
            </a:r>
            <a:r>
              <a:rPr lang="en-GB" sz="1800" i="1" dirty="0" err="1">
                <a:effectLst/>
                <a:ea typeface="Calibri" panose="020F0502020204030204" pitchFamily="34" charset="0"/>
                <a:cs typeface="Times New Roman" panose="02020603050405020304" pitchFamily="18" charset="0"/>
              </a:rPr>
              <a:t>kustarichestvo</a:t>
            </a:r>
            <a:r>
              <a:rPr lang="en-GB" sz="1800" dirty="0">
                <a:effectLst/>
                <a:ea typeface="Calibri" panose="020F0502020204030204" pitchFamily="34" charset="0"/>
                <a:cs typeface="Times New Roman" panose="02020603050405020304" pitchFamily="18" charset="0"/>
              </a:rPr>
              <a:t> as ‘</a:t>
            </a:r>
            <a:r>
              <a:rPr lang="en-GB" sz="1800" b="1" u="sng" dirty="0">
                <a:effectLst/>
                <a:ea typeface="Calibri" panose="020F0502020204030204" pitchFamily="34" charset="0"/>
                <a:cs typeface="Times New Roman" panose="02020603050405020304" pitchFamily="18" charset="0"/>
              </a:rPr>
              <a:t>artisanal limitations</a:t>
            </a:r>
            <a:r>
              <a:rPr lang="en-GB" sz="1800" dirty="0">
                <a:effectLst/>
                <a:ea typeface="Calibri" panose="020F0502020204030204" pitchFamily="34" charset="0"/>
                <a:cs typeface="Times New Roman" panose="02020603050405020304" pitchFamily="18" charset="0"/>
              </a:rPr>
              <a:t>’... </a:t>
            </a:r>
          </a:p>
        </p:txBody>
      </p:sp>
      <p:sp>
        <p:nvSpPr>
          <p:cNvPr id="4" name="Slide Number Placeholder 3">
            <a:extLst>
              <a:ext uri="{FF2B5EF4-FFF2-40B4-BE49-F238E27FC236}">
                <a16:creationId xmlns:a16="http://schemas.microsoft.com/office/drawing/2014/main" id="{DC5A9D64-687A-4138-A977-7288D03C260E}"/>
              </a:ext>
            </a:extLst>
          </p:cNvPr>
          <p:cNvSpPr>
            <a:spLocks noGrp="1"/>
          </p:cNvSpPr>
          <p:nvPr>
            <p:ph type="sldNum" sz="quarter" idx="12"/>
          </p:nvPr>
        </p:nvSpPr>
        <p:spPr/>
        <p:txBody>
          <a:bodyPr/>
          <a:lstStyle/>
          <a:p>
            <a:fld id="{5347F342-BBD3-4B12-98F2-C80C66FF43EF}" type="slidenum">
              <a:rPr lang="en-GB" smtClean="0"/>
              <a:t>4</a:t>
            </a:fld>
            <a:endParaRPr lang="en-GB"/>
          </a:p>
        </p:txBody>
      </p:sp>
      <p:pic>
        <p:nvPicPr>
          <p:cNvPr id="5" name="Picture 2">
            <a:extLst>
              <a:ext uri="{FF2B5EF4-FFF2-40B4-BE49-F238E27FC236}">
                <a16:creationId xmlns:a16="http://schemas.microsoft.com/office/drawing/2014/main" id="{C469EDFB-D115-455A-88F6-07B2E16C1FE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45330" y="1958790"/>
            <a:ext cx="2008470" cy="3012705"/>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282744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9C70C2-1D10-4679-864A-B156A65A4DA4}"/>
              </a:ext>
            </a:extLst>
          </p:cNvPr>
          <p:cNvSpPr>
            <a:spLocks noGrp="1"/>
          </p:cNvSpPr>
          <p:nvPr>
            <p:ph type="title"/>
          </p:nvPr>
        </p:nvSpPr>
        <p:spPr/>
        <p:txBody>
          <a:bodyPr>
            <a:normAutofit/>
          </a:bodyPr>
          <a:lstStyle/>
          <a:p>
            <a:pPr algn="ctr"/>
            <a:r>
              <a:rPr lang="en-GB" sz="3600" b="1" dirty="0">
                <a:effectLst/>
                <a:latin typeface="Calibri Light" panose="020F0302020204030204" pitchFamily="34" charset="0"/>
                <a:ea typeface="Calibri" panose="020F0502020204030204" pitchFamily="34" charset="0"/>
                <a:cs typeface="Calibri Light" panose="020F0302020204030204" pitchFamily="34" charset="0"/>
              </a:rPr>
              <a:t>Session 5: Professional revolutionaries</a:t>
            </a:r>
            <a:endParaRPr lang="en-GB" sz="3600" dirty="0"/>
          </a:p>
        </p:txBody>
      </p:sp>
      <p:sp>
        <p:nvSpPr>
          <p:cNvPr id="3" name="Content Placeholder 2">
            <a:extLst>
              <a:ext uri="{FF2B5EF4-FFF2-40B4-BE49-F238E27FC236}">
                <a16:creationId xmlns:a16="http://schemas.microsoft.com/office/drawing/2014/main" id="{94A7A10B-9694-4875-BC1C-19AE5669C591}"/>
              </a:ext>
            </a:extLst>
          </p:cNvPr>
          <p:cNvSpPr>
            <a:spLocks noGrp="1"/>
          </p:cNvSpPr>
          <p:nvPr>
            <p:ph idx="1"/>
          </p:nvPr>
        </p:nvSpPr>
        <p:spPr>
          <a:xfrm>
            <a:off x="838200" y="1825625"/>
            <a:ext cx="7551198" cy="4667250"/>
          </a:xfrm>
        </p:spPr>
        <p:txBody>
          <a:bodyPr>
            <a:normAutofit lnSpcReduction="10000"/>
          </a:bodyPr>
          <a:lstStyle/>
          <a:p>
            <a:pPr marL="0" indent="0">
              <a:lnSpc>
                <a:spcPct val="120000"/>
              </a:lnSpc>
              <a:spcBef>
                <a:spcPts val="0"/>
              </a:spcBef>
              <a:buNone/>
            </a:pPr>
            <a:r>
              <a:rPr lang="en-GB" sz="1800" b="1" u="sng" dirty="0">
                <a:effectLst/>
                <a:latin typeface="Calibri" panose="020F0502020204030204" pitchFamily="34" charset="0"/>
                <a:ea typeface="Calibri" panose="020F0502020204030204" pitchFamily="34" charset="0"/>
                <a:cs typeface="Times New Roman" panose="02020603050405020304" pitchFamily="18" charset="0"/>
              </a:rPr>
              <a:t>Key ideas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20000"/>
              </a:lnSpc>
              <a:spcBef>
                <a:spcPts val="0"/>
              </a:spcBef>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 </a:t>
            </a:r>
          </a:p>
          <a:p>
            <a:pPr marL="342900" lvl="0" indent="0">
              <a:lnSpc>
                <a:spcPct val="120000"/>
              </a:lnSpc>
              <a:spcBef>
                <a:spcPts val="0"/>
              </a:spcBef>
              <a:buFont typeface="Symbol" panose="05050102010706020507" pitchFamily="18" charset="2"/>
              <a:buChar char=""/>
            </a:pPr>
            <a:r>
              <a:rPr lang="en-GB" sz="1800" dirty="0">
                <a:effectLst/>
                <a:latin typeface="Calibri" panose="020F0502020204030204" pitchFamily="34" charset="0"/>
                <a:ea typeface="Calibri" panose="020F0502020204030204" pitchFamily="34" charset="0"/>
                <a:cs typeface="Times New Roman" panose="02020603050405020304" pitchFamily="18" charset="0"/>
              </a:rPr>
              <a:t> professional revolutionary</a:t>
            </a:r>
          </a:p>
          <a:p>
            <a:pPr marL="342900" indent="0">
              <a:lnSpc>
                <a:spcPct val="120000"/>
              </a:lnSpc>
              <a:spcBef>
                <a:spcPts val="0"/>
              </a:spcBef>
              <a:buFont typeface="Symbol" panose="05050102010706020507" pitchFamily="18" charset="2"/>
              <a:buChar char=""/>
            </a:pPr>
            <a:r>
              <a:rPr lang="en-GB" sz="1800" dirty="0">
                <a:effectLst/>
                <a:latin typeface="Calibri" panose="020F0502020204030204" pitchFamily="34" charset="0"/>
                <a:ea typeface="Calibri" panose="020F0502020204030204" pitchFamily="34" charset="0"/>
                <a:cs typeface="Times New Roman" panose="02020603050405020304" pitchFamily="18" charset="0"/>
              </a:rPr>
              <a:t> amateurism</a:t>
            </a:r>
          </a:p>
          <a:p>
            <a:pPr marL="342900" lvl="0" indent="0">
              <a:lnSpc>
                <a:spcPct val="120000"/>
              </a:lnSpc>
              <a:spcBef>
                <a:spcPts val="0"/>
              </a:spcBef>
              <a:buFont typeface="Symbol" panose="05050102010706020507" pitchFamily="18" charset="2"/>
              <a:buChar char=""/>
            </a:pPr>
            <a:r>
              <a:rPr lang="en-GB" sz="1800" dirty="0">
                <a:effectLst/>
                <a:latin typeface="Calibri" panose="020F0502020204030204" pitchFamily="34" charset="0"/>
                <a:ea typeface="Calibri" panose="020F0502020204030204" pitchFamily="34" charset="0"/>
                <a:cs typeface="Times New Roman" panose="02020603050405020304" pitchFamily="18" charset="0"/>
              </a:rPr>
              <a:t> demagogues</a:t>
            </a:r>
          </a:p>
          <a:p>
            <a:pPr marL="342900" lvl="0" indent="0">
              <a:lnSpc>
                <a:spcPct val="120000"/>
              </a:lnSpc>
              <a:spcBef>
                <a:spcPts val="0"/>
              </a:spcBef>
              <a:buFont typeface="Symbol" panose="05050102010706020507" pitchFamily="18" charset="2"/>
              <a:buChar char=""/>
            </a:pPr>
            <a:r>
              <a:rPr lang="en-GB" sz="1800" dirty="0">
                <a:latin typeface="Calibri" panose="020F0502020204030204" pitchFamily="34" charset="0"/>
                <a:ea typeface="Calibri" panose="020F0502020204030204" pitchFamily="34" charset="0"/>
                <a:cs typeface="Times New Roman" panose="02020603050405020304" pitchFamily="18" charset="0"/>
              </a:rPr>
              <a:t> c</a:t>
            </a:r>
            <a:r>
              <a:rPr lang="en-GB" sz="1800" dirty="0">
                <a:effectLst/>
                <a:latin typeface="Calibri" panose="020F0502020204030204" pitchFamily="34" charset="0"/>
                <a:ea typeface="Calibri" panose="020F0502020204030204" pitchFamily="34" charset="0"/>
                <a:cs typeface="Times New Roman" panose="02020603050405020304" pitchFamily="18" charset="0"/>
              </a:rPr>
              <a:t>onspiracy </a:t>
            </a:r>
          </a:p>
          <a:p>
            <a:pPr marL="0" indent="0">
              <a:lnSpc>
                <a:spcPct val="120000"/>
              </a:lnSpc>
              <a:spcBef>
                <a:spcPts val="0"/>
              </a:spcBef>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 </a:t>
            </a:r>
          </a:p>
          <a:p>
            <a:pPr marL="0" indent="0">
              <a:lnSpc>
                <a:spcPct val="120000"/>
              </a:lnSpc>
              <a:spcBef>
                <a:spcPts val="0"/>
              </a:spcBef>
              <a:buNone/>
            </a:pPr>
            <a:r>
              <a:rPr lang="en-GB" sz="1800" b="1" u="sng" dirty="0">
                <a:effectLst/>
                <a:latin typeface="Calibri" panose="020F0502020204030204" pitchFamily="34" charset="0"/>
                <a:ea typeface="Calibri" panose="020F0502020204030204" pitchFamily="34" charset="0"/>
                <a:cs typeface="Times New Roman" panose="02020603050405020304" pitchFamily="18" charset="0"/>
              </a:rPr>
              <a:t>Questions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20000"/>
              </a:lnSpc>
              <a:spcBef>
                <a:spcPts val="0"/>
              </a:spcBef>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 </a:t>
            </a:r>
          </a:p>
          <a:p>
            <a:pPr marL="0" indent="0">
              <a:lnSpc>
                <a:spcPct val="120000"/>
              </a:lnSpc>
              <a:spcBef>
                <a:spcPts val="0"/>
              </a:spcBef>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1) What failures does Lenin identify among the revolutionary socialists?</a:t>
            </a:r>
          </a:p>
          <a:p>
            <a:pPr marL="0" indent="0">
              <a:lnSpc>
                <a:spcPct val="120000"/>
              </a:lnSpc>
              <a:spcBef>
                <a:spcPts val="0"/>
              </a:spcBef>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2) What does Lenin mean by a “professional revolutionary”? </a:t>
            </a:r>
          </a:p>
          <a:p>
            <a:pPr marL="0" indent="0">
              <a:lnSpc>
                <a:spcPct val="120000"/>
              </a:lnSpc>
              <a:spcBef>
                <a:spcPts val="0"/>
              </a:spcBef>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3) Did Lenin believe the socialist movement should be led by intellectuals?</a:t>
            </a:r>
          </a:p>
          <a:p>
            <a:pPr marL="0" indent="0">
              <a:lnSpc>
                <a:spcPct val="120000"/>
              </a:lnSpc>
              <a:spcBef>
                <a:spcPts val="0"/>
              </a:spcBef>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4) Was Lenin in favour of conspiracy? </a:t>
            </a:r>
          </a:p>
          <a:p>
            <a:pPr marL="0" indent="0">
              <a:lnSpc>
                <a:spcPct val="120000"/>
              </a:lnSpc>
              <a:spcBef>
                <a:spcPts val="0"/>
              </a:spcBef>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5) How does underground work limit democratic procedures? </a:t>
            </a:r>
          </a:p>
        </p:txBody>
      </p:sp>
      <p:pic>
        <p:nvPicPr>
          <p:cNvPr id="4" name="Picture 3" descr="What Is to Be Done? - Wikipedia">
            <a:extLst>
              <a:ext uri="{FF2B5EF4-FFF2-40B4-BE49-F238E27FC236}">
                <a16:creationId xmlns:a16="http://schemas.microsoft.com/office/drawing/2014/main" id="{60C1BFFD-A2D3-4226-B8F5-39802D27CC7E}"/>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917071" y="1870075"/>
            <a:ext cx="2436729" cy="3820511"/>
          </a:xfrm>
          <a:prstGeom prst="rect">
            <a:avLst/>
          </a:prstGeom>
          <a:noFill/>
          <a:ln>
            <a:solidFill>
              <a:schemeClr val="tx1"/>
            </a:solidFill>
          </a:ln>
        </p:spPr>
      </p:pic>
      <p:sp>
        <p:nvSpPr>
          <p:cNvPr id="5" name="Slide Number Placeholder 4">
            <a:extLst>
              <a:ext uri="{FF2B5EF4-FFF2-40B4-BE49-F238E27FC236}">
                <a16:creationId xmlns:a16="http://schemas.microsoft.com/office/drawing/2014/main" id="{DD6AD351-5066-47CE-A2E5-43E43447EDE3}"/>
              </a:ext>
            </a:extLst>
          </p:cNvPr>
          <p:cNvSpPr>
            <a:spLocks noGrp="1"/>
          </p:cNvSpPr>
          <p:nvPr>
            <p:ph type="sldNum" sz="quarter" idx="12"/>
          </p:nvPr>
        </p:nvSpPr>
        <p:spPr/>
        <p:txBody>
          <a:bodyPr/>
          <a:lstStyle/>
          <a:p>
            <a:fld id="{5347F342-BBD3-4B12-98F2-C80C66FF43EF}" type="slidenum">
              <a:rPr lang="en-GB" smtClean="0"/>
              <a:t>5</a:t>
            </a:fld>
            <a:endParaRPr lang="en-GB"/>
          </a:p>
        </p:txBody>
      </p:sp>
    </p:spTree>
    <p:extLst>
      <p:ext uri="{BB962C8B-B14F-4D97-AF65-F5344CB8AC3E}">
        <p14:creationId xmlns:p14="http://schemas.microsoft.com/office/powerpoint/2010/main" val="23445714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9767DB-E097-4220-8AC0-303D69778423}"/>
              </a:ext>
            </a:extLst>
          </p:cNvPr>
          <p:cNvSpPr>
            <a:spLocks noGrp="1"/>
          </p:cNvSpPr>
          <p:nvPr>
            <p:ph type="title"/>
          </p:nvPr>
        </p:nvSpPr>
        <p:spPr/>
        <p:txBody>
          <a:bodyPr/>
          <a:lstStyle/>
          <a:p>
            <a:pPr algn="ctr"/>
            <a:r>
              <a:rPr lang="en-GB" sz="3600" b="1" dirty="0">
                <a:effectLst/>
                <a:latin typeface="Calibri Light" panose="020F0302020204030204" pitchFamily="34" charset="0"/>
                <a:ea typeface="Calibri" panose="020F0502020204030204" pitchFamily="34" charset="0"/>
                <a:cs typeface="Calibri Light" panose="020F0302020204030204" pitchFamily="34" charset="0"/>
              </a:rPr>
              <a:t>Session 5: Key passages</a:t>
            </a:r>
            <a:endParaRPr lang="en-GB" i="1" dirty="0"/>
          </a:p>
        </p:txBody>
      </p:sp>
      <p:sp>
        <p:nvSpPr>
          <p:cNvPr id="3" name="Content Placeholder 2">
            <a:extLst>
              <a:ext uri="{FF2B5EF4-FFF2-40B4-BE49-F238E27FC236}">
                <a16:creationId xmlns:a16="http://schemas.microsoft.com/office/drawing/2014/main" id="{D2E97DA7-66C4-4766-AF14-0D256A3901E3}"/>
              </a:ext>
            </a:extLst>
          </p:cNvPr>
          <p:cNvSpPr>
            <a:spLocks noGrp="1"/>
          </p:cNvSpPr>
          <p:nvPr>
            <p:ph idx="1"/>
          </p:nvPr>
        </p:nvSpPr>
        <p:spPr>
          <a:xfrm>
            <a:off x="838201" y="1949911"/>
            <a:ext cx="10383174" cy="4542963"/>
          </a:xfrm>
        </p:spPr>
        <p:txBody>
          <a:bodyPr>
            <a:normAutofit/>
          </a:bodyPr>
          <a:lstStyle/>
          <a:p>
            <a:pPr marL="0" indent="0" algn="l">
              <a:lnSpc>
                <a:spcPct val="100000"/>
              </a:lnSpc>
              <a:spcBef>
                <a:spcPts val="0"/>
              </a:spcBef>
              <a:buNone/>
            </a:pPr>
            <a:r>
              <a:rPr lang="en-GB" sz="1800" dirty="0">
                <a:effectLst/>
                <a:ea typeface="Calibri" panose="020F0502020204030204" pitchFamily="34" charset="0"/>
                <a:cs typeface="Times New Roman" panose="02020603050405020304" pitchFamily="18" charset="0"/>
              </a:rPr>
              <a:t>“It would be extremely naive indeed, therefore, to fear the charge that we Social-Democrats desire to create a conspiratorial organisation.” </a:t>
            </a:r>
          </a:p>
          <a:p>
            <a:pPr marL="0" indent="0">
              <a:lnSpc>
                <a:spcPct val="100000"/>
              </a:lnSpc>
              <a:spcBef>
                <a:spcPts val="0"/>
              </a:spcBef>
              <a:buNone/>
            </a:pPr>
            <a:r>
              <a:rPr lang="en-GB" sz="1800" dirty="0">
                <a:effectLst/>
                <a:ea typeface="Calibri" panose="020F0502020204030204" pitchFamily="34" charset="0"/>
                <a:cs typeface="Times New Roman" panose="02020603050405020304" pitchFamily="18" charset="0"/>
              </a:rPr>
              <a:t>Lenin (1902) What is to be Done? LCW 5: 476</a:t>
            </a:r>
          </a:p>
          <a:p>
            <a:pPr marL="0" indent="0">
              <a:lnSpc>
                <a:spcPct val="100000"/>
              </a:lnSpc>
              <a:spcBef>
                <a:spcPts val="0"/>
              </a:spcBef>
              <a:buNone/>
            </a:pPr>
            <a:endParaRPr lang="en-GB" sz="1800" dirty="0">
              <a:cs typeface="Times New Roman" panose="02020603050405020304" pitchFamily="18" charset="0"/>
            </a:endParaRPr>
          </a:p>
          <a:p>
            <a:pPr marL="0" indent="0" algn="l">
              <a:lnSpc>
                <a:spcPct val="100000"/>
              </a:lnSpc>
              <a:spcBef>
                <a:spcPts val="0"/>
              </a:spcBef>
              <a:buNone/>
            </a:pPr>
            <a:r>
              <a:rPr lang="en-GB" sz="1800" b="1" u="sng" dirty="0">
                <a:effectLst/>
                <a:ea typeface="Calibri" panose="020F0502020204030204" pitchFamily="34" charset="0"/>
                <a:cs typeface="Times New Roman" panose="02020603050405020304" pitchFamily="18" charset="0"/>
              </a:rPr>
              <a:t>A concise definition of </a:t>
            </a:r>
            <a:r>
              <a:rPr lang="en-GB" sz="1800" b="1" i="1" u="sng" dirty="0" err="1">
                <a:effectLst/>
                <a:ea typeface="Calibri" panose="020F0502020204030204" pitchFamily="34" charset="0"/>
                <a:cs typeface="Times New Roman" panose="02020603050405020304" pitchFamily="18" charset="0"/>
              </a:rPr>
              <a:t>konspiratsiia</a:t>
            </a:r>
            <a:r>
              <a:rPr lang="en-GB" sz="1800" b="1" u="sng" dirty="0">
                <a:effectLst/>
                <a:ea typeface="Calibri" panose="020F0502020204030204" pitchFamily="34" charset="0"/>
                <a:cs typeface="Times New Roman" panose="02020603050405020304" pitchFamily="18" charset="0"/>
              </a:rPr>
              <a:t> was “the fine art of not getting arrested”</a:t>
            </a:r>
            <a:endParaRPr lang="en-GB" sz="1800" dirty="0">
              <a:effectLst/>
              <a:ea typeface="Calibri" panose="020F0502020204030204" pitchFamily="34" charset="0"/>
              <a:cs typeface="Times New Roman" panose="02020603050405020304" pitchFamily="18" charset="0"/>
            </a:endParaRPr>
          </a:p>
          <a:p>
            <a:pPr marL="0" indent="0" algn="l">
              <a:lnSpc>
                <a:spcPct val="100000"/>
              </a:lnSpc>
              <a:spcBef>
                <a:spcPts val="0"/>
              </a:spcBef>
              <a:buNone/>
            </a:pPr>
            <a:r>
              <a:rPr lang="en-GB" sz="1800" dirty="0">
                <a:effectLst/>
                <a:ea typeface="Calibri" panose="020F0502020204030204" pitchFamily="34" charset="0"/>
                <a:cs typeface="Times New Roman" panose="02020603050405020304" pitchFamily="18" charset="0"/>
              </a:rPr>
              <a:t>Lenin also argues that formal democratic institutions such as elections within local organisations are dangerous because they violate </a:t>
            </a:r>
            <a:r>
              <a:rPr lang="en-GB" sz="1800" i="1" dirty="0" err="1">
                <a:effectLst/>
                <a:ea typeface="Calibri" panose="020F0502020204030204" pitchFamily="34" charset="0"/>
                <a:cs typeface="Times New Roman" panose="02020603050405020304" pitchFamily="18" charset="0"/>
              </a:rPr>
              <a:t>konspiritsiia</a:t>
            </a:r>
            <a:r>
              <a:rPr lang="en-GB" sz="1800" dirty="0">
                <a:effectLst/>
                <a:ea typeface="Calibri" panose="020F0502020204030204" pitchFamily="34" charset="0"/>
                <a:cs typeface="Times New Roman" panose="02020603050405020304" pitchFamily="18" charset="0"/>
              </a:rPr>
              <a:t>. Elections and other kinds of formal rules allow the police to infiltrate and to locate its leaders… Lenin also used </a:t>
            </a:r>
            <a:r>
              <a:rPr lang="en-GB" sz="1800" i="1" dirty="0" err="1">
                <a:effectLst/>
                <a:ea typeface="Calibri" panose="020F0502020204030204" pitchFamily="34" charset="0"/>
                <a:cs typeface="Times New Roman" panose="02020603050405020304" pitchFamily="18" charset="0"/>
              </a:rPr>
              <a:t>konspiritsiia</a:t>
            </a:r>
            <a:r>
              <a:rPr lang="en-GB" sz="1800" dirty="0">
                <a:effectLst/>
                <a:ea typeface="Calibri" panose="020F0502020204030204" pitchFamily="34" charset="0"/>
                <a:cs typeface="Times New Roman" panose="02020603050405020304" pitchFamily="18" charset="0"/>
              </a:rPr>
              <a:t> considerations as an additional argument against wasting time and resources on local underground newspapers. </a:t>
            </a:r>
          </a:p>
          <a:p>
            <a:pPr marL="0" indent="0" algn="l">
              <a:lnSpc>
                <a:spcPct val="100000"/>
              </a:lnSpc>
              <a:spcBef>
                <a:spcPts val="0"/>
              </a:spcBef>
              <a:buNone/>
            </a:pPr>
            <a:r>
              <a:rPr lang="en-GB" sz="1800" dirty="0" err="1">
                <a:effectLst/>
                <a:ea typeface="Calibri" panose="020F0502020204030204" pitchFamily="34" charset="0"/>
                <a:cs typeface="Times New Roman" panose="02020603050405020304" pitchFamily="18" charset="0"/>
              </a:rPr>
              <a:t>Lih</a:t>
            </a:r>
            <a:r>
              <a:rPr lang="en-GB" sz="1800" dirty="0">
                <a:effectLst/>
                <a:ea typeface="Calibri" panose="020F0502020204030204" pitchFamily="34" charset="0"/>
                <a:cs typeface="Times New Roman" panose="02020603050405020304" pitchFamily="18" charset="0"/>
              </a:rPr>
              <a:t> 2005: 434-36, 447-450</a:t>
            </a:r>
          </a:p>
          <a:p>
            <a:pPr marL="0" indent="0" algn="l">
              <a:lnSpc>
                <a:spcPct val="100000"/>
              </a:lnSpc>
              <a:spcBef>
                <a:spcPts val="0"/>
              </a:spcBef>
              <a:buNone/>
            </a:pPr>
            <a:endParaRPr lang="en-GB" sz="1800" dirty="0">
              <a:ea typeface="Calibri" panose="020F0502020204030204" pitchFamily="34" charset="0"/>
              <a:cs typeface="Times New Roman" panose="02020603050405020304" pitchFamily="18" charset="0"/>
            </a:endParaRPr>
          </a:p>
          <a:p>
            <a:pPr marL="0" indent="0">
              <a:lnSpc>
                <a:spcPct val="110000"/>
              </a:lnSpc>
              <a:spcBef>
                <a:spcPts val="0"/>
              </a:spcBef>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a:t>
            </a:r>
            <a:r>
              <a:rPr lang="en-GB" sz="1800" b="1" u="sng" dirty="0">
                <a:effectLst/>
                <a:latin typeface="Calibri" panose="020F0502020204030204" pitchFamily="34" charset="0"/>
                <a:ea typeface="Calibri" panose="020F0502020204030204" pitchFamily="34" charset="0"/>
                <a:cs typeface="Times New Roman" panose="02020603050405020304" pitchFamily="18" charset="0"/>
              </a:rPr>
              <a:t>demagogues</a:t>
            </a:r>
            <a:r>
              <a:rPr lang="en-GB" sz="1800" dirty="0">
                <a:effectLst/>
                <a:latin typeface="Calibri" panose="020F0502020204030204" pitchFamily="34" charset="0"/>
                <a:ea typeface="Calibri" panose="020F0502020204030204" pitchFamily="34" charset="0"/>
                <a:cs typeface="Times New Roman" panose="02020603050405020304" pitchFamily="18" charset="0"/>
              </a:rPr>
              <a:t> are the worst enemies of the working class.” </a:t>
            </a:r>
          </a:p>
          <a:p>
            <a:pPr marL="0" indent="0">
              <a:lnSpc>
                <a:spcPct val="110000"/>
              </a:lnSpc>
              <a:spcBef>
                <a:spcPts val="0"/>
              </a:spcBef>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Lenin (1902) What is to be Done? LCW 5: 463</a:t>
            </a:r>
          </a:p>
          <a:p>
            <a:pPr marL="0" indent="0" algn="l">
              <a:lnSpc>
                <a:spcPct val="100000"/>
              </a:lnSpc>
              <a:spcBef>
                <a:spcPts val="0"/>
              </a:spcBef>
              <a:buNone/>
            </a:pPr>
            <a:endParaRPr lang="en-GB" sz="1800" dirty="0">
              <a:effectLst/>
              <a:ea typeface="Calibri" panose="020F0502020204030204" pitchFamily="34"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1B66B106-2F1E-4593-B66D-B4591A916530}"/>
              </a:ext>
            </a:extLst>
          </p:cNvPr>
          <p:cNvSpPr>
            <a:spLocks noGrp="1"/>
          </p:cNvSpPr>
          <p:nvPr>
            <p:ph type="sldNum" sz="quarter" idx="12"/>
          </p:nvPr>
        </p:nvSpPr>
        <p:spPr/>
        <p:txBody>
          <a:bodyPr/>
          <a:lstStyle/>
          <a:p>
            <a:fld id="{5347F342-BBD3-4B12-98F2-C80C66FF43EF}" type="slidenum">
              <a:rPr lang="en-GB" smtClean="0"/>
              <a:t>6</a:t>
            </a:fld>
            <a:endParaRPr lang="en-GB"/>
          </a:p>
        </p:txBody>
      </p:sp>
    </p:spTree>
    <p:extLst>
      <p:ext uri="{BB962C8B-B14F-4D97-AF65-F5344CB8AC3E}">
        <p14:creationId xmlns:p14="http://schemas.microsoft.com/office/powerpoint/2010/main" val="161466031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555</TotalTime>
  <Words>939</Words>
  <Application>Microsoft Office PowerPoint</Application>
  <PresentationFormat>Widescreen</PresentationFormat>
  <Paragraphs>61</Paragraphs>
  <Slides>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vt:i4>
      </vt:variant>
    </vt:vector>
  </HeadingPairs>
  <TitlesOfParts>
    <vt:vector size="11" baseType="lpstr">
      <vt:lpstr>Arial</vt:lpstr>
      <vt:lpstr>Calibri</vt:lpstr>
      <vt:lpstr>Calibri Light</vt:lpstr>
      <vt:lpstr>Symbol</vt:lpstr>
      <vt:lpstr>Office Theme</vt:lpstr>
      <vt:lpstr>Session 5: Professional revolutionaries</vt:lpstr>
      <vt:lpstr>Amateur</vt:lpstr>
      <vt:lpstr>Vertrauenspersonen or professional union officials</vt:lpstr>
      <vt:lpstr>“revolutionary by trade”</vt:lpstr>
      <vt:lpstr>Session 5: Professional revolutionaries</vt:lpstr>
      <vt:lpstr>Session 5: Key passages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Paul Hampton</dc:creator>
  <cp:lastModifiedBy>Paul Hampton</cp:lastModifiedBy>
  <cp:revision>25</cp:revision>
  <dcterms:created xsi:type="dcterms:W3CDTF">2021-04-06T19:14:30Z</dcterms:created>
  <dcterms:modified xsi:type="dcterms:W3CDTF">2021-05-13T20:48:44Z</dcterms:modified>
</cp:coreProperties>
</file>