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8" r:id="rId2"/>
    <p:sldId id="260" r:id="rId3"/>
    <p:sldId id="259" r:id="rId4"/>
    <p:sldId id="257"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498F44-0D00-48AE-86B4-C48BBDF99A77}" type="datetimeFigureOut">
              <a:rPr lang="en-GB" smtClean="0"/>
              <a:t>06/05/2021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0B6817-D1E2-41D3-B911-33968BBE6125}" type="slidenum">
              <a:rPr lang="en-GB" smtClean="0"/>
              <a:t>‹#›</a:t>
            </a:fld>
            <a:endParaRPr lang="en-GB"/>
          </a:p>
        </p:txBody>
      </p:sp>
    </p:spTree>
    <p:extLst>
      <p:ext uri="{BB962C8B-B14F-4D97-AF65-F5344CB8AC3E}">
        <p14:creationId xmlns:p14="http://schemas.microsoft.com/office/powerpoint/2010/main" val="1439138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5201-3E39-4488-954E-AF861BEEDC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90B6B30-7599-4F72-90F0-CEAD12920C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6C23260-4B9C-40BF-A9AB-E8DFB6C1C1B2}"/>
              </a:ext>
            </a:extLst>
          </p:cNvPr>
          <p:cNvSpPr>
            <a:spLocks noGrp="1"/>
          </p:cNvSpPr>
          <p:nvPr>
            <p:ph type="dt" sz="half" idx="10"/>
          </p:nvPr>
        </p:nvSpPr>
        <p:spPr/>
        <p:txBody>
          <a:bodyPr/>
          <a:lstStyle/>
          <a:p>
            <a:fld id="{2A724BF4-B66E-42B4-B610-502E20856602}" type="datetime1">
              <a:rPr lang="en-GB" smtClean="0"/>
              <a:t>06/05/2021</a:t>
            </a:fld>
            <a:endParaRPr lang="en-GB"/>
          </a:p>
        </p:txBody>
      </p:sp>
      <p:sp>
        <p:nvSpPr>
          <p:cNvPr id="5" name="Footer Placeholder 4">
            <a:extLst>
              <a:ext uri="{FF2B5EF4-FFF2-40B4-BE49-F238E27FC236}">
                <a16:creationId xmlns:a16="http://schemas.microsoft.com/office/drawing/2014/main" id="{3EE4B51F-5036-43D7-B9C6-048A6BCE07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B77A37-59BA-447B-814F-7B77C0E53A47}"/>
              </a:ext>
            </a:extLst>
          </p:cNvPr>
          <p:cNvSpPr>
            <a:spLocks noGrp="1"/>
          </p:cNvSpPr>
          <p:nvPr>
            <p:ph type="sldNum" sz="quarter" idx="12"/>
          </p:nvPr>
        </p:nvSpPr>
        <p:spPr/>
        <p:txBody>
          <a:bodyPr/>
          <a:lstStyle/>
          <a:p>
            <a:fld id="{34E2587F-C33A-45D0-8844-7B78FEBA9640}" type="slidenum">
              <a:rPr lang="en-GB" smtClean="0"/>
              <a:t>‹#›</a:t>
            </a:fld>
            <a:endParaRPr lang="en-GB"/>
          </a:p>
        </p:txBody>
      </p:sp>
    </p:spTree>
    <p:extLst>
      <p:ext uri="{BB962C8B-B14F-4D97-AF65-F5344CB8AC3E}">
        <p14:creationId xmlns:p14="http://schemas.microsoft.com/office/powerpoint/2010/main" val="3081721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1768B-ADD8-4B69-8F04-92B936FBA8B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8A6195D-A333-49B4-A58A-E6229460D7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11C81F-4FFD-47CE-B59A-54465BCC23C6}"/>
              </a:ext>
            </a:extLst>
          </p:cNvPr>
          <p:cNvSpPr>
            <a:spLocks noGrp="1"/>
          </p:cNvSpPr>
          <p:nvPr>
            <p:ph type="dt" sz="half" idx="10"/>
          </p:nvPr>
        </p:nvSpPr>
        <p:spPr/>
        <p:txBody>
          <a:bodyPr/>
          <a:lstStyle/>
          <a:p>
            <a:fld id="{534F4A05-50D1-498D-A41D-849330E5E8EF}" type="datetime1">
              <a:rPr lang="en-GB" smtClean="0"/>
              <a:t>06/05/2021</a:t>
            </a:fld>
            <a:endParaRPr lang="en-GB"/>
          </a:p>
        </p:txBody>
      </p:sp>
      <p:sp>
        <p:nvSpPr>
          <p:cNvPr id="5" name="Footer Placeholder 4">
            <a:extLst>
              <a:ext uri="{FF2B5EF4-FFF2-40B4-BE49-F238E27FC236}">
                <a16:creationId xmlns:a16="http://schemas.microsoft.com/office/drawing/2014/main" id="{B678C289-D6F0-4980-BC99-95E4995EB0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0BB3C6-D397-423D-BA6A-25D35B75CAD6}"/>
              </a:ext>
            </a:extLst>
          </p:cNvPr>
          <p:cNvSpPr>
            <a:spLocks noGrp="1"/>
          </p:cNvSpPr>
          <p:nvPr>
            <p:ph type="sldNum" sz="quarter" idx="12"/>
          </p:nvPr>
        </p:nvSpPr>
        <p:spPr/>
        <p:txBody>
          <a:bodyPr/>
          <a:lstStyle/>
          <a:p>
            <a:fld id="{34E2587F-C33A-45D0-8844-7B78FEBA9640}" type="slidenum">
              <a:rPr lang="en-GB" smtClean="0"/>
              <a:t>‹#›</a:t>
            </a:fld>
            <a:endParaRPr lang="en-GB"/>
          </a:p>
        </p:txBody>
      </p:sp>
    </p:spTree>
    <p:extLst>
      <p:ext uri="{BB962C8B-B14F-4D97-AF65-F5344CB8AC3E}">
        <p14:creationId xmlns:p14="http://schemas.microsoft.com/office/powerpoint/2010/main" val="935283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0A5BE-61B8-4A48-BCE8-D13586BC44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C525BE0-99F6-4E5D-8414-36D7EA09B3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13F10A-C250-4AD4-96A5-5BF7CC055CD3}"/>
              </a:ext>
            </a:extLst>
          </p:cNvPr>
          <p:cNvSpPr>
            <a:spLocks noGrp="1"/>
          </p:cNvSpPr>
          <p:nvPr>
            <p:ph type="dt" sz="half" idx="10"/>
          </p:nvPr>
        </p:nvSpPr>
        <p:spPr/>
        <p:txBody>
          <a:bodyPr/>
          <a:lstStyle/>
          <a:p>
            <a:fld id="{C921851B-D64D-4A25-A2EC-4F68E8A64C07}" type="datetime1">
              <a:rPr lang="en-GB" smtClean="0"/>
              <a:t>06/05/2021</a:t>
            </a:fld>
            <a:endParaRPr lang="en-GB"/>
          </a:p>
        </p:txBody>
      </p:sp>
      <p:sp>
        <p:nvSpPr>
          <p:cNvPr id="5" name="Footer Placeholder 4">
            <a:extLst>
              <a:ext uri="{FF2B5EF4-FFF2-40B4-BE49-F238E27FC236}">
                <a16:creationId xmlns:a16="http://schemas.microsoft.com/office/drawing/2014/main" id="{90B214B2-4640-46F9-94A6-68DF8DC677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D92C82-DA04-429F-9140-74F60D98822A}"/>
              </a:ext>
            </a:extLst>
          </p:cNvPr>
          <p:cNvSpPr>
            <a:spLocks noGrp="1"/>
          </p:cNvSpPr>
          <p:nvPr>
            <p:ph type="sldNum" sz="quarter" idx="12"/>
          </p:nvPr>
        </p:nvSpPr>
        <p:spPr/>
        <p:txBody>
          <a:bodyPr/>
          <a:lstStyle/>
          <a:p>
            <a:fld id="{34E2587F-C33A-45D0-8844-7B78FEBA9640}" type="slidenum">
              <a:rPr lang="en-GB" smtClean="0"/>
              <a:t>‹#›</a:t>
            </a:fld>
            <a:endParaRPr lang="en-GB"/>
          </a:p>
        </p:txBody>
      </p:sp>
    </p:spTree>
    <p:extLst>
      <p:ext uri="{BB962C8B-B14F-4D97-AF65-F5344CB8AC3E}">
        <p14:creationId xmlns:p14="http://schemas.microsoft.com/office/powerpoint/2010/main" val="1541587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D3949-4446-47BD-8D82-42CA372B5E5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FDA13A-9C50-4BAD-A9E3-A81FD35221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DCC2C50-6271-4CC9-BA91-61C83EF5CC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12D9BC9-92C5-4A66-8F28-317057EB8A4B}"/>
              </a:ext>
            </a:extLst>
          </p:cNvPr>
          <p:cNvSpPr>
            <a:spLocks noGrp="1"/>
          </p:cNvSpPr>
          <p:nvPr>
            <p:ph type="dt" sz="half" idx="10"/>
          </p:nvPr>
        </p:nvSpPr>
        <p:spPr/>
        <p:txBody>
          <a:bodyPr/>
          <a:lstStyle/>
          <a:p>
            <a:fld id="{35BEAF41-086C-4187-83D8-F9FEE519FD0B}" type="datetime1">
              <a:rPr lang="en-GB" smtClean="0"/>
              <a:t>06/05/2021</a:t>
            </a:fld>
            <a:endParaRPr lang="en-GB"/>
          </a:p>
        </p:txBody>
      </p:sp>
      <p:sp>
        <p:nvSpPr>
          <p:cNvPr id="6" name="Footer Placeholder 5">
            <a:extLst>
              <a:ext uri="{FF2B5EF4-FFF2-40B4-BE49-F238E27FC236}">
                <a16:creationId xmlns:a16="http://schemas.microsoft.com/office/drawing/2014/main" id="{379FFCBC-E908-49E0-AD59-67EBDEB316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9DD625-2FBF-4A77-9A81-5678E065856C}"/>
              </a:ext>
            </a:extLst>
          </p:cNvPr>
          <p:cNvSpPr>
            <a:spLocks noGrp="1"/>
          </p:cNvSpPr>
          <p:nvPr>
            <p:ph type="sldNum" sz="quarter" idx="12"/>
          </p:nvPr>
        </p:nvSpPr>
        <p:spPr/>
        <p:txBody>
          <a:bodyPr/>
          <a:lstStyle/>
          <a:p>
            <a:fld id="{34E2587F-C33A-45D0-8844-7B78FEBA9640}" type="slidenum">
              <a:rPr lang="en-GB" smtClean="0"/>
              <a:t>‹#›</a:t>
            </a:fld>
            <a:endParaRPr lang="en-GB"/>
          </a:p>
        </p:txBody>
      </p:sp>
    </p:spTree>
    <p:extLst>
      <p:ext uri="{BB962C8B-B14F-4D97-AF65-F5344CB8AC3E}">
        <p14:creationId xmlns:p14="http://schemas.microsoft.com/office/powerpoint/2010/main" val="1875922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C3B26-C11A-4498-A607-401B110D71A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6C5F946-42E8-4057-A9F8-EA9E066A96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8B1A0-11F8-4EDE-BD82-D1AF6C9EC8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114933-4037-4350-A0B7-F414079448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A95EDA-8AE8-4C63-AC70-370F24C479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9CD5469-01EE-4A5F-B06D-6DB8F6240BEA}"/>
              </a:ext>
            </a:extLst>
          </p:cNvPr>
          <p:cNvSpPr>
            <a:spLocks noGrp="1"/>
          </p:cNvSpPr>
          <p:nvPr>
            <p:ph type="dt" sz="half" idx="10"/>
          </p:nvPr>
        </p:nvSpPr>
        <p:spPr/>
        <p:txBody>
          <a:bodyPr/>
          <a:lstStyle/>
          <a:p>
            <a:fld id="{6C8B1AEE-4E6C-4682-A9B1-FBE0974D2461}" type="datetime1">
              <a:rPr lang="en-GB" smtClean="0"/>
              <a:t>06/05/2021</a:t>
            </a:fld>
            <a:endParaRPr lang="en-GB"/>
          </a:p>
        </p:txBody>
      </p:sp>
      <p:sp>
        <p:nvSpPr>
          <p:cNvPr id="8" name="Footer Placeholder 7">
            <a:extLst>
              <a:ext uri="{FF2B5EF4-FFF2-40B4-BE49-F238E27FC236}">
                <a16:creationId xmlns:a16="http://schemas.microsoft.com/office/drawing/2014/main" id="{E82C6EEB-7A2C-4B51-8749-B99E41DB20E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A8602D-0D99-457B-96E4-D4FE32F2A840}"/>
              </a:ext>
            </a:extLst>
          </p:cNvPr>
          <p:cNvSpPr>
            <a:spLocks noGrp="1"/>
          </p:cNvSpPr>
          <p:nvPr>
            <p:ph type="sldNum" sz="quarter" idx="12"/>
          </p:nvPr>
        </p:nvSpPr>
        <p:spPr/>
        <p:txBody>
          <a:bodyPr/>
          <a:lstStyle/>
          <a:p>
            <a:fld id="{34E2587F-C33A-45D0-8844-7B78FEBA9640}" type="slidenum">
              <a:rPr lang="en-GB" smtClean="0"/>
              <a:t>‹#›</a:t>
            </a:fld>
            <a:endParaRPr lang="en-GB"/>
          </a:p>
        </p:txBody>
      </p:sp>
    </p:spTree>
    <p:extLst>
      <p:ext uri="{BB962C8B-B14F-4D97-AF65-F5344CB8AC3E}">
        <p14:creationId xmlns:p14="http://schemas.microsoft.com/office/powerpoint/2010/main" val="2780915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FA41-D768-4FAB-A1B1-7D144034AA8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E221037-81F1-4E90-96C4-CBB1BCF49A60}"/>
              </a:ext>
            </a:extLst>
          </p:cNvPr>
          <p:cNvSpPr>
            <a:spLocks noGrp="1"/>
          </p:cNvSpPr>
          <p:nvPr>
            <p:ph type="dt" sz="half" idx="10"/>
          </p:nvPr>
        </p:nvSpPr>
        <p:spPr/>
        <p:txBody>
          <a:bodyPr/>
          <a:lstStyle/>
          <a:p>
            <a:fld id="{B4AE9538-EB3A-41FF-A6DD-FA118ABF481F}" type="datetime1">
              <a:rPr lang="en-GB" smtClean="0"/>
              <a:t>06/05/2021</a:t>
            </a:fld>
            <a:endParaRPr lang="en-GB"/>
          </a:p>
        </p:txBody>
      </p:sp>
      <p:sp>
        <p:nvSpPr>
          <p:cNvPr id="4" name="Footer Placeholder 3">
            <a:extLst>
              <a:ext uri="{FF2B5EF4-FFF2-40B4-BE49-F238E27FC236}">
                <a16:creationId xmlns:a16="http://schemas.microsoft.com/office/drawing/2014/main" id="{D3973F5B-999A-474A-9E64-49FB56067B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CF87B5B-FDD7-449E-B4C7-1DF5D718BDEB}"/>
              </a:ext>
            </a:extLst>
          </p:cNvPr>
          <p:cNvSpPr>
            <a:spLocks noGrp="1"/>
          </p:cNvSpPr>
          <p:nvPr>
            <p:ph type="sldNum" sz="quarter" idx="12"/>
          </p:nvPr>
        </p:nvSpPr>
        <p:spPr/>
        <p:txBody>
          <a:bodyPr/>
          <a:lstStyle/>
          <a:p>
            <a:fld id="{34E2587F-C33A-45D0-8844-7B78FEBA9640}" type="slidenum">
              <a:rPr lang="en-GB" smtClean="0"/>
              <a:t>‹#›</a:t>
            </a:fld>
            <a:endParaRPr lang="en-GB"/>
          </a:p>
        </p:txBody>
      </p:sp>
    </p:spTree>
    <p:extLst>
      <p:ext uri="{BB962C8B-B14F-4D97-AF65-F5344CB8AC3E}">
        <p14:creationId xmlns:p14="http://schemas.microsoft.com/office/powerpoint/2010/main" val="2077861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4DCC56-46FB-4F3F-89CF-5FC4BCD2754B}"/>
              </a:ext>
            </a:extLst>
          </p:cNvPr>
          <p:cNvSpPr>
            <a:spLocks noGrp="1"/>
          </p:cNvSpPr>
          <p:nvPr>
            <p:ph type="dt" sz="half" idx="10"/>
          </p:nvPr>
        </p:nvSpPr>
        <p:spPr/>
        <p:txBody>
          <a:bodyPr/>
          <a:lstStyle/>
          <a:p>
            <a:fld id="{15E0993F-5438-45D2-8350-385DA3903380}" type="datetime1">
              <a:rPr lang="en-GB" smtClean="0"/>
              <a:t>06/05/2021</a:t>
            </a:fld>
            <a:endParaRPr lang="en-GB"/>
          </a:p>
        </p:txBody>
      </p:sp>
      <p:sp>
        <p:nvSpPr>
          <p:cNvPr id="3" name="Footer Placeholder 2">
            <a:extLst>
              <a:ext uri="{FF2B5EF4-FFF2-40B4-BE49-F238E27FC236}">
                <a16:creationId xmlns:a16="http://schemas.microsoft.com/office/drawing/2014/main" id="{1ED8272A-0A7B-430D-A1FA-954CB8067F8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DEC87E1-C8F8-4626-AE7B-2395EB35E2DA}"/>
              </a:ext>
            </a:extLst>
          </p:cNvPr>
          <p:cNvSpPr>
            <a:spLocks noGrp="1"/>
          </p:cNvSpPr>
          <p:nvPr>
            <p:ph type="sldNum" sz="quarter" idx="12"/>
          </p:nvPr>
        </p:nvSpPr>
        <p:spPr/>
        <p:txBody>
          <a:bodyPr/>
          <a:lstStyle/>
          <a:p>
            <a:fld id="{34E2587F-C33A-45D0-8844-7B78FEBA9640}" type="slidenum">
              <a:rPr lang="en-GB" smtClean="0"/>
              <a:t>‹#›</a:t>
            </a:fld>
            <a:endParaRPr lang="en-GB"/>
          </a:p>
        </p:txBody>
      </p:sp>
    </p:spTree>
    <p:extLst>
      <p:ext uri="{BB962C8B-B14F-4D97-AF65-F5344CB8AC3E}">
        <p14:creationId xmlns:p14="http://schemas.microsoft.com/office/powerpoint/2010/main" val="1223587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6F7C2-D074-4C0B-8C29-32B33469C2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431B14D-A4FE-463F-AD2E-2DD6E91C8A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895EFB0-65FB-4B09-B627-7891C1D8DF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95B0DD-4B42-48AE-80F2-3F0EC0F425E7}"/>
              </a:ext>
            </a:extLst>
          </p:cNvPr>
          <p:cNvSpPr>
            <a:spLocks noGrp="1"/>
          </p:cNvSpPr>
          <p:nvPr>
            <p:ph type="dt" sz="half" idx="10"/>
          </p:nvPr>
        </p:nvSpPr>
        <p:spPr/>
        <p:txBody>
          <a:bodyPr/>
          <a:lstStyle/>
          <a:p>
            <a:fld id="{C542A1D3-7527-448E-9AF3-2B43A1AA2D4E}" type="datetime1">
              <a:rPr lang="en-GB" smtClean="0"/>
              <a:t>06/05/2021</a:t>
            </a:fld>
            <a:endParaRPr lang="en-GB"/>
          </a:p>
        </p:txBody>
      </p:sp>
      <p:sp>
        <p:nvSpPr>
          <p:cNvPr id="6" name="Footer Placeholder 5">
            <a:extLst>
              <a:ext uri="{FF2B5EF4-FFF2-40B4-BE49-F238E27FC236}">
                <a16:creationId xmlns:a16="http://schemas.microsoft.com/office/drawing/2014/main" id="{A5EF835C-A580-441A-ACEF-9A2597AB53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B0DED2-B1BF-4C8C-96DF-597718CE1525}"/>
              </a:ext>
            </a:extLst>
          </p:cNvPr>
          <p:cNvSpPr>
            <a:spLocks noGrp="1"/>
          </p:cNvSpPr>
          <p:nvPr>
            <p:ph type="sldNum" sz="quarter" idx="12"/>
          </p:nvPr>
        </p:nvSpPr>
        <p:spPr/>
        <p:txBody>
          <a:bodyPr/>
          <a:lstStyle/>
          <a:p>
            <a:fld id="{34E2587F-C33A-45D0-8844-7B78FEBA9640}" type="slidenum">
              <a:rPr lang="en-GB" smtClean="0"/>
              <a:t>‹#›</a:t>
            </a:fld>
            <a:endParaRPr lang="en-GB"/>
          </a:p>
        </p:txBody>
      </p:sp>
    </p:spTree>
    <p:extLst>
      <p:ext uri="{BB962C8B-B14F-4D97-AF65-F5344CB8AC3E}">
        <p14:creationId xmlns:p14="http://schemas.microsoft.com/office/powerpoint/2010/main" val="2234694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7D203-2B6A-4BB1-A663-8F8790A18F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520C69F-7420-4A80-82C7-1573E4B1A6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19D9AEA-7205-42C1-84F1-604C1B05CE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46B524-57C3-4AEC-BC30-1546EF403CE0}"/>
              </a:ext>
            </a:extLst>
          </p:cNvPr>
          <p:cNvSpPr>
            <a:spLocks noGrp="1"/>
          </p:cNvSpPr>
          <p:nvPr>
            <p:ph type="dt" sz="half" idx="10"/>
          </p:nvPr>
        </p:nvSpPr>
        <p:spPr/>
        <p:txBody>
          <a:bodyPr/>
          <a:lstStyle/>
          <a:p>
            <a:fld id="{F67AC498-9688-4AFF-AB7A-B0714A380212}" type="datetime1">
              <a:rPr lang="en-GB" smtClean="0"/>
              <a:t>06/05/2021</a:t>
            </a:fld>
            <a:endParaRPr lang="en-GB"/>
          </a:p>
        </p:txBody>
      </p:sp>
      <p:sp>
        <p:nvSpPr>
          <p:cNvPr id="6" name="Footer Placeholder 5">
            <a:extLst>
              <a:ext uri="{FF2B5EF4-FFF2-40B4-BE49-F238E27FC236}">
                <a16:creationId xmlns:a16="http://schemas.microsoft.com/office/drawing/2014/main" id="{FD588F71-CE08-42F4-917A-B44333B2A9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F13A8F-DF20-418E-B984-2C54BA860527}"/>
              </a:ext>
            </a:extLst>
          </p:cNvPr>
          <p:cNvSpPr>
            <a:spLocks noGrp="1"/>
          </p:cNvSpPr>
          <p:nvPr>
            <p:ph type="sldNum" sz="quarter" idx="12"/>
          </p:nvPr>
        </p:nvSpPr>
        <p:spPr/>
        <p:txBody>
          <a:bodyPr/>
          <a:lstStyle/>
          <a:p>
            <a:fld id="{34E2587F-C33A-45D0-8844-7B78FEBA9640}" type="slidenum">
              <a:rPr lang="en-GB" smtClean="0"/>
              <a:t>‹#›</a:t>
            </a:fld>
            <a:endParaRPr lang="en-GB"/>
          </a:p>
        </p:txBody>
      </p:sp>
    </p:spTree>
    <p:extLst>
      <p:ext uri="{BB962C8B-B14F-4D97-AF65-F5344CB8AC3E}">
        <p14:creationId xmlns:p14="http://schemas.microsoft.com/office/powerpoint/2010/main" val="2811129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D9879-78C2-4A35-A47F-84F1C9A0DC7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3D40AAB-90BC-4B1E-BA3D-61F5DCF6EA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382AF5-FEAF-4D8C-910C-9698939781BA}"/>
              </a:ext>
            </a:extLst>
          </p:cNvPr>
          <p:cNvSpPr>
            <a:spLocks noGrp="1"/>
          </p:cNvSpPr>
          <p:nvPr>
            <p:ph type="dt" sz="half" idx="10"/>
          </p:nvPr>
        </p:nvSpPr>
        <p:spPr/>
        <p:txBody>
          <a:bodyPr/>
          <a:lstStyle/>
          <a:p>
            <a:fld id="{FFBC5221-2F52-464C-914E-371E077CB92E}" type="datetime1">
              <a:rPr lang="en-GB" smtClean="0"/>
              <a:t>06/05/2021</a:t>
            </a:fld>
            <a:endParaRPr lang="en-GB"/>
          </a:p>
        </p:txBody>
      </p:sp>
      <p:sp>
        <p:nvSpPr>
          <p:cNvPr id="5" name="Footer Placeholder 4">
            <a:extLst>
              <a:ext uri="{FF2B5EF4-FFF2-40B4-BE49-F238E27FC236}">
                <a16:creationId xmlns:a16="http://schemas.microsoft.com/office/drawing/2014/main" id="{3485DC52-44C2-4B83-BA07-0E6CDAF02F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6A5C1D-80C5-4D43-9A94-1AD0B52E1501}"/>
              </a:ext>
            </a:extLst>
          </p:cNvPr>
          <p:cNvSpPr>
            <a:spLocks noGrp="1"/>
          </p:cNvSpPr>
          <p:nvPr>
            <p:ph type="sldNum" sz="quarter" idx="12"/>
          </p:nvPr>
        </p:nvSpPr>
        <p:spPr/>
        <p:txBody>
          <a:bodyPr/>
          <a:lstStyle/>
          <a:p>
            <a:fld id="{34E2587F-C33A-45D0-8844-7B78FEBA9640}" type="slidenum">
              <a:rPr lang="en-GB" smtClean="0"/>
              <a:t>‹#›</a:t>
            </a:fld>
            <a:endParaRPr lang="en-GB"/>
          </a:p>
        </p:txBody>
      </p:sp>
    </p:spTree>
    <p:extLst>
      <p:ext uri="{BB962C8B-B14F-4D97-AF65-F5344CB8AC3E}">
        <p14:creationId xmlns:p14="http://schemas.microsoft.com/office/powerpoint/2010/main" val="2903463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0DB9E6-7448-4750-B30C-6F26B0A97C1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BF660F-F43E-401E-8498-95FB61FC9E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471199-1C6A-4F7C-B354-186FAC94420C}"/>
              </a:ext>
            </a:extLst>
          </p:cNvPr>
          <p:cNvSpPr>
            <a:spLocks noGrp="1"/>
          </p:cNvSpPr>
          <p:nvPr>
            <p:ph type="dt" sz="half" idx="10"/>
          </p:nvPr>
        </p:nvSpPr>
        <p:spPr/>
        <p:txBody>
          <a:bodyPr/>
          <a:lstStyle/>
          <a:p>
            <a:fld id="{AA887C54-8F51-44A3-9C33-3670A8862C8A}" type="datetime1">
              <a:rPr lang="en-GB" smtClean="0"/>
              <a:t>06/05/2021</a:t>
            </a:fld>
            <a:endParaRPr lang="en-GB"/>
          </a:p>
        </p:txBody>
      </p:sp>
      <p:sp>
        <p:nvSpPr>
          <p:cNvPr id="5" name="Footer Placeholder 4">
            <a:extLst>
              <a:ext uri="{FF2B5EF4-FFF2-40B4-BE49-F238E27FC236}">
                <a16:creationId xmlns:a16="http://schemas.microsoft.com/office/drawing/2014/main" id="{16EA2DA5-A124-4A5D-9AF6-37FA2EE908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C851C8-026B-41D9-B2A8-9DB4C1DE10A0}"/>
              </a:ext>
            </a:extLst>
          </p:cNvPr>
          <p:cNvSpPr>
            <a:spLocks noGrp="1"/>
          </p:cNvSpPr>
          <p:nvPr>
            <p:ph type="sldNum" sz="quarter" idx="12"/>
          </p:nvPr>
        </p:nvSpPr>
        <p:spPr/>
        <p:txBody>
          <a:bodyPr/>
          <a:lstStyle/>
          <a:p>
            <a:fld id="{34E2587F-C33A-45D0-8844-7B78FEBA9640}" type="slidenum">
              <a:rPr lang="en-GB" smtClean="0"/>
              <a:t>‹#›</a:t>
            </a:fld>
            <a:endParaRPr lang="en-GB"/>
          </a:p>
        </p:txBody>
      </p:sp>
    </p:spTree>
    <p:extLst>
      <p:ext uri="{BB962C8B-B14F-4D97-AF65-F5344CB8AC3E}">
        <p14:creationId xmlns:p14="http://schemas.microsoft.com/office/powerpoint/2010/main" val="1279517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618249-61FE-4CB8-B71A-57928062CE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A2A638-03FF-43E7-A0B0-7D8D88C4DA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8393AD-2FD3-403E-8B7D-21DA7E544C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E42D13-16FD-427D-963F-1E65EDF43302}" type="datetime1">
              <a:rPr lang="en-GB" smtClean="0"/>
              <a:t>06/05/2021</a:t>
            </a:fld>
            <a:endParaRPr lang="en-GB"/>
          </a:p>
        </p:txBody>
      </p:sp>
      <p:sp>
        <p:nvSpPr>
          <p:cNvPr id="5" name="Footer Placeholder 4">
            <a:extLst>
              <a:ext uri="{FF2B5EF4-FFF2-40B4-BE49-F238E27FC236}">
                <a16:creationId xmlns:a16="http://schemas.microsoft.com/office/drawing/2014/main" id="{D6F500F1-D706-4731-8201-4594C8FBEA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111EDE0-EDC4-434B-A4D5-DC0D3C3726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E2587F-C33A-45D0-8844-7B78FEBA9640}" type="slidenum">
              <a:rPr lang="en-GB" smtClean="0"/>
              <a:t>‹#›</a:t>
            </a:fld>
            <a:endParaRPr lang="en-GB"/>
          </a:p>
        </p:txBody>
      </p:sp>
    </p:spTree>
    <p:extLst>
      <p:ext uri="{BB962C8B-B14F-4D97-AF65-F5344CB8AC3E}">
        <p14:creationId xmlns:p14="http://schemas.microsoft.com/office/powerpoint/2010/main" val="3990583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8E214-D1BA-47EE-A043-9D1F2BC12FED}"/>
              </a:ext>
            </a:extLst>
          </p:cNvPr>
          <p:cNvSpPr>
            <a:spLocks noGrp="1"/>
          </p:cNvSpPr>
          <p:nvPr>
            <p:ph type="title"/>
          </p:nvPr>
        </p:nvSpPr>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Session 4: Propaganda and agitation</a:t>
            </a:r>
            <a:endParaRPr lang="en-GB" sz="3600" dirty="0"/>
          </a:p>
        </p:txBody>
      </p:sp>
      <p:sp>
        <p:nvSpPr>
          <p:cNvPr id="3" name="Content Placeholder 2">
            <a:extLst>
              <a:ext uri="{FF2B5EF4-FFF2-40B4-BE49-F238E27FC236}">
                <a16:creationId xmlns:a16="http://schemas.microsoft.com/office/drawing/2014/main" id="{EDD5DE54-3B5D-4CAD-9AB8-5908F75C5D6D}"/>
              </a:ext>
            </a:extLst>
          </p:cNvPr>
          <p:cNvSpPr>
            <a:spLocks noGrp="1"/>
          </p:cNvSpPr>
          <p:nvPr>
            <p:ph idx="1"/>
          </p:nvPr>
        </p:nvSpPr>
        <p:spPr>
          <a:xfrm>
            <a:off x="1530659" y="1658771"/>
            <a:ext cx="5074328" cy="1605861"/>
          </a:xfrm>
          <a:ln>
            <a:solidFill>
              <a:schemeClr val="tx1"/>
            </a:solidFill>
          </a:ln>
        </p:spPr>
        <p:txBody>
          <a:bodyPr>
            <a:normAutofit/>
          </a:bodyPr>
          <a:lstStyle/>
          <a:p>
            <a:pPr marL="0" indent="0" algn="l">
              <a:lnSpc>
                <a:spcPct val="100000"/>
              </a:lnSpc>
              <a:spcBef>
                <a:spcPts val="0"/>
              </a:spcBef>
              <a:buNone/>
            </a:pPr>
            <a:r>
              <a:rPr lang="en-GB" sz="1800" i="1" dirty="0">
                <a:effectLst/>
                <a:ea typeface="Calibri" panose="020F0502020204030204" pitchFamily="34" charset="0"/>
                <a:cs typeface="Times New Roman" panose="02020603050405020304" pitchFamily="18" charset="0"/>
              </a:rPr>
              <a:t>“Success can only be achieved by organised effort:</a:t>
            </a:r>
            <a:endParaRPr lang="en-GB" sz="1800" dirty="0">
              <a:effectLst/>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b="1" i="1" dirty="0">
                <a:effectLst/>
                <a:ea typeface="Calibri" panose="020F0502020204030204" pitchFamily="34" charset="0"/>
                <a:cs typeface="Times New Roman" panose="02020603050405020304" pitchFamily="18" charset="0"/>
              </a:rPr>
              <a:t>Educate</a:t>
            </a:r>
            <a:r>
              <a:rPr lang="en-GB" sz="1800" i="1" dirty="0">
                <a:effectLst/>
                <a:ea typeface="Calibri" panose="020F0502020204030204" pitchFamily="34" charset="0"/>
                <a:cs typeface="Times New Roman" panose="02020603050405020304" pitchFamily="18" charset="0"/>
              </a:rPr>
              <a:t>. We shall need all our intelligence.</a:t>
            </a:r>
            <a:endParaRPr lang="en-GB" sz="1800" dirty="0">
              <a:effectLst/>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b="1" i="1" dirty="0">
                <a:effectLst/>
                <a:ea typeface="Calibri" panose="020F0502020204030204" pitchFamily="34" charset="0"/>
                <a:cs typeface="Times New Roman" panose="02020603050405020304" pitchFamily="18" charset="0"/>
              </a:rPr>
              <a:t>Agitate</a:t>
            </a:r>
            <a:r>
              <a:rPr lang="en-GB" sz="1800" i="1" dirty="0">
                <a:effectLst/>
                <a:ea typeface="Calibri" panose="020F0502020204030204" pitchFamily="34" charset="0"/>
                <a:cs typeface="Times New Roman" panose="02020603050405020304" pitchFamily="18" charset="0"/>
              </a:rPr>
              <a:t>. We shall need all our enthusiasm.</a:t>
            </a:r>
            <a:endParaRPr lang="en-GB" sz="1800" dirty="0">
              <a:effectLst/>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b="1" i="1" dirty="0">
                <a:effectLst/>
                <a:ea typeface="Calibri" panose="020F0502020204030204" pitchFamily="34" charset="0"/>
                <a:cs typeface="Times New Roman" panose="02020603050405020304" pitchFamily="18" charset="0"/>
              </a:rPr>
              <a:t>Organise</a:t>
            </a:r>
            <a:r>
              <a:rPr lang="en-GB" sz="1800" i="1" dirty="0">
                <a:effectLst/>
                <a:ea typeface="Calibri" panose="020F0502020204030204" pitchFamily="34" charset="0"/>
                <a:cs typeface="Times New Roman" panose="02020603050405020304" pitchFamily="18" charset="0"/>
              </a:rPr>
              <a:t>. We shall need all our force.”</a:t>
            </a:r>
            <a:endParaRPr lang="en-GB" sz="1800" dirty="0">
              <a:effectLst/>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dirty="0">
                <a:effectLst/>
                <a:ea typeface="Calibri" panose="020F0502020204030204" pitchFamily="34" charset="0"/>
                <a:cs typeface="Times New Roman" panose="02020603050405020304" pitchFamily="18" charset="0"/>
              </a:rPr>
              <a:t>SDF, Socialism Made Plain, 1883: 8</a:t>
            </a:r>
          </a:p>
        </p:txBody>
      </p:sp>
      <p:sp>
        <p:nvSpPr>
          <p:cNvPr id="4" name="Slide Number Placeholder 3">
            <a:extLst>
              <a:ext uri="{FF2B5EF4-FFF2-40B4-BE49-F238E27FC236}">
                <a16:creationId xmlns:a16="http://schemas.microsoft.com/office/drawing/2014/main" id="{54E5CE6A-20E1-4DD2-812A-E6BE9675D160}"/>
              </a:ext>
            </a:extLst>
          </p:cNvPr>
          <p:cNvSpPr>
            <a:spLocks noGrp="1"/>
          </p:cNvSpPr>
          <p:nvPr>
            <p:ph type="sldNum" sz="quarter" idx="12"/>
          </p:nvPr>
        </p:nvSpPr>
        <p:spPr/>
        <p:txBody>
          <a:bodyPr/>
          <a:lstStyle/>
          <a:p>
            <a:fld id="{34E2587F-C33A-45D0-8844-7B78FEBA9640}" type="slidenum">
              <a:rPr lang="en-GB" smtClean="0"/>
              <a:t>1</a:t>
            </a:fld>
            <a:endParaRPr lang="en-GB"/>
          </a:p>
        </p:txBody>
      </p:sp>
      <p:pic>
        <p:nvPicPr>
          <p:cNvPr id="3074" name="Picture 2" descr="Chants for Socialists, by William Morris">
            <a:extLst>
              <a:ext uri="{FF2B5EF4-FFF2-40B4-BE49-F238E27FC236}">
                <a16:creationId xmlns:a16="http://schemas.microsoft.com/office/drawing/2014/main" id="{FB77ECB1-D185-4038-8E1E-7F9E68DF7C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3040" y="1578558"/>
            <a:ext cx="3275119" cy="176628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ilhelm liebknecht - Used - AbeBooks">
            <a:extLst>
              <a:ext uri="{FF2B5EF4-FFF2-40B4-BE49-F238E27FC236}">
                <a16:creationId xmlns:a16="http://schemas.microsoft.com/office/drawing/2014/main" id="{5B309198-C9CA-4D14-ABCD-F8705AE0A9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301" t="12881" r="33317" b="47235"/>
          <a:stretch/>
        </p:blipFill>
        <p:spPr bwMode="auto">
          <a:xfrm>
            <a:off x="9756560" y="3799982"/>
            <a:ext cx="1597240" cy="2381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3141581E-4F4C-4C18-98C4-C29C08C3CB7B}"/>
              </a:ext>
            </a:extLst>
          </p:cNvPr>
          <p:cNvSpPr txBox="1">
            <a:spLocks/>
          </p:cNvSpPr>
          <p:nvPr/>
        </p:nvSpPr>
        <p:spPr>
          <a:xfrm>
            <a:off x="607381" y="3625284"/>
            <a:ext cx="8802949" cy="31192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GB" sz="1800" dirty="0">
                <a:ea typeface="Calibri" panose="020F0502020204030204" pitchFamily="34" charset="0"/>
                <a:cs typeface="Times New Roman" panose="02020603050405020304" pitchFamily="18" charset="0"/>
              </a:rPr>
              <a:t>“The words of Liebknecht, veteran of German Social-Democracy, serve as the watchword of our activities: “</a:t>
            </a:r>
            <a:r>
              <a:rPr lang="en-GB" sz="1800" b="1" i="1" dirty="0" err="1">
                <a:ea typeface="Calibri" panose="020F0502020204030204" pitchFamily="34" charset="0"/>
                <a:cs typeface="Times New Roman" panose="02020603050405020304" pitchFamily="18" charset="0"/>
              </a:rPr>
              <a:t>Studieren</a:t>
            </a:r>
            <a:r>
              <a:rPr lang="en-GB" sz="1800" b="1" i="1" dirty="0">
                <a:ea typeface="Calibri" panose="020F0502020204030204" pitchFamily="34" charset="0"/>
                <a:cs typeface="Times New Roman" panose="02020603050405020304" pitchFamily="18" charset="0"/>
              </a:rPr>
              <a:t>, </a:t>
            </a:r>
            <a:r>
              <a:rPr lang="en-GB" sz="1800" b="1" i="1" dirty="0" err="1">
                <a:ea typeface="Calibri" panose="020F0502020204030204" pitchFamily="34" charset="0"/>
                <a:cs typeface="Times New Roman" panose="02020603050405020304" pitchFamily="18" charset="0"/>
              </a:rPr>
              <a:t>propagandieren</a:t>
            </a:r>
            <a:r>
              <a:rPr lang="en-GB" sz="1800" b="1" i="1" dirty="0">
                <a:ea typeface="Calibri" panose="020F0502020204030204" pitchFamily="34" charset="0"/>
                <a:cs typeface="Times New Roman" panose="02020603050405020304" pitchFamily="18" charset="0"/>
              </a:rPr>
              <a:t>, </a:t>
            </a:r>
            <a:r>
              <a:rPr lang="en-GB" sz="1800" b="1" i="1" dirty="0" err="1">
                <a:ea typeface="Calibri" panose="020F0502020204030204" pitchFamily="34" charset="0"/>
                <a:cs typeface="Times New Roman" panose="02020603050405020304" pitchFamily="18" charset="0"/>
              </a:rPr>
              <a:t>organisieren</a:t>
            </a:r>
            <a:r>
              <a:rPr lang="en-GB" sz="1800" dirty="0">
                <a:ea typeface="Calibri" panose="020F0502020204030204" pitchFamily="34" charset="0"/>
                <a:cs typeface="Times New Roman" panose="02020603050405020304" pitchFamily="18" charset="0"/>
              </a:rPr>
              <a:t>”— Learn, propagandise, organise— and the pivot of this activity can and must be only the organ of the Party.”</a:t>
            </a:r>
          </a:p>
          <a:p>
            <a:pPr marL="0" indent="0">
              <a:lnSpc>
                <a:spcPct val="100000"/>
              </a:lnSpc>
              <a:spcBef>
                <a:spcPts val="0"/>
              </a:spcBef>
              <a:buFont typeface="Arial" panose="020B0604020202020204" pitchFamily="34" charset="0"/>
              <a:buNone/>
            </a:pPr>
            <a:r>
              <a:rPr lang="en-GB" sz="1800" dirty="0">
                <a:ea typeface="Calibri" panose="020F0502020204030204" pitchFamily="34" charset="0"/>
                <a:cs typeface="Times New Roman" panose="02020603050405020304" pitchFamily="18" charset="0"/>
              </a:rPr>
              <a:t>Lenin (1899) Our Immediate Task. (</a:t>
            </a:r>
            <a:r>
              <a:rPr lang="en-GB" sz="1800" i="1" dirty="0" err="1">
                <a:ea typeface="Calibri" panose="020F0502020204030204" pitchFamily="34" charset="0"/>
                <a:cs typeface="Times New Roman" panose="02020603050405020304" pitchFamily="18" charset="0"/>
              </a:rPr>
              <a:t>Rabochaya</a:t>
            </a:r>
            <a:r>
              <a:rPr lang="en-GB" sz="1800" i="1" dirty="0">
                <a:ea typeface="Calibri" panose="020F0502020204030204" pitchFamily="34" charset="0"/>
                <a:cs typeface="Times New Roman" panose="02020603050405020304" pitchFamily="18" charset="0"/>
              </a:rPr>
              <a:t> Gazeta</a:t>
            </a:r>
            <a:r>
              <a:rPr lang="en-GB" sz="1800" dirty="0">
                <a:ea typeface="Calibri" panose="020F0502020204030204" pitchFamily="34" charset="0"/>
                <a:cs typeface="Times New Roman" panose="02020603050405020304" pitchFamily="18" charset="0"/>
              </a:rPr>
              <a:t>). LCW 4: 220</a:t>
            </a:r>
          </a:p>
          <a:p>
            <a:pPr marL="0" indent="0">
              <a:lnSpc>
                <a:spcPct val="100000"/>
              </a:lnSpc>
              <a:spcBef>
                <a:spcPts val="0"/>
              </a:spcBef>
              <a:buFont typeface="Arial" panose="020B0604020202020204" pitchFamily="34" charset="0"/>
              <a:buNone/>
            </a:pPr>
            <a:endParaRPr lang="en-GB" sz="1800" dirty="0">
              <a:ea typeface="Calibri" panose="020F0502020204030204" pitchFamily="34" charset="0"/>
              <a:cs typeface="Times New Roman" panose="02020603050405020304" pitchFamily="18" charset="0"/>
            </a:endParaRPr>
          </a:p>
          <a:p>
            <a:pPr marL="0" indent="0">
              <a:lnSpc>
                <a:spcPct val="100000"/>
              </a:lnSpc>
              <a:spcBef>
                <a:spcPts val="0"/>
              </a:spcBef>
              <a:buFont typeface="Arial" panose="020B0604020202020204" pitchFamily="34" charset="0"/>
              <a:buNone/>
            </a:pPr>
            <a:r>
              <a:rPr lang="en-GB" sz="1800" dirty="0">
                <a:ea typeface="Calibri" panose="020F0502020204030204" pitchFamily="34" charset="0"/>
                <a:cs typeface="Times New Roman" panose="02020603050405020304" pitchFamily="18" charset="0"/>
              </a:rPr>
              <a:t>“Under present circumstances… it is inconceivable that Social-Democracy might obtain a majority in parliament. The conditions for that have as yet to be created; and we can create them only by winning over the masses to our point of view through </a:t>
            </a:r>
            <a:r>
              <a:rPr lang="en-GB" sz="1800" b="1" u="sng" dirty="0">
                <a:ea typeface="Calibri" panose="020F0502020204030204" pitchFamily="34" charset="0"/>
                <a:cs typeface="Times New Roman" panose="02020603050405020304" pitchFamily="18" charset="0"/>
              </a:rPr>
              <a:t>agitation</a:t>
            </a:r>
            <a:r>
              <a:rPr lang="en-GB" sz="1800" dirty="0">
                <a:ea typeface="Calibri" panose="020F0502020204030204" pitchFamily="34" charset="0"/>
                <a:cs typeface="Times New Roman" panose="02020603050405020304" pitchFamily="18" charset="0"/>
              </a:rPr>
              <a:t> and </a:t>
            </a:r>
            <a:r>
              <a:rPr lang="en-GB" sz="1800" b="1" u="sng" dirty="0">
                <a:ea typeface="Calibri" panose="020F0502020204030204" pitchFamily="34" charset="0"/>
                <a:cs typeface="Times New Roman" panose="02020603050405020304" pitchFamily="18" charset="0"/>
              </a:rPr>
              <a:t>propaganda</a:t>
            </a:r>
            <a:r>
              <a:rPr lang="en-GB" sz="1800" dirty="0">
                <a:ea typeface="Calibri" panose="020F0502020204030204" pitchFamily="34" charset="0"/>
                <a:cs typeface="Times New Roman" panose="02020603050405020304" pitchFamily="18" charset="0"/>
              </a:rPr>
              <a:t>, and through </a:t>
            </a:r>
            <a:r>
              <a:rPr lang="en-GB" sz="1800" b="1" u="sng" dirty="0">
                <a:ea typeface="Calibri" panose="020F0502020204030204" pitchFamily="34" charset="0"/>
                <a:cs typeface="Times New Roman" panose="02020603050405020304" pitchFamily="18" charset="0"/>
              </a:rPr>
              <a:t>organisation</a:t>
            </a:r>
            <a:r>
              <a:rPr lang="en-GB" sz="1800" dirty="0">
                <a:ea typeface="Calibri" panose="020F0502020204030204" pitchFamily="34" charset="0"/>
                <a:cs typeface="Times New Roman" panose="02020603050405020304" pitchFamily="18" charset="0"/>
              </a:rPr>
              <a:t> make our forces effective.”</a:t>
            </a:r>
          </a:p>
          <a:p>
            <a:pPr marL="0" indent="0">
              <a:lnSpc>
                <a:spcPct val="100000"/>
              </a:lnSpc>
              <a:spcBef>
                <a:spcPts val="0"/>
              </a:spcBef>
              <a:buFont typeface="Arial" panose="020B0604020202020204" pitchFamily="34" charset="0"/>
              <a:buNone/>
            </a:pPr>
            <a:r>
              <a:rPr lang="en-GB" sz="1800" dirty="0">
                <a:ea typeface="Calibri" panose="020F0502020204030204" pitchFamily="34" charset="0"/>
                <a:cs typeface="Times New Roman" panose="02020603050405020304" pitchFamily="18" charset="0"/>
              </a:rPr>
              <a:t>Wilhelm Liebknecht (1889) On the Political Position of Social-Democracy. </a:t>
            </a:r>
            <a:r>
              <a:rPr lang="en-GB" sz="1800" dirty="0" err="1">
                <a:ea typeface="Calibri" panose="020F0502020204030204" pitchFamily="34" charset="0"/>
                <a:cs typeface="Times New Roman" panose="02020603050405020304" pitchFamily="18" charset="0"/>
              </a:rPr>
              <a:t>Pelz</a:t>
            </a:r>
            <a:r>
              <a:rPr lang="en-GB" sz="1800" dirty="0">
                <a:ea typeface="Calibri" panose="020F0502020204030204" pitchFamily="34" charset="0"/>
                <a:cs typeface="Times New Roman" panose="02020603050405020304" pitchFamily="18" charset="0"/>
              </a:rPr>
              <a:t> 2016: 174</a:t>
            </a:r>
          </a:p>
        </p:txBody>
      </p:sp>
    </p:spTree>
    <p:extLst>
      <p:ext uri="{BB962C8B-B14F-4D97-AF65-F5344CB8AC3E}">
        <p14:creationId xmlns:p14="http://schemas.microsoft.com/office/powerpoint/2010/main" val="1260353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BB294-2F1D-4A6A-ACD6-B72EC468B64B}"/>
              </a:ext>
            </a:extLst>
          </p:cNvPr>
          <p:cNvSpPr>
            <a:spLocks noGrp="1"/>
          </p:cNvSpPr>
          <p:nvPr>
            <p:ph type="title"/>
          </p:nvPr>
        </p:nvSpPr>
        <p:spPr/>
        <p:txBody>
          <a:bodyPr>
            <a:normAutofit/>
          </a:bodyPr>
          <a:lstStyle/>
          <a:p>
            <a:pPr algn="ctr"/>
            <a:r>
              <a:rPr lang="en-GB" sz="3600" b="1" dirty="0">
                <a:effectLst/>
                <a:ea typeface="Calibri" panose="020F0502020204030204" pitchFamily="34" charset="0"/>
                <a:cs typeface="Times New Roman" panose="02020603050405020304" pitchFamily="18" charset="0"/>
              </a:rPr>
              <a:t>Plekhanov</a:t>
            </a:r>
            <a:r>
              <a:rPr lang="en-GB" sz="3600" dirty="0">
                <a:effectLst/>
                <a:ea typeface="Calibri" panose="020F0502020204030204" pitchFamily="34" charset="0"/>
                <a:cs typeface="Times New Roman" panose="02020603050405020304" pitchFamily="18" charset="0"/>
              </a:rPr>
              <a:t> </a:t>
            </a:r>
            <a:r>
              <a:rPr lang="en-GB" sz="3600" b="1" dirty="0">
                <a:effectLst/>
                <a:latin typeface="Calibri Light" panose="020F0302020204030204" pitchFamily="34" charset="0"/>
                <a:ea typeface="Calibri" panose="020F0502020204030204" pitchFamily="34" charset="0"/>
                <a:cs typeface="Calibri Light" panose="020F0302020204030204" pitchFamily="34" charset="0"/>
              </a:rPr>
              <a:t>: Propaganda and agitation</a:t>
            </a:r>
            <a:endParaRPr lang="en-GB" sz="3600" dirty="0"/>
          </a:p>
        </p:txBody>
      </p:sp>
      <p:sp>
        <p:nvSpPr>
          <p:cNvPr id="3" name="Content Placeholder 2">
            <a:extLst>
              <a:ext uri="{FF2B5EF4-FFF2-40B4-BE49-F238E27FC236}">
                <a16:creationId xmlns:a16="http://schemas.microsoft.com/office/drawing/2014/main" id="{D0C4869F-68A7-4576-BBFD-D9442255116F}"/>
              </a:ext>
            </a:extLst>
          </p:cNvPr>
          <p:cNvSpPr>
            <a:spLocks noGrp="1"/>
          </p:cNvSpPr>
          <p:nvPr>
            <p:ph idx="1"/>
          </p:nvPr>
        </p:nvSpPr>
        <p:spPr>
          <a:xfrm>
            <a:off x="772357" y="1460499"/>
            <a:ext cx="10733103" cy="5032375"/>
          </a:xfrm>
        </p:spPr>
        <p:txBody>
          <a:bodyPr>
            <a:normAutofit fontScale="92500"/>
          </a:bodyPr>
          <a:lstStyle/>
          <a:p>
            <a:pPr marL="0" indent="0">
              <a:lnSpc>
                <a:spcPct val="100000"/>
              </a:lnSpc>
              <a:spcBef>
                <a:spcPts val="0"/>
              </a:spcBef>
              <a:buNone/>
            </a:pPr>
            <a:r>
              <a:rPr lang="en-GB" sz="1600" dirty="0">
                <a:effectLst/>
                <a:ea typeface="Calibri" panose="020F0502020204030204" pitchFamily="34" charset="0"/>
                <a:cs typeface="Times New Roman" panose="02020603050405020304" pitchFamily="18" charset="0"/>
              </a:rPr>
              <a:t>“In general it is not easy to draw the line between agitation and what is usually called propaganda. Agitation is also propaganda, but propaganda that takes place under particular circumstances, that is in circumstances in which even those who would not normally pay any attention are forced to listen to the propagandist’s words. Propaganda is agitation that is conducted in the normal everyday course of the life of a particular country. Agitation is propaganda occasioned by events that are not entirely ordinary and that provoke a certain upsurge in the public mood. Socialists would be very bad politicians if they were not to use such notable events for their own ends…</a:t>
            </a:r>
          </a:p>
          <a:p>
            <a:pPr marL="0" indent="0">
              <a:lnSpc>
                <a:spcPct val="100000"/>
              </a:lnSpc>
              <a:spcBef>
                <a:spcPts val="0"/>
              </a:spcBef>
              <a:buNone/>
            </a:pPr>
            <a:r>
              <a:rPr lang="en-GB" sz="1600" dirty="0">
                <a:effectLst/>
                <a:ea typeface="Calibri" panose="020F0502020204030204" pitchFamily="34" charset="0"/>
                <a:cs typeface="Times New Roman" panose="02020603050405020304" pitchFamily="18" charset="0"/>
              </a:rPr>
              <a:t>“Propaganda, in the strict sense of the word, would lose all historical significance if it were not accompanied by agitation. Propaganda conveys the correct views to dozens, hundreds, thousands of people. But people holding the correct views only become historical activists when they exert a direct influence on public life. And influence on the public life of contemporary civilised countries is unthinkable without influence on the mass i.e. without agitation… Consequently agitation is essential for any party that wishes to have historical meaning. A sect may be content with propaganda in the narrow sense of the word, but a political party never. </a:t>
            </a:r>
          </a:p>
          <a:p>
            <a:pPr marL="0" indent="0">
              <a:lnSpc>
                <a:spcPct val="100000"/>
              </a:lnSpc>
              <a:spcBef>
                <a:spcPts val="0"/>
              </a:spcBef>
              <a:buNone/>
            </a:pPr>
            <a:r>
              <a:rPr lang="en-GB" sz="1600" dirty="0">
                <a:effectLst/>
                <a:ea typeface="Calibri" panose="020F0502020204030204" pitchFamily="34" charset="0"/>
                <a:cs typeface="Times New Roman" panose="02020603050405020304" pitchFamily="18" charset="0"/>
              </a:rPr>
              <a:t>“</a:t>
            </a:r>
            <a:r>
              <a:rPr lang="en-GB" sz="1600" b="1" u="sng" dirty="0">
                <a:effectLst/>
                <a:ea typeface="Calibri" panose="020F0502020204030204" pitchFamily="34" charset="0"/>
                <a:cs typeface="Times New Roman" panose="02020603050405020304" pitchFamily="18" charset="0"/>
              </a:rPr>
              <a:t>If I had to clarify further the relationship between agitation and propaganda I should add that the propagandist conveys many ideas to a single person or to a few people, whereas the agitator conveys only one or a few ideas, but he conveys them to a whole mass of people</a:t>
            </a:r>
            <a:r>
              <a:rPr lang="en-GB" sz="1600" dirty="0">
                <a:effectLst/>
                <a:ea typeface="Calibri" panose="020F0502020204030204" pitchFamily="34" charset="0"/>
                <a:cs typeface="Times New Roman" panose="02020603050405020304" pitchFamily="18" charset="0"/>
              </a:rPr>
              <a:t>, sometimes to almost the entire population of a particular locality. But history is made by the mass. Consequently agitation is the aim of propaganda. I conduct propaganda so that I shall have the opportunity to transfer to agitation…</a:t>
            </a:r>
          </a:p>
          <a:p>
            <a:pPr marL="0" indent="0">
              <a:lnSpc>
                <a:spcPct val="100000"/>
              </a:lnSpc>
              <a:spcBef>
                <a:spcPts val="0"/>
              </a:spcBef>
              <a:buNone/>
            </a:pPr>
            <a:r>
              <a:rPr lang="en-GB" sz="1600" dirty="0">
                <a:effectLst/>
                <a:ea typeface="Calibri" panose="020F0502020204030204" pitchFamily="34" charset="0"/>
                <a:cs typeface="Times New Roman" panose="02020603050405020304" pitchFamily="18" charset="0"/>
              </a:rPr>
              <a:t>“This means that, while our propaganda is training revolutionaries, history creates the revolutionary milieu essentially for their activity; while we are preparing the leaders of the revolutionary mass, they are only its leaders in theory. If they are to become leaders in reality they will have to influence them in the revolutionary sense. That is where agitation comes in… If the Russian Socialists want to play an active role in the coming Russian revolution, they must know how to become agitators. This is essential, but it not easy.”</a:t>
            </a:r>
          </a:p>
          <a:p>
            <a:pPr marL="0" indent="0">
              <a:lnSpc>
                <a:spcPct val="100000"/>
              </a:lnSpc>
              <a:spcBef>
                <a:spcPts val="0"/>
              </a:spcBef>
              <a:buNone/>
            </a:pPr>
            <a:endParaRPr lang="en-GB" sz="1600" dirty="0">
              <a:effectLst/>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600" dirty="0">
                <a:effectLst/>
                <a:ea typeface="Calibri" panose="020F0502020204030204" pitchFamily="34" charset="0"/>
                <a:cs typeface="Times New Roman" panose="02020603050405020304" pitchFamily="18" charset="0"/>
              </a:rPr>
              <a:t>Plekhanov (1891) The Tasks of the Social Democrats in the Struggle against the Famine in Russia. Harding and Taylor 1983: 103-105</a:t>
            </a:r>
          </a:p>
        </p:txBody>
      </p:sp>
      <p:sp>
        <p:nvSpPr>
          <p:cNvPr id="4" name="Slide Number Placeholder 3">
            <a:extLst>
              <a:ext uri="{FF2B5EF4-FFF2-40B4-BE49-F238E27FC236}">
                <a16:creationId xmlns:a16="http://schemas.microsoft.com/office/drawing/2014/main" id="{6DC1A4B0-DFF3-462C-A153-5CEE84666FBA}"/>
              </a:ext>
            </a:extLst>
          </p:cNvPr>
          <p:cNvSpPr>
            <a:spLocks noGrp="1"/>
          </p:cNvSpPr>
          <p:nvPr>
            <p:ph type="sldNum" sz="quarter" idx="12"/>
          </p:nvPr>
        </p:nvSpPr>
        <p:spPr/>
        <p:txBody>
          <a:bodyPr/>
          <a:lstStyle/>
          <a:p>
            <a:fld id="{34E2587F-C33A-45D0-8844-7B78FEBA9640}" type="slidenum">
              <a:rPr lang="en-GB" smtClean="0"/>
              <a:t>2</a:t>
            </a:fld>
            <a:endParaRPr lang="en-GB" dirty="0"/>
          </a:p>
        </p:txBody>
      </p:sp>
    </p:spTree>
    <p:extLst>
      <p:ext uri="{BB962C8B-B14F-4D97-AF65-F5344CB8AC3E}">
        <p14:creationId xmlns:p14="http://schemas.microsoft.com/office/powerpoint/2010/main" val="3643453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6FFBA-D08A-4675-9172-3224B3A7E2E6}"/>
              </a:ext>
            </a:extLst>
          </p:cNvPr>
          <p:cNvSpPr>
            <a:spLocks noGrp="1"/>
          </p:cNvSpPr>
          <p:nvPr>
            <p:ph type="title"/>
          </p:nvPr>
        </p:nvSpPr>
        <p:spPr/>
        <p:txBody>
          <a:bodyPr>
            <a:normAutofit/>
          </a:bodyPr>
          <a:lstStyle/>
          <a:p>
            <a:pPr algn="ctr"/>
            <a:r>
              <a:rPr lang="en-GB" sz="3600" b="1" dirty="0">
                <a:effectLst/>
                <a:ea typeface="Calibri" panose="020F0502020204030204" pitchFamily="34" charset="0"/>
                <a:cs typeface="Times New Roman" panose="02020603050405020304" pitchFamily="18" charset="0"/>
              </a:rPr>
              <a:t>Kremer and Martov, On Agitation</a:t>
            </a:r>
            <a:endParaRPr lang="en-GB" sz="3600" b="1" dirty="0"/>
          </a:p>
        </p:txBody>
      </p:sp>
      <p:sp>
        <p:nvSpPr>
          <p:cNvPr id="4" name="Slide Number Placeholder 3">
            <a:extLst>
              <a:ext uri="{FF2B5EF4-FFF2-40B4-BE49-F238E27FC236}">
                <a16:creationId xmlns:a16="http://schemas.microsoft.com/office/drawing/2014/main" id="{6578E006-4C6E-4CDB-ADFB-1EF3B4DC69B2}"/>
              </a:ext>
            </a:extLst>
          </p:cNvPr>
          <p:cNvSpPr>
            <a:spLocks noGrp="1"/>
          </p:cNvSpPr>
          <p:nvPr>
            <p:ph type="sldNum" sz="quarter" idx="12"/>
          </p:nvPr>
        </p:nvSpPr>
        <p:spPr/>
        <p:txBody>
          <a:bodyPr/>
          <a:lstStyle/>
          <a:p>
            <a:fld id="{34E2587F-C33A-45D0-8844-7B78FEBA9640}" type="slidenum">
              <a:rPr lang="en-GB" smtClean="0"/>
              <a:t>3</a:t>
            </a:fld>
            <a:endParaRPr lang="en-GB"/>
          </a:p>
        </p:txBody>
      </p:sp>
      <p:sp>
        <p:nvSpPr>
          <p:cNvPr id="7" name="Content Placeholder 6">
            <a:extLst>
              <a:ext uri="{FF2B5EF4-FFF2-40B4-BE49-F238E27FC236}">
                <a16:creationId xmlns:a16="http://schemas.microsoft.com/office/drawing/2014/main" id="{A4922B0B-21A6-40CC-BC3D-B0446F5015C0}"/>
              </a:ext>
            </a:extLst>
          </p:cNvPr>
          <p:cNvSpPr>
            <a:spLocks noGrp="1"/>
          </p:cNvSpPr>
          <p:nvPr>
            <p:ph idx="1"/>
          </p:nvPr>
        </p:nvSpPr>
        <p:spPr>
          <a:xfrm>
            <a:off x="838200" y="1690688"/>
            <a:ext cx="10515600" cy="4802187"/>
          </a:xfrm>
        </p:spPr>
        <p:txBody>
          <a:bodyPr>
            <a:normAutofit fontScale="92500"/>
          </a:bodyPr>
          <a:lstStyle/>
          <a:p>
            <a:pPr marL="0" indent="0" algn="l">
              <a:lnSpc>
                <a:spcPct val="110000"/>
              </a:lnSpc>
              <a:spcBef>
                <a:spcPts val="0"/>
              </a:spcBef>
              <a:buNone/>
            </a:pPr>
            <a:r>
              <a:rPr lang="en-GB" sz="1800" dirty="0">
                <a:effectLst/>
                <a:ea typeface="Calibri" panose="020F0502020204030204" pitchFamily="34" charset="0"/>
                <a:cs typeface="Times New Roman" panose="02020603050405020304" pitchFamily="18" charset="0"/>
              </a:rPr>
              <a:t>“The achievement of </a:t>
            </a:r>
            <a:r>
              <a:rPr lang="en-GB" sz="1800" b="1" u="sng" dirty="0">
                <a:effectLst/>
                <a:ea typeface="Calibri" panose="020F0502020204030204" pitchFamily="34" charset="0"/>
                <a:cs typeface="Times New Roman" panose="02020603050405020304" pitchFamily="18" charset="0"/>
              </a:rPr>
              <a:t>political power</a:t>
            </a:r>
            <a:r>
              <a:rPr lang="en-GB" sz="1800" dirty="0">
                <a:effectLst/>
                <a:ea typeface="Calibri" panose="020F0502020204030204" pitchFamily="34" charset="0"/>
                <a:cs typeface="Times New Roman" panose="02020603050405020304" pitchFamily="18" charset="0"/>
              </a:rPr>
              <a:t> is the principal task of the struggling proletariat… As Social Democrats, we set ourselves the task of leading the proletariat to an awareness of the need for political freedom as the preliminary condition for the possibility of its broad development… The popular mass is drawn into struggle not by reasoning, but by the </a:t>
            </a:r>
            <a:r>
              <a:rPr lang="en-GB" sz="1800" b="1" u="sng" dirty="0">
                <a:effectLst/>
                <a:ea typeface="Calibri" panose="020F0502020204030204" pitchFamily="34" charset="0"/>
                <a:cs typeface="Times New Roman" panose="02020603050405020304" pitchFamily="18" charset="0"/>
              </a:rPr>
              <a:t>objective logic of things</a:t>
            </a:r>
            <a:r>
              <a:rPr lang="en-GB" sz="1800" dirty="0">
                <a:effectLst/>
                <a:ea typeface="Calibri" panose="020F0502020204030204" pitchFamily="34" charset="0"/>
                <a:cs typeface="Times New Roman" panose="02020603050405020304" pitchFamily="18" charset="0"/>
              </a:rPr>
              <a:t>, by the very course of events which drives them to struggle… </a:t>
            </a:r>
          </a:p>
          <a:p>
            <a:pPr marL="0" indent="0" algn="l">
              <a:lnSpc>
                <a:spcPct val="110000"/>
              </a:lnSpc>
              <a:spcBef>
                <a:spcPts val="0"/>
              </a:spcBef>
              <a:buNone/>
            </a:pPr>
            <a:r>
              <a:rPr lang="en-GB" sz="1800" dirty="0">
                <a:effectLst/>
                <a:ea typeface="Calibri" panose="020F0502020204030204" pitchFamily="34" charset="0"/>
                <a:cs typeface="Times New Roman" panose="02020603050405020304" pitchFamily="18" charset="0"/>
              </a:rPr>
              <a:t>Thus the task of the Social Democrats is to conduct constant agitation among the factory workers on the </a:t>
            </a:r>
            <a:r>
              <a:rPr lang="en-GB" sz="1800" b="1" u="sng" dirty="0">
                <a:effectLst/>
                <a:ea typeface="Calibri" panose="020F0502020204030204" pitchFamily="34" charset="0"/>
                <a:cs typeface="Times New Roman" panose="02020603050405020304" pitchFamily="18" charset="0"/>
              </a:rPr>
              <a:t>basis of existing petty needs and demands</a:t>
            </a:r>
            <a:r>
              <a:rPr lang="en-GB" sz="1800" dirty="0">
                <a:effectLst/>
                <a:ea typeface="Calibri" panose="020F0502020204030204" pitchFamily="34" charset="0"/>
                <a:cs typeface="Times New Roman" panose="02020603050405020304" pitchFamily="18" charset="0"/>
              </a:rPr>
              <a:t>. The struggle aroused by such agitation will train the workers to defend their own interests… As a result of the fact that social democracy can only become the real people’s party when it bases its programme of activity on the needs that are actually felt by the working class, and of the fact that to achieve this goal – the organisation of the working class – it must begin on the basis of the most vital demands… “</a:t>
            </a:r>
            <a:r>
              <a:rPr lang="en-GB" sz="1800" b="1" u="sng" dirty="0">
                <a:effectLst/>
                <a:ea typeface="Calibri" panose="020F0502020204030204" pitchFamily="34" charset="0"/>
                <a:cs typeface="Times New Roman" panose="02020603050405020304" pitchFamily="18" charset="0"/>
              </a:rPr>
              <a:t>To immerse himself in the mass, to listen, to pick on the most appropriate point, to take the pulse of the crowd – this is what the agitator must strive for.</a:t>
            </a:r>
            <a:r>
              <a:rPr lang="en-GB" sz="1800" dirty="0">
                <a:effectLst/>
                <a:ea typeface="Calibri" panose="020F0502020204030204" pitchFamily="34" charset="0"/>
                <a:cs typeface="Times New Roman" panose="02020603050405020304" pitchFamily="18" charset="0"/>
              </a:rPr>
              <a:t> But at the same time the agitator himself should not lose sight of the </a:t>
            </a:r>
            <a:r>
              <a:rPr lang="en-GB" sz="1800" b="1" u="sng" dirty="0">
                <a:effectLst/>
                <a:ea typeface="Calibri" panose="020F0502020204030204" pitchFamily="34" charset="0"/>
                <a:cs typeface="Times New Roman" panose="02020603050405020304" pitchFamily="18" charset="0"/>
              </a:rPr>
              <a:t>final goal</a:t>
            </a:r>
            <a:r>
              <a:rPr lang="en-GB" sz="1800" dirty="0">
                <a:effectLst/>
                <a:ea typeface="Calibri" panose="020F0502020204030204" pitchFamily="34" charset="0"/>
                <a:cs typeface="Times New Roman" panose="02020603050405020304" pitchFamily="18" charset="0"/>
              </a:rPr>
              <a:t>… </a:t>
            </a:r>
          </a:p>
          <a:p>
            <a:pPr marL="0" indent="0" algn="l">
              <a:lnSpc>
                <a:spcPct val="110000"/>
              </a:lnSpc>
              <a:spcBef>
                <a:spcPts val="0"/>
              </a:spcBef>
              <a:buNone/>
            </a:pPr>
            <a:r>
              <a:rPr lang="en-GB" sz="1800" dirty="0">
                <a:effectLst/>
                <a:ea typeface="Calibri" panose="020F0502020204030204" pitchFamily="34" charset="0"/>
                <a:cs typeface="Times New Roman" panose="02020603050405020304" pitchFamily="18" charset="0"/>
              </a:rPr>
              <a:t>“In its turn, practical activity will reveal which questions should be more thoroughly based in theory, and by similar extension, the man will know how to make sure of the foundation of the theory itself and of its application to particular conditions. For this reason we identify with neither of the extremes, neither losing touch with the practical basis and only studying, nor agitating among the mass, without at the same time concerning ourselves with theory.”</a:t>
            </a:r>
          </a:p>
          <a:p>
            <a:pPr marL="0" indent="0" algn="l">
              <a:lnSpc>
                <a:spcPct val="110000"/>
              </a:lnSpc>
              <a:spcBef>
                <a:spcPts val="0"/>
              </a:spcBef>
              <a:buNone/>
            </a:pPr>
            <a:r>
              <a:rPr lang="en-GB" sz="1800" dirty="0" err="1">
                <a:effectLst/>
                <a:ea typeface="Calibri" panose="020F0502020204030204" pitchFamily="34" charset="0"/>
                <a:cs typeface="Times New Roman" panose="02020603050405020304" pitchFamily="18" charset="0"/>
              </a:rPr>
              <a:t>Arkadii</a:t>
            </a:r>
            <a:r>
              <a:rPr lang="en-GB" sz="1800" dirty="0">
                <a:effectLst/>
                <a:ea typeface="Calibri" panose="020F0502020204030204" pitchFamily="34" charset="0"/>
                <a:cs typeface="Times New Roman" panose="02020603050405020304" pitchFamily="18" charset="0"/>
              </a:rPr>
              <a:t> Kremer and </a:t>
            </a:r>
            <a:r>
              <a:rPr lang="en-GB" sz="1800" dirty="0" err="1">
                <a:effectLst/>
                <a:ea typeface="Calibri" panose="020F0502020204030204" pitchFamily="34" charset="0"/>
                <a:cs typeface="Times New Roman" panose="02020603050405020304" pitchFamily="18" charset="0"/>
              </a:rPr>
              <a:t>Iurii</a:t>
            </a:r>
            <a:r>
              <a:rPr lang="en-GB" sz="1800" dirty="0">
                <a:effectLst/>
                <a:ea typeface="Calibri" panose="020F0502020204030204" pitchFamily="34" charset="0"/>
                <a:cs typeface="Times New Roman" panose="02020603050405020304" pitchFamily="18" charset="0"/>
              </a:rPr>
              <a:t> Martov (1894) On Agitation. Harding 1983: 194-195, 199-201</a:t>
            </a:r>
          </a:p>
        </p:txBody>
      </p:sp>
    </p:spTree>
    <p:extLst>
      <p:ext uri="{BB962C8B-B14F-4D97-AF65-F5344CB8AC3E}">
        <p14:creationId xmlns:p14="http://schemas.microsoft.com/office/powerpoint/2010/main" val="1713974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A8B6A-135F-41BD-8DB3-C5B5C14A83F9}"/>
              </a:ext>
            </a:extLst>
          </p:cNvPr>
          <p:cNvSpPr>
            <a:spLocks noGrp="1"/>
          </p:cNvSpPr>
          <p:nvPr>
            <p:ph type="title"/>
          </p:nvPr>
        </p:nvSpPr>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Propagandist and agitator</a:t>
            </a:r>
            <a:endParaRPr lang="en-GB" sz="7200" dirty="0">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id="{C69812EF-68F2-46DA-87EF-7016675E22A7}"/>
              </a:ext>
            </a:extLst>
          </p:cNvPr>
          <p:cNvSpPr>
            <a:spLocks noGrp="1"/>
          </p:cNvSpPr>
          <p:nvPr>
            <p:ph idx="1"/>
          </p:nvPr>
        </p:nvSpPr>
        <p:spPr>
          <a:xfrm>
            <a:off x="838200" y="1585927"/>
            <a:ext cx="9131423" cy="5010181"/>
          </a:xfrm>
        </p:spPr>
        <p:txBody>
          <a:bodyPr>
            <a:normAutofit lnSpcReduction="10000"/>
          </a:bodyPr>
          <a:lstStyle/>
          <a:p>
            <a:pPr marL="0" indent="0" algn="l">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“Hitherto we thought (with Plekhanov, and with all the leaders of the international working class movement) that the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propagandist</a:t>
            </a:r>
            <a:r>
              <a:rPr lang="en-GB" sz="1800" dirty="0">
                <a:effectLst/>
                <a:latin typeface="Calibri" panose="020F0502020204030204" pitchFamily="34" charset="0"/>
                <a:ea typeface="Calibri" panose="020F0502020204030204" pitchFamily="34" charset="0"/>
                <a:cs typeface="Times New Roman" panose="02020603050405020304" pitchFamily="18" charset="0"/>
              </a:rPr>
              <a:t>, dealing with, say, the question of unemployment, must explain the capitalistic nature of crises, the cause of their inevitability in modern society, the necessity for the transformation of this society into a socialist society, etc. In a word, he must present “many ideas”, so many, indeed, that they will be understood as an integral whole only by a (comparatively) few persons. The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agitator</a:t>
            </a:r>
            <a:r>
              <a:rPr lang="en-GB" sz="1800" dirty="0">
                <a:effectLst/>
                <a:latin typeface="Calibri" panose="020F0502020204030204" pitchFamily="34" charset="0"/>
                <a:ea typeface="Calibri" panose="020F0502020204030204" pitchFamily="34" charset="0"/>
                <a:cs typeface="Times New Roman" panose="02020603050405020304" pitchFamily="18" charset="0"/>
              </a:rPr>
              <a:t>, however, speaking on the same subject, will take as an illustration a fact that is most glaring and most widely known to his audience, say, the death of an unemployed worker’s family from starvation, the growing impoverishment, etc., and, utilising this fact, known to all, will direct his efforts to presenting a single idea to the “masses”, e.g., the senselessness of the contradiction between the increase of wealth and the increase of poverty; he will strive to rouse discontent and indignation among the masses against this crying injustice, leaving a more complete explanation of this contradiction to the propagandist. Consequently, the propagandist operates chiefly by means of the printed word; the agitator by means of the spoken word. The propagandist requires qualities different from those of the agitator. Kautsky and Lafargue, for example, we term propagandists; Bebel and Guesde we term agitators.”</a:t>
            </a:r>
          </a:p>
          <a:p>
            <a:pPr marL="0" indent="0" algn="l">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409-10</a:t>
            </a:r>
          </a:p>
          <a:p>
            <a:pPr marL="0" indent="0">
              <a:buNone/>
            </a:pPr>
            <a:endParaRPr lang="en-GB" dirty="0"/>
          </a:p>
        </p:txBody>
      </p:sp>
      <p:pic>
        <p:nvPicPr>
          <p:cNvPr id="1026" name="Picture 2">
            <a:extLst>
              <a:ext uri="{FF2B5EF4-FFF2-40B4-BE49-F238E27FC236}">
                <a16:creationId xmlns:a16="http://schemas.microsoft.com/office/drawing/2014/main" id="{EA766140-A339-462C-B0E1-6A1475FEF6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76834" y="4061766"/>
            <a:ext cx="1393516" cy="18292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A1A3E245-289B-456F-B032-9ED9CC22E65D}"/>
              </a:ext>
            </a:extLst>
          </p:cNvPr>
          <p:cNvSpPr>
            <a:spLocks noGrp="1"/>
          </p:cNvSpPr>
          <p:nvPr>
            <p:ph type="sldNum" sz="quarter" idx="12"/>
          </p:nvPr>
        </p:nvSpPr>
        <p:spPr/>
        <p:txBody>
          <a:bodyPr/>
          <a:lstStyle/>
          <a:p>
            <a:fld id="{34E2587F-C33A-45D0-8844-7B78FEBA9640}" type="slidenum">
              <a:rPr lang="en-GB" smtClean="0"/>
              <a:t>4</a:t>
            </a:fld>
            <a:endParaRPr lang="en-GB"/>
          </a:p>
        </p:txBody>
      </p:sp>
      <p:pic>
        <p:nvPicPr>
          <p:cNvPr id="1028" name="Picture 4" descr="Paul Lafargue">
            <a:extLst>
              <a:ext uri="{FF2B5EF4-FFF2-40B4-BE49-F238E27FC236}">
                <a16:creationId xmlns:a16="http://schemas.microsoft.com/office/drawing/2014/main" id="{B87C6242-43D0-4F56-AF3B-47B010AEB4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6834" y="1700235"/>
            <a:ext cx="1428750" cy="16287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268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30A49-CABD-4606-9F7E-23A8650F7218}"/>
              </a:ext>
            </a:extLst>
          </p:cNvPr>
          <p:cNvSpPr>
            <a:spLocks noGrp="1"/>
          </p:cNvSpPr>
          <p:nvPr>
            <p:ph type="title"/>
          </p:nvPr>
        </p:nvSpPr>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Session 4: Propaganda and agitation</a:t>
            </a:r>
            <a:endParaRPr lang="en-GB" sz="3600" dirty="0"/>
          </a:p>
        </p:txBody>
      </p:sp>
      <p:sp>
        <p:nvSpPr>
          <p:cNvPr id="3" name="Content Placeholder 2">
            <a:extLst>
              <a:ext uri="{FF2B5EF4-FFF2-40B4-BE49-F238E27FC236}">
                <a16:creationId xmlns:a16="http://schemas.microsoft.com/office/drawing/2014/main" id="{23531083-7729-4F18-84D8-DBE59AADA562}"/>
              </a:ext>
            </a:extLst>
          </p:cNvPr>
          <p:cNvSpPr>
            <a:spLocks noGrp="1"/>
          </p:cNvSpPr>
          <p:nvPr>
            <p:ph idx="1"/>
          </p:nvPr>
        </p:nvSpPr>
        <p:spPr>
          <a:xfrm>
            <a:off x="838200" y="1621438"/>
            <a:ext cx="7710996" cy="4667250"/>
          </a:xfrm>
        </p:spPr>
        <p:txBody>
          <a:bodyPr>
            <a:normAutofit/>
          </a:bodyPr>
          <a:lstStyle/>
          <a:p>
            <a:pPr marL="0" indent="0">
              <a:lnSpc>
                <a:spcPct val="110000"/>
              </a:lnSpc>
              <a:spcBef>
                <a:spcPts val="0"/>
              </a:spcBef>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Key ideas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propaganda </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agitation</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tribune</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support every revolutionary movement</a:t>
            </a:r>
          </a:p>
          <a:p>
            <a:pPr marL="0" indent="0">
              <a:lnSpc>
                <a:spcPct val="110000"/>
              </a:lnSpc>
              <a:spcBef>
                <a:spcPts val="0"/>
              </a:spcBef>
              <a:buNone/>
            </a:pPr>
            <a:endParaRPr lang="en-GB" sz="1800" b="1" u="sng"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Questions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1) How does Lenin distinguish between propaganda and agitation? Does this make sense today?</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2) Why does Lenin believe socialists should be tribunes of the people, championing the fight against all exploitation and oppression? </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3) How does Lenin explain the relationship between economic struggles and political struggle? </a:t>
            </a:r>
          </a:p>
        </p:txBody>
      </p:sp>
      <p:pic>
        <p:nvPicPr>
          <p:cNvPr id="4" name="Picture 3" descr="What Is to Be Done? - Wikipedia">
            <a:extLst>
              <a:ext uri="{FF2B5EF4-FFF2-40B4-BE49-F238E27FC236}">
                <a16:creationId xmlns:a16="http://schemas.microsoft.com/office/drawing/2014/main" id="{3BB7B10E-E250-40FD-AF1D-A25339D26B5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7071" y="1870075"/>
            <a:ext cx="2436729" cy="3820511"/>
          </a:xfrm>
          <a:prstGeom prst="rect">
            <a:avLst/>
          </a:prstGeom>
          <a:noFill/>
          <a:ln>
            <a:solidFill>
              <a:schemeClr val="tx1"/>
            </a:solidFill>
          </a:ln>
        </p:spPr>
      </p:pic>
      <p:sp>
        <p:nvSpPr>
          <p:cNvPr id="5" name="Slide Number Placeholder 4">
            <a:extLst>
              <a:ext uri="{FF2B5EF4-FFF2-40B4-BE49-F238E27FC236}">
                <a16:creationId xmlns:a16="http://schemas.microsoft.com/office/drawing/2014/main" id="{A873EBDB-BDF9-45A9-8016-BB23FD6103BE}"/>
              </a:ext>
            </a:extLst>
          </p:cNvPr>
          <p:cNvSpPr>
            <a:spLocks noGrp="1"/>
          </p:cNvSpPr>
          <p:nvPr>
            <p:ph type="sldNum" sz="quarter" idx="12"/>
          </p:nvPr>
        </p:nvSpPr>
        <p:spPr/>
        <p:txBody>
          <a:bodyPr/>
          <a:lstStyle/>
          <a:p>
            <a:fld id="{34E2587F-C33A-45D0-8844-7B78FEBA9640}" type="slidenum">
              <a:rPr lang="en-GB" smtClean="0"/>
              <a:t>5</a:t>
            </a:fld>
            <a:endParaRPr lang="en-GB"/>
          </a:p>
        </p:txBody>
      </p:sp>
    </p:spTree>
    <p:extLst>
      <p:ext uri="{BB962C8B-B14F-4D97-AF65-F5344CB8AC3E}">
        <p14:creationId xmlns:p14="http://schemas.microsoft.com/office/powerpoint/2010/main" val="622691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1D4E9-67CA-48EF-8EE3-AFB030C76C0F}"/>
              </a:ext>
            </a:extLst>
          </p:cNvPr>
          <p:cNvSpPr>
            <a:spLocks noGrp="1"/>
          </p:cNvSpPr>
          <p:nvPr>
            <p:ph type="title"/>
          </p:nvPr>
        </p:nvSpPr>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Session 4: Key passages</a:t>
            </a:r>
            <a:endParaRPr lang="en-GB" sz="3600" dirty="0"/>
          </a:p>
        </p:txBody>
      </p:sp>
      <p:sp>
        <p:nvSpPr>
          <p:cNvPr id="3" name="Content Placeholder 2">
            <a:extLst>
              <a:ext uri="{FF2B5EF4-FFF2-40B4-BE49-F238E27FC236}">
                <a16:creationId xmlns:a16="http://schemas.microsoft.com/office/drawing/2014/main" id="{96824F4F-AFFA-44F7-933C-EBE2679BED3C}"/>
              </a:ext>
            </a:extLst>
          </p:cNvPr>
          <p:cNvSpPr>
            <a:spLocks noGrp="1"/>
          </p:cNvSpPr>
          <p:nvPr>
            <p:ph idx="1"/>
          </p:nvPr>
        </p:nvSpPr>
        <p:spPr>
          <a:xfrm>
            <a:off x="674703" y="1643061"/>
            <a:ext cx="8708993" cy="4895851"/>
          </a:xfrm>
        </p:spPr>
        <p:txBody>
          <a:bodyPr>
            <a:normAutofit/>
          </a:bodyPr>
          <a:lstStyle/>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“Working-class consciousness cannot be genuine political consciousness unless the workers are trained to respond to all cases of tyranny, oppression, violence, and abuse, no matter what class is affected — unless they are trained, moreover, to respond from a Social-Democratic point of view and no other.” </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412</a:t>
            </a:r>
          </a:p>
          <a:p>
            <a:pPr marL="0" indent="0" algn="l">
              <a:lnSpc>
                <a:spcPct val="10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“It cannot be too strongly maintained that this is still not Social-Democracy, that the Social-Democrat’s ideal should not be the trade union secretary, but the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tribune</a:t>
            </a:r>
            <a:r>
              <a:rPr lang="en-GB" sz="1800" dirty="0">
                <a:effectLst/>
                <a:latin typeface="Calibri" panose="020F0502020204030204" pitchFamily="34" charset="0"/>
                <a:ea typeface="Calibri" panose="020F0502020204030204" pitchFamily="34" charset="0"/>
                <a:cs typeface="Times New Roman" panose="02020603050405020304" pitchFamily="18" charset="0"/>
              </a:rPr>
              <a:t> of the people, who is able to react to every manifestation of tyranny and oppression, no matter where it appears, no matter what stratum or class of the people it affects. Compare, for example, a leader like Robert Knight (the well-known secretary and leader of the Boilermakers’ Society, one of the most powerful trade unions in England), with Wilhelm Liebknecht.” </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423</a:t>
            </a:r>
          </a:p>
          <a:p>
            <a:pPr marL="0" indent="0" algn="l">
              <a:lnSpc>
                <a:spcPct val="10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“He is no Social-Democrat who forgets in practice his obligation to be ahead of all in raising, accentuating, and solving every general democratic question.” </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425</a:t>
            </a:r>
          </a:p>
        </p:txBody>
      </p:sp>
      <p:sp>
        <p:nvSpPr>
          <p:cNvPr id="4" name="Slide Number Placeholder 3">
            <a:extLst>
              <a:ext uri="{FF2B5EF4-FFF2-40B4-BE49-F238E27FC236}">
                <a16:creationId xmlns:a16="http://schemas.microsoft.com/office/drawing/2014/main" id="{2F7601BF-6A72-4992-BB40-291C55ACCE39}"/>
              </a:ext>
            </a:extLst>
          </p:cNvPr>
          <p:cNvSpPr>
            <a:spLocks noGrp="1"/>
          </p:cNvSpPr>
          <p:nvPr>
            <p:ph type="sldNum" sz="quarter" idx="12"/>
          </p:nvPr>
        </p:nvSpPr>
        <p:spPr/>
        <p:txBody>
          <a:bodyPr/>
          <a:lstStyle/>
          <a:p>
            <a:fld id="{34E2587F-C33A-45D0-8844-7B78FEBA9640}" type="slidenum">
              <a:rPr lang="en-GB" smtClean="0"/>
              <a:t>6</a:t>
            </a:fld>
            <a:endParaRPr lang="en-GB"/>
          </a:p>
        </p:txBody>
      </p:sp>
      <p:pic>
        <p:nvPicPr>
          <p:cNvPr id="2054" name="Picture 6" descr="Industrial democracy : Webb, Sidney, 1859-1947 : Free Download, Borrow, and  Streaming : Internet Archive">
            <a:extLst>
              <a:ext uri="{FF2B5EF4-FFF2-40B4-BE49-F238E27FC236}">
                <a16:creationId xmlns:a16="http://schemas.microsoft.com/office/drawing/2014/main" id="{4CDAD782-D9D9-4D84-876F-FC734595E8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8013" y="1745494"/>
            <a:ext cx="1755787" cy="27134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3765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TotalTime>
  <Words>1597</Words>
  <Application>Microsoft Office PowerPoint</Application>
  <PresentationFormat>Widescreen</PresentationFormat>
  <Paragraphs>54</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Symbol</vt:lpstr>
      <vt:lpstr>Office Theme</vt:lpstr>
      <vt:lpstr>Session 4: Propaganda and agitation</vt:lpstr>
      <vt:lpstr>Plekhanov : Propaganda and agitation</vt:lpstr>
      <vt:lpstr>Kremer and Martov, On Agitation</vt:lpstr>
      <vt:lpstr>Propagandist and agitator</vt:lpstr>
      <vt:lpstr>Session 4: Propaganda and agitation</vt:lpstr>
      <vt:lpstr>Session 4: Key passages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Hampton</dc:creator>
  <cp:lastModifiedBy>Paul Hampton</cp:lastModifiedBy>
  <cp:revision>17</cp:revision>
  <dcterms:created xsi:type="dcterms:W3CDTF">2021-04-06T17:01:42Z</dcterms:created>
  <dcterms:modified xsi:type="dcterms:W3CDTF">2021-05-06T20:39:55Z</dcterms:modified>
</cp:coreProperties>
</file>