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58" r:id="rId3"/>
    <p:sldId id="262"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B4A23-7186-4D27-B226-98D60BA50A55}" type="datetimeFigureOut">
              <a:rPr lang="en-GB" smtClean="0"/>
              <a:t>07/04/2021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88A59-9B44-4D66-A166-8D5B958C53A4}" type="slidenum">
              <a:rPr lang="en-GB" smtClean="0"/>
              <a:t>‹#›</a:t>
            </a:fld>
            <a:endParaRPr lang="en-GB"/>
          </a:p>
        </p:txBody>
      </p:sp>
    </p:spTree>
    <p:extLst>
      <p:ext uri="{BB962C8B-B14F-4D97-AF65-F5344CB8AC3E}">
        <p14:creationId xmlns:p14="http://schemas.microsoft.com/office/powerpoint/2010/main" val="4286675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EB86D-64E0-4760-9ACB-4FC46932E3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95B581-4739-4AD9-982A-0943BAE8DC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5C4A23-E693-4D67-AD3B-4590F9971049}"/>
              </a:ext>
            </a:extLst>
          </p:cNvPr>
          <p:cNvSpPr>
            <a:spLocks noGrp="1"/>
          </p:cNvSpPr>
          <p:nvPr>
            <p:ph type="dt" sz="half" idx="10"/>
          </p:nvPr>
        </p:nvSpPr>
        <p:spPr/>
        <p:txBody>
          <a:bodyPr/>
          <a:lstStyle/>
          <a:p>
            <a:fld id="{0A88F375-76A3-404D-9F4A-B1A65BA2903F}" type="datetime1">
              <a:rPr lang="en-GB" smtClean="0"/>
              <a:t>07/04/2021</a:t>
            </a:fld>
            <a:endParaRPr lang="en-GB"/>
          </a:p>
        </p:txBody>
      </p:sp>
      <p:sp>
        <p:nvSpPr>
          <p:cNvPr id="5" name="Footer Placeholder 4">
            <a:extLst>
              <a:ext uri="{FF2B5EF4-FFF2-40B4-BE49-F238E27FC236}">
                <a16:creationId xmlns:a16="http://schemas.microsoft.com/office/drawing/2014/main" id="{F0C60DF0-C907-43C0-9E5C-20B173466C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BA91A4-1D8B-44BB-8EE9-67E2A76A7AB5}"/>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2526566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72919-8785-4DC2-88B6-486988000C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51818B-932C-41F8-B7BF-B1217BC71D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231174-52B3-4F2D-A036-99C3ECAF6F31}"/>
              </a:ext>
            </a:extLst>
          </p:cNvPr>
          <p:cNvSpPr>
            <a:spLocks noGrp="1"/>
          </p:cNvSpPr>
          <p:nvPr>
            <p:ph type="dt" sz="half" idx="10"/>
          </p:nvPr>
        </p:nvSpPr>
        <p:spPr/>
        <p:txBody>
          <a:bodyPr/>
          <a:lstStyle/>
          <a:p>
            <a:fld id="{A11AD2EE-20E8-4C22-9E08-A7E365799C69}" type="datetime1">
              <a:rPr lang="en-GB" smtClean="0"/>
              <a:t>07/04/2021</a:t>
            </a:fld>
            <a:endParaRPr lang="en-GB"/>
          </a:p>
        </p:txBody>
      </p:sp>
      <p:sp>
        <p:nvSpPr>
          <p:cNvPr id="5" name="Footer Placeholder 4">
            <a:extLst>
              <a:ext uri="{FF2B5EF4-FFF2-40B4-BE49-F238E27FC236}">
                <a16:creationId xmlns:a16="http://schemas.microsoft.com/office/drawing/2014/main" id="{B0AE5702-C04D-4958-ACD4-4E81AFE3686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F77450-C92F-4E20-908B-75B0A351AEE3}"/>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2296089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4EE1-6671-4E51-AA98-A1F5C47AD7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DC49A65-F278-4EC7-84EA-7F9566BFEF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F11FC-E7B6-46EF-897D-3A2F6456D907}"/>
              </a:ext>
            </a:extLst>
          </p:cNvPr>
          <p:cNvSpPr>
            <a:spLocks noGrp="1"/>
          </p:cNvSpPr>
          <p:nvPr>
            <p:ph type="dt" sz="half" idx="10"/>
          </p:nvPr>
        </p:nvSpPr>
        <p:spPr/>
        <p:txBody>
          <a:bodyPr/>
          <a:lstStyle/>
          <a:p>
            <a:fld id="{793B9666-BE01-4FAA-812D-ABB07EA8210F}" type="datetime1">
              <a:rPr lang="en-GB" smtClean="0"/>
              <a:t>07/04/2021</a:t>
            </a:fld>
            <a:endParaRPr lang="en-GB"/>
          </a:p>
        </p:txBody>
      </p:sp>
      <p:sp>
        <p:nvSpPr>
          <p:cNvPr id="5" name="Footer Placeholder 4">
            <a:extLst>
              <a:ext uri="{FF2B5EF4-FFF2-40B4-BE49-F238E27FC236}">
                <a16:creationId xmlns:a16="http://schemas.microsoft.com/office/drawing/2014/main" id="{070CB942-F5B1-4609-9617-7EDE57E8B8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732836-3F0E-4F69-B4EB-FD2138649815}"/>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2085354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D7300-C5BC-45D2-ADD8-9A98BB17D0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2040573-AB98-4926-B5E7-7DA42F1677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44274DE-010E-4F8D-8674-092F9376CA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D29783C-5C26-4DC6-AC41-E7F82984937C}"/>
              </a:ext>
            </a:extLst>
          </p:cNvPr>
          <p:cNvSpPr>
            <a:spLocks noGrp="1"/>
          </p:cNvSpPr>
          <p:nvPr>
            <p:ph type="dt" sz="half" idx="10"/>
          </p:nvPr>
        </p:nvSpPr>
        <p:spPr/>
        <p:txBody>
          <a:bodyPr/>
          <a:lstStyle/>
          <a:p>
            <a:fld id="{0A49EF52-457D-4E8D-B752-40E42A45DA04}" type="datetime1">
              <a:rPr lang="en-GB" smtClean="0"/>
              <a:t>07/04/2021</a:t>
            </a:fld>
            <a:endParaRPr lang="en-GB"/>
          </a:p>
        </p:txBody>
      </p:sp>
      <p:sp>
        <p:nvSpPr>
          <p:cNvPr id="6" name="Footer Placeholder 5">
            <a:extLst>
              <a:ext uri="{FF2B5EF4-FFF2-40B4-BE49-F238E27FC236}">
                <a16:creationId xmlns:a16="http://schemas.microsoft.com/office/drawing/2014/main" id="{40A20149-A8EF-4EEA-B4B6-BC71DA65E4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94EC48-BB5A-4032-A3B8-FDAAA0947097}"/>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1228362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1E458-64C5-45C3-8FAF-FBCDF7DD342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2E5EDB-DE8D-4D0D-991A-C2A090E531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8A8534-02A8-4AAA-9849-E3BD0DF4FB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D5CEF76-C2D4-4FC5-9B58-60FB8683ED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2C6461-7AA4-41DE-8CBA-A356EE5FCF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9F4B5B-8AED-4FC1-A4DC-E8C7E6BF52E4}"/>
              </a:ext>
            </a:extLst>
          </p:cNvPr>
          <p:cNvSpPr>
            <a:spLocks noGrp="1"/>
          </p:cNvSpPr>
          <p:nvPr>
            <p:ph type="dt" sz="half" idx="10"/>
          </p:nvPr>
        </p:nvSpPr>
        <p:spPr/>
        <p:txBody>
          <a:bodyPr/>
          <a:lstStyle/>
          <a:p>
            <a:fld id="{55613C3E-FA01-4D47-A111-EF88BB26BB45}" type="datetime1">
              <a:rPr lang="en-GB" smtClean="0"/>
              <a:t>07/04/2021</a:t>
            </a:fld>
            <a:endParaRPr lang="en-GB"/>
          </a:p>
        </p:txBody>
      </p:sp>
      <p:sp>
        <p:nvSpPr>
          <p:cNvPr id="8" name="Footer Placeholder 7">
            <a:extLst>
              <a:ext uri="{FF2B5EF4-FFF2-40B4-BE49-F238E27FC236}">
                <a16:creationId xmlns:a16="http://schemas.microsoft.com/office/drawing/2014/main" id="{0656A55E-D56F-4597-895F-243D5406C6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425392-9656-4DA7-BFDC-A71CF7A90EA5}"/>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2959748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329F5-84F8-4DF3-8860-44CBDDA725A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D1DDF5-DDFA-4ACD-AE6F-A5B1ACD06DBF}"/>
              </a:ext>
            </a:extLst>
          </p:cNvPr>
          <p:cNvSpPr>
            <a:spLocks noGrp="1"/>
          </p:cNvSpPr>
          <p:nvPr>
            <p:ph type="dt" sz="half" idx="10"/>
          </p:nvPr>
        </p:nvSpPr>
        <p:spPr/>
        <p:txBody>
          <a:bodyPr/>
          <a:lstStyle/>
          <a:p>
            <a:fld id="{1878D316-CD80-49C6-98C3-A3620DD5A8BA}" type="datetime1">
              <a:rPr lang="en-GB" smtClean="0"/>
              <a:t>07/04/2021</a:t>
            </a:fld>
            <a:endParaRPr lang="en-GB"/>
          </a:p>
        </p:txBody>
      </p:sp>
      <p:sp>
        <p:nvSpPr>
          <p:cNvPr id="4" name="Footer Placeholder 3">
            <a:extLst>
              <a:ext uri="{FF2B5EF4-FFF2-40B4-BE49-F238E27FC236}">
                <a16:creationId xmlns:a16="http://schemas.microsoft.com/office/drawing/2014/main" id="{54041BDF-2567-4814-A08A-B049DDE9C43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D96E460-7188-4DB6-89B2-7BCE12B3F285}"/>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2532628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A3A457-CC5E-4CCF-8A08-991F36C24B48}"/>
              </a:ext>
            </a:extLst>
          </p:cNvPr>
          <p:cNvSpPr>
            <a:spLocks noGrp="1"/>
          </p:cNvSpPr>
          <p:nvPr>
            <p:ph type="dt" sz="half" idx="10"/>
          </p:nvPr>
        </p:nvSpPr>
        <p:spPr/>
        <p:txBody>
          <a:bodyPr/>
          <a:lstStyle/>
          <a:p>
            <a:fld id="{89412CCE-6DD0-4153-AD6C-A1292C81D9FA}" type="datetime1">
              <a:rPr lang="en-GB" smtClean="0"/>
              <a:t>07/04/2021</a:t>
            </a:fld>
            <a:endParaRPr lang="en-GB"/>
          </a:p>
        </p:txBody>
      </p:sp>
      <p:sp>
        <p:nvSpPr>
          <p:cNvPr id="3" name="Footer Placeholder 2">
            <a:extLst>
              <a:ext uri="{FF2B5EF4-FFF2-40B4-BE49-F238E27FC236}">
                <a16:creationId xmlns:a16="http://schemas.microsoft.com/office/drawing/2014/main" id="{B7A5AB0F-E8CB-49B5-938A-1BE6041D8AF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0D137B6-4724-42DB-A16E-AD4AD2698396}"/>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4194112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58DAF-7676-46D9-8238-024B33CD7B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9C58D61-854C-4BF9-ADF8-AF5F0CA70B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9C417FC-9407-48D3-BDAE-167E68A57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517BB-9398-4F52-B2F0-EE92C49E272C}"/>
              </a:ext>
            </a:extLst>
          </p:cNvPr>
          <p:cNvSpPr>
            <a:spLocks noGrp="1"/>
          </p:cNvSpPr>
          <p:nvPr>
            <p:ph type="dt" sz="half" idx="10"/>
          </p:nvPr>
        </p:nvSpPr>
        <p:spPr/>
        <p:txBody>
          <a:bodyPr/>
          <a:lstStyle/>
          <a:p>
            <a:fld id="{D88B9E08-3156-4146-B0D3-B30D0899C43C}" type="datetime1">
              <a:rPr lang="en-GB" smtClean="0"/>
              <a:t>07/04/2021</a:t>
            </a:fld>
            <a:endParaRPr lang="en-GB"/>
          </a:p>
        </p:txBody>
      </p:sp>
      <p:sp>
        <p:nvSpPr>
          <p:cNvPr id="6" name="Footer Placeholder 5">
            <a:extLst>
              <a:ext uri="{FF2B5EF4-FFF2-40B4-BE49-F238E27FC236}">
                <a16:creationId xmlns:a16="http://schemas.microsoft.com/office/drawing/2014/main" id="{6FD9F808-1815-44AC-9A9D-334591C905F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0DF4D1-FCD8-4CE1-934C-AB3B1A2A6091}"/>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2448325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97D10-4D84-4709-8D33-419CAB1F51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D3960D7-7AB6-4D3B-AC10-CC2160B1A0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9336320-433E-4A1B-A6B2-DD4044F6E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F785B6-7C4C-42A0-A919-8E53F423D2FF}"/>
              </a:ext>
            </a:extLst>
          </p:cNvPr>
          <p:cNvSpPr>
            <a:spLocks noGrp="1"/>
          </p:cNvSpPr>
          <p:nvPr>
            <p:ph type="dt" sz="half" idx="10"/>
          </p:nvPr>
        </p:nvSpPr>
        <p:spPr/>
        <p:txBody>
          <a:bodyPr/>
          <a:lstStyle/>
          <a:p>
            <a:fld id="{BFEBA4BA-E052-48F9-B35F-E905A1237DEB}" type="datetime1">
              <a:rPr lang="en-GB" smtClean="0"/>
              <a:t>07/04/2021</a:t>
            </a:fld>
            <a:endParaRPr lang="en-GB"/>
          </a:p>
        </p:txBody>
      </p:sp>
      <p:sp>
        <p:nvSpPr>
          <p:cNvPr id="6" name="Footer Placeholder 5">
            <a:extLst>
              <a:ext uri="{FF2B5EF4-FFF2-40B4-BE49-F238E27FC236}">
                <a16:creationId xmlns:a16="http://schemas.microsoft.com/office/drawing/2014/main" id="{2909E1F3-6F61-467C-900E-F198459A03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46875B-C041-414D-9448-A8B80E9FABFA}"/>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4050121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4BA76-4B7E-44CE-83E2-6892192D407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CB494E-2E09-4937-B147-5E1ADEB726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4266CF-CF51-4129-87DE-836C0CEC0630}"/>
              </a:ext>
            </a:extLst>
          </p:cNvPr>
          <p:cNvSpPr>
            <a:spLocks noGrp="1"/>
          </p:cNvSpPr>
          <p:nvPr>
            <p:ph type="dt" sz="half" idx="10"/>
          </p:nvPr>
        </p:nvSpPr>
        <p:spPr/>
        <p:txBody>
          <a:bodyPr/>
          <a:lstStyle/>
          <a:p>
            <a:fld id="{FA46943E-58F3-43EB-A759-5E6FA63FB1C8}" type="datetime1">
              <a:rPr lang="en-GB" smtClean="0"/>
              <a:t>07/04/2021</a:t>
            </a:fld>
            <a:endParaRPr lang="en-GB"/>
          </a:p>
        </p:txBody>
      </p:sp>
      <p:sp>
        <p:nvSpPr>
          <p:cNvPr id="5" name="Footer Placeholder 4">
            <a:extLst>
              <a:ext uri="{FF2B5EF4-FFF2-40B4-BE49-F238E27FC236}">
                <a16:creationId xmlns:a16="http://schemas.microsoft.com/office/drawing/2014/main" id="{1AC35C6E-9D25-44AD-9C5F-38E0B0EF83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4F502F-E6F0-4509-9498-639E677536F4}"/>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1762179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6A7550-9E47-4B70-9438-372C93C9398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476812-A0EE-4778-9894-A188548E44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6C2DC6-3DF1-45E4-B512-A3252FE57290}"/>
              </a:ext>
            </a:extLst>
          </p:cNvPr>
          <p:cNvSpPr>
            <a:spLocks noGrp="1"/>
          </p:cNvSpPr>
          <p:nvPr>
            <p:ph type="dt" sz="half" idx="10"/>
          </p:nvPr>
        </p:nvSpPr>
        <p:spPr/>
        <p:txBody>
          <a:bodyPr/>
          <a:lstStyle/>
          <a:p>
            <a:fld id="{3CB8184A-FB88-402A-9A3E-B4C56D843A1A}" type="datetime1">
              <a:rPr lang="en-GB" smtClean="0"/>
              <a:t>07/04/2021</a:t>
            </a:fld>
            <a:endParaRPr lang="en-GB"/>
          </a:p>
        </p:txBody>
      </p:sp>
      <p:sp>
        <p:nvSpPr>
          <p:cNvPr id="5" name="Footer Placeholder 4">
            <a:extLst>
              <a:ext uri="{FF2B5EF4-FFF2-40B4-BE49-F238E27FC236}">
                <a16:creationId xmlns:a16="http://schemas.microsoft.com/office/drawing/2014/main" id="{50A14463-9F23-4613-844C-3B1A0F3626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DD3D90-D211-4D7C-B03D-60F31E3C296F}"/>
              </a:ext>
            </a:extLst>
          </p:cNvPr>
          <p:cNvSpPr>
            <a:spLocks noGrp="1"/>
          </p:cNvSpPr>
          <p:nvPr>
            <p:ph type="sldNum" sz="quarter" idx="12"/>
          </p:nvPr>
        </p:nvSpPr>
        <p:spPr/>
        <p:txBody>
          <a:bodyPr/>
          <a:lstStyle/>
          <a:p>
            <a:fld id="{5E7E5462-BEF7-4CE9-8574-80CF8B47776B}" type="slidenum">
              <a:rPr lang="en-GB" smtClean="0"/>
              <a:t>‹#›</a:t>
            </a:fld>
            <a:endParaRPr lang="en-GB"/>
          </a:p>
        </p:txBody>
      </p:sp>
    </p:spTree>
    <p:extLst>
      <p:ext uri="{BB962C8B-B14F-4D97-AF65-F5344CB8AC3E}">
        <p14:creationId xmlns:p14="http://schemas.microsoft.com/office/powerpoint/2010/main" val="38290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844F2C-8205-4E2C-8C38-DEBA7CFC19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48B6CA-830A-49B5-B52A-B587CD6949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4FDB8B-F0AE-4806-B643-BBA6C2BD802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D5C8C6-01AC-4288-BAC9-DABCBD601922}" type="datetime1">
              <a:rPr lang="en-GB" smtClean="0"/>
              <a:t>07/04/2021</a:t>
            </a:fld>
            <a:endParaRPr lang="en-GB"/>
          </a:p>
        </p:txBody>
      </p:sp>
      <p:sp>
        <p:nvSpPr>
          <p:cNvPr id="5" name="Footer Placeholder 4">
            <a:extLst>
              <a:ext uri="{FF2B5EF4-FFF2-40B4-BE49-F238E27FC236}">
                <a16:creationId xmlns:a16="http://schemas.microsoft.com/office/drawing/2014/main" id="{6F81DE17-DAE0-4A14-9E3F-EC5F509A21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914F470-9922-4B10-8BF6-2DDFF25E9E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E5462-BEF7-4CE9-8574-80CF8B47776B}" type="slidenum">
              <a:rPr lang="en-GB" smtClean="0"/>
              <a:t>‹#›</a:t>
            </a:fld>
            <a:endParaRPr lang="en-GB"/>
          </a:p>
        </p:txBody>
      </p:sp>
    </p:spTree>
    <p:extLst>
      <p:ext uri="{BB962C8B-B14F-4D97-AF65-F5344CB8AC3E}">
        <p14:creationId xmlns:p14="http://schemas.microsoft.com/office/powerpoint/2010/main" val="2921973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6B342-EDBD-41D4-85EC-2A0A9BD3DBE9}"/>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3: Spontaneity and consciousness </a:t>
            </a:r>
            <a:endParaRPr lang="en-GB" sz="3600" dirty="0"/>
          </a:p>
        </p:txBody>
      </p:sp>
      <p:sp>
        <p:nvSpPr>
          <p:cNvPr id="3" name="Content Placeholder 2">
            <a:extLst>
              <a:ext uri="{FF2B5EF4-FFF2-40B4-BE49-F238E27FC236}">
                <a16:creationId xmlns:a16="http://schemas.microsoft.com/office/drawing/2014/main" id="{3DE94466-3032-443A-A564-8831549A2D86}"/>
              </a:ext>
            </a:extLst>
          </p:cNvPr>
          <p:cNvSpPr>
            <a:spLocks noGrp="1"/>
          </p:cNvSpPr>
          <p:nvPr>
            <p:ph idx="1"/>
          </p:nvPr>
        </p:nvSpPr>
        <p:spPr>
          <a:xfrm>
            <a:off x="838201" y="1825625"/>
            <a:ext cx="7772400" cy="4351338"/>
          </a:xfrm>
        </p:spPr>
        <p:txBody>
          <a:bodyPr/>
          <a:lstStyle/>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“We have said that there could not have been Social-Democratic consciousness among the workers. It would have to be brought to them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from without</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history of all countries shows that the working class, exclusively by its own effort, is able to develop only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trade union consciousness</a:t>
            </a:r>
            <a:r>
              <a:rPr lang="en-GB" sz="1800" dirty="0">
                <a:effectLst/>
                <a:latin typeface="Calibri" panose="020F0502020204030204" pitchFamily="34" charset="0"/>
                <a:ea typeface="Calibri" panose="020F0502020204030204" pitchFamily="34" charset="0"/>
                <a:cs typeface="Times New Roman" panose="02020603050405020304" pitchFamily="18" charset="0"/>
              </a:rPr>
              <a:t>, i.e., the conviction that it is necessary to combine in unions, fight the employers, and strive to compel the government to pass necessary labour legislation, etc. The theory of socialism, however, grew out of the philosophic, historical, and economic theories elaborated by educated representatives of the propertied classes, by intellectuals. By their social status the founders of modern scientific socialism, Marx and Engels, themselves belonged to the bourgeois intelligentsia.” </a:t>
            </a:r>
          </a:p>
          <a:p>
            <a:pPr marL="0" indent="0" algn="l">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375</a:t>
            </a:r>
          </a:p>
        </p:txBody>
      </p:sp>
      <p:sp>
        <p:nvSpPr>
          <p:cNvPr id="4" name="Slide Number Placeholder 3">
            <a:extLst>
              <a:ext uri="{FF2B5EF4-FFF2-40B4-BE49-F238E27FC236}">
                <a16:creationId xmlns:a16="http://schemas.microsoft.com/office/drawing/2014/main" id="{EB4AA310-3DEC-4320-9799-83F429DD8853}"/>
              </a:ext>
            </a:extLst>
          </p:cNvPr>
          <p:cNvSpPr>
            <a:spLocks noGrp="1"/>
          </p:cNvSpPr>
          <p:nvPr>
            <p:ph type="sldNum" sz="quarter" idx="12"/>
          </p:nvPr>
        </p:nvSpPr>
        <p:spPr/>
        <p:txBody>
          <a:bodyPr/>
          <a:lstStyle/>
          <a:p>
            <a:fld id="{5E7E5462-BEF7-4CE9-8574-80CF8B47776B}" type="slidenum">
              <a:rPr lang="en-GB" smtClean="0"/>
              <a:t>1</a:t>
            </a:fld>
            <a:endParaRPr lang="en-GB"/>
          </a:p>
        </p:txBody>
      </p:sp>
      <p:pic>
        <p:nvPicPr>
          <p:cNvPr id="4100" name="Picture 4" descr="Vladimir Lenin - Wikipedia">
            <a:extLst>
              <a:ext uri="{FF2B5EF4-FFF2-40B4-BE49-F238E27FC236}">
                <a16:creationId xmlns:a16="http://schemas.microsoft.com/office/drawing/2014/main" id="{8DF0DC4E-4E59-4DAA-AD57-C5BC6825E0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8788" y="1973756"/>
            <a:ext cx="2212662" cy="300661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150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1D2E6-806A-428A-B6AC-358632931C3C}"/>
              </a:ext>
            </a:extLst>
          </p:cNvPr>
          <p:cNvSpPr>
            <a:spLocks noGrp="1"/>
          </p:cNvSpPr>
          <p:nvPr>
            <p:ph type="title"/>
          </p:nvPr>
        </p:nvSpPr>
        <p:spPr/>
        <p:txBody>
          <a:bodyPr>
            <a:normAutofit/>
          </a:bodyPr>
          <a:lstStyle/>
          <a:p>
            <a:pPr algn="ctr"/>
            <a:r>
              <a:rPr lang="en-GB" sz="3600" b="1" dirty="0"/>
              <a:t>Class consciousness “from without”</a:t>
            </a:r>
          </a:p>
        </p:txBody>
      </p:sp>
      <p:sp>
        <p:nvSpPr>
          <p:cNvPr id="3" name="Content Placeholder 2">
            <a:extLst>
              <a:ext uri="{FF2B5EF4-FFF2-40B4-BE49-F238E27FC236}">
                <a16:creationId xmlns:a16="http://schemas.microsoft.com/office/drawing/2014/main" id="{A30E89B5-8F2B-4A92-A2BD-FFA34183D0AD}"/>
              </a:ext>
            </a:extLst>
          </p:cNvPr>
          <p:cNvSpPr>
            <a:spLocks noGrp="1"/>
          </p:cNvSpPr>
          <p:nvPr>
            <p:ph idx="1"/>
          </p:nvPr>
        </p:nvSpPr>
        <p:spPr>
          <a:xfrm>
            <a:off x="838200" y="1643061"/>
            <a:ext cx="8998258" cy="4895851"/>
          </a:xfrm>
        </p:spPr>
        <p:txBody>
          <a:bodyPr>
            <a:normAutofit/>
          </a:bodyPr>
          <a:lstStyle/>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“This does not mean, of course, that the workers have no part in creating such an ideology. They take part, however, not as workers, but as socialist theoreticians, as </a:t>
            </a:r>
            <a:r>
              <a:rPr lang="en-GB" sz="1800" b="1" u="sng" dirty="0" err="1">
                <a:effectLst/>
                <a:latin typeface="Calibri" panose="020F0502020204030204" pitchFamily="34" charset="0"/>
                <a:ea typeface="Calibri" panose="020F0502020204030204" pitchFamily="34" charset="0"/>
                <a:cs typeface="Times New Roman" panose="02020603050405020304" pitchFamily="18" charset="0"/>
              </a:rPr>
              <a:t>Proudhons</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 and </a:t>
            </a:r>
            <a:r>
              <a:rPr lang="en-GB" sz="1800" b="1" u="sng" dirty="0" err="1">
                <a:effectLst/>
                <a:latin typeface="Calibri" panose="020F0502020204030204" pitchFamily="34" charset="0"/>
                <a:ea typeface="Calibri" panose="020F0502020204030204" pitchFamily="34" charset="0"/>
                <a:cs typeface="Times New Roman" panose="02020603050405020304" pitchFamily="18" charset="0"/>
              </a:rPr>
              <a:t>Weitlings</a:t>
            </a:r>
            <a:r>
              <a:rPr lang="en-GB" sz="1800" dirty="0">
                <a:effectLst/>
                <a:latin typeface="Calibri" panose="020F0502020204030204" pitchFamily="34" charset="0"/>
                <a:ea typeface="Calibri" panose="020F0502020204030204" pitchFamily="34" charset="0"/>
                <a:cs typeface="Times New Roman" panose="02020603050405020304" pitchFamily="18" charset="0"/>
              </a:rPr>
              <a:t>; in other words, they take part only when they are able, and to the extent that they are able, more or less, to acquire the knowledge of their age and develop that knowledge. But in order that working men may succeed in this more often, every effort must be made to raise the level of the consciousness of the workers in general; it is necessary that the workers do not confine themselves to the artificially restricted limits of “literature for workers” but that they learn to an increasing degree to master general literature. It would be even truer to say “are not confined”, instead of “do not confine themselves”, because the workers themselves wish to read and do read all that is written for the intelligentsia...”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384</a:t>
            </a:r>
          </a:p>
          <a:p>
            <a:pPr marL="0" indent="0">
              <a:lnSpc>
                <a:spcPct val="100000"/>
              </a:lnSpc>
              <a:spcBef>
                <a:spcPts val="0"/>
              </a:spcBef>
              <a:buNone/>
            </a:pPr>
            <a:endParaRPr lang="en-GB" sz="1800" dirty="0">
              <a:latin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“Class political consciousness can be brought to the workers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only from without, that is, only from outside the economic struggle</a:t>
            </a:r>
            <a:r>
              <a:rPr lang="en-GB" sz="1800" dirty="0">
                <a:effectLst/>
                <a:latin typeface="Calibri" panose="020F0502020204030204" pitchFamily="34" charset="0"/>
                <a:ea typeface="Calibri" panose="020F0502020204030204" pitchFamily="34" charset="0"/>
                <a:cs typeface="Times New Roman" panose="02020603050405020304" pitchFamily="18" charset="0"/>
              </a:rPr>
              <a:t>, from outside the sphere of relations between workers and employers... To bring political knowledge to the workers the Social Democrats must go among all classes of the population; they must dispatch units of their army in all directions.”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422</a:t>
            </a:r>
            <a:endParaRPr lang="en-GB" sz="1800" dirty="0">
              <a:latin typeface="Calibri" panose="020F0502020204030204" pitchFamily="34" charset="0"/>
              <a:cs typeface="Times New Roman" panose="02020603050405020304" pitchFamily="18" charset="0"/>
            </a:endParaRPr>
          </a:p>
          <a:p>
            <a:pPr marL="0" indent="0">
              <a:lnSpc>
                <a:spcPct val="100000"/>
              </a:lnSpc>
              <a:spcBef>
                <a:spcPts val="0"/>
              </a:spcBef>
              <a:buNone/>
            </a:pPr>
            <a:endParaRPr lang="en-GB" dirty="0"/>
          </a:p>
        </p:txBody>
      </p:sp>
      <p:sp>
        <p:nvSpPr>
          <p:cNvPr id="4" name="Slide Number Placeholder 3">
            <a:extLst>
              <a:ext uri="{FF2B5EF4-FFF2-40B4-BE49-F238E27FC236}">
                <a16:creationId xmlns:a16="http://schemas.microsoft.com/office/drawing/2014/main" id="{83FB2AD1-6664-4524-98C6-E71FD9B8C526}"/>
              </a:ext>
            </a:extLst>
          </p:cNvPr>
          <p:cNvSpPr>
            <a:spLocks noGrp="1"/>
          </p:cNvSpPr>
          <p:nvPr>
            <p:ph type="sldNum" sz="quarter" idx="12"/>
          </p:nvPr>
        </p:nvSpPr>
        <p:spPr/>
        <p:txBody>
          <a:bodyPr/>
          <a:lstStyle/>
          <a:p>
            <a:fld id="{5E7E5462-BEF7-4CE9-8574-80CF8B47776B}" type="slidenum">
              <a:rPr lang="en-GB" smtClean="0"/>
              <a:t>2</a:t>
            </a:fld>
            <a:endParaRPr lang="en-GB"/>
          </a:p>
        </p:txBody>
      </p:sp>
      <p:pic>
        <p:nvPicPr>
          <p:cNvPr id="3074" name="Picture 2" descr="Pierre-Joseph Proudhon | French philosopher | Britannica">
            <a:extLst>
              <a:ext uri="{FF2B5EF4-FFF2-40B4-BE49-F238E27FC236}">
                <a16:creationId xmlns:a16="http://schemas.microsoft.com/office/drawing/2014/main" id="{2318E8D7-2BFB-4C99-8534-F10201A572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73" t="7488" r="10620" b="26440"/>
          <a:stretch/>
        </p:blipFill>
        <p:spPr bwMode="auto">
          <a:xfrm>
            <a:off x="9895411" y="1759764"/>
            <a:ext cx="1497878" cy="20684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4EB1118F-802E-4322-95DE-D648F1DBC9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55921" y="4063987"/>
            <a:ext cx="1576858" cy="2157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5352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F0321-3DCD-4536-A26D-0E379AD9F06C}"/>
              </a:ext>
            </a:extLst>
          </p:cNvPr>
          <p:cNvSpPr>
            <a:spLocks noGrp="1"/>
          </p:cNvSpPr>
          <p:nvPr>
            <p:ph type="title"/>
          </p:nvPr>
        </p:nvSpPr>
        <p:spPr/>
        <p:txBody>
          <a:bodyPr/>
          <a:lstStyle/>
          <a:p>
            <a:pPr algn="ctr"/>
            <a:r>
              <a:rPr lang="en-GB" sz="3600" b="1" dirty="0"/>
              <a:t>Kautsky</a:t>
            </a:r>
            <a:r>
              <a:rPr lang="en-GB" dirty="0"/>
              <a:t> </a:t>
            </a:r>
          </a:p>
        </p:txBody>
      </p:sp>
      <p:sp>
        <p:nvSpPr>
          <p:cNvPr id="3" name="Content Placeholder 2">
            <a:extLst>
              <a:ext uri="{FF2B5EF4-FFF2-40B4-BE49-F238E27FC236}">
                <a16:creationId xmlns:a16="http://schemas.microsoft.com/office/drawing/2014/main" id="{9938384A-5C81-4963-8579-55F07B02E392}"/>
              </a:ext>
            </a:extLst>
          </p:cNvPr>
          <p:cNvSpPr>
            <a:spLocks noGrp="1"/>
          </p:cNvSpPr>
          <p:nvPr>
            <p:ph idx="1"/>
          </p:nvPr>
        </p:nvSpPr>
        <p:spPr>
          <a:xfrm>
            <a:off x="722051" y="1665950"/>
            <a:ext cx="8812566" cy="4841505"/>
          </a:xfrm>
        </p:spPr>
        <p:txBody>
          <a:bodyPr>
            <a:normAutofit/>
          </a:bodyPr>
          <a:lstStyle/>
          <a:p>
            <a:pPr marL="0" indent="0">
              <a:lnSpc>
                <a:spcPct val="100000"/>
              </a:lnSpc>
              <a:spcBef>
                <a:spcPts val="0"/>
              </a:spcBef>
              <a:buNone/>
            </a:pPr>
            <a:r>
              <a:rPr lang="en-GB" sz="1800" i="1" dirty="0">
                <a:effectLst/>
                <a:latin typeface="Calibri" panose="020F0502020204030204" pitchFamily="34" charset="0"/>
                <a:ea typeface="Calibri" panose="020F0502020204030204" pitchFamily="34" charset="0"/>
                <a:cs typeface="Calibri" panose="020F0502020204030204" pitchFamily="34" charset="0"/>
              </a:rPr>
              <a:t>“Many of our revisionist critics believe that Marx asserted that economic development and the class struggle create, not only the conditions for socialist production, but also, and directly, the consciousness of its necessity...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i="1" dirty="0">
                <a:effectLst/>
                <a:latin typeface="Calibri" panose="020F0502020204030204" pitchFamily="34" charset="0"/>
                <a:ea typeface="Calibri" panose="020F0502020204030204" pitchFamily="34" charset="0"/>
                <a:cs typeface="Calibri" panose="020F0502020204030204" pitchFamily="34" charset="0"/>
              </a:rPr>
              <a:t>“Modern socialist consciousness can arise only on the basis of profound scientific knowledge. Indeed, modern economic science is as much a condition for socialist production as, say, modern technology, and the proletariat can create neither the one nor the other, no matter how much it may desire to do so; both arise out of the modern social process. The vehicle of science is not the proletariat, but the bourgeois intelligentsia: it was in the minds of individual members of this stratum that modern socialism originated, and it was they who communicated it to the more intellectually developed proletarians who, in their turn, introduce it into the proletarian class struggle where conditions allow that to be done. Thus, </a:t>
            </a:r>
            <a:r>
              <a:rPr lang="en-GB" sz="1800" b="1" i="1" u="sng" dirty="0">
                <a:effectLst/>
                <a:latin typeface="Calibri" panose="020F0502020204030204" pitchFamily="34" charset="0"/>
                <a:ea typeface="Calibri" panose="020F0502020204030204" pitchFamily="34" charset="0"/>
                <a:cs typeface="Calibri" panose="020F0502020204030204" pitchFamily="34" charset="0"/>
              </a:rPr>
              <a:t>socialist consciousness is something introduced into the proletarian class struggle from without </a:t>
            </a:r>
            <a:r>
              <a:rPr lang="en-GB" sz="1800" i="1" dirty="0">
                <a:effectLst/>
                <a:latin typeface="Calibri" panose="020F0502020204030204" pitchFamily="34" charset="0"/>
                <a:ea typeface="Calibri" panose="020F0502020204030204" pitchFamily="34" charset="0"/>
                <a:cs typeface="Calibri" panose="020F0502020204030204" pitchFamily="34" charset="0"/>
              </a:rPr>
              <a:t>and not something that arose within it spontaneously. Accordingly, the old </a:t>
            </a:r>
            <a:r>
              <a:rPr lang="en-GB" sz="1800" i="1" dirty="0" err="1">
                <a:effectLst/>
                <a:latin typeface="Calibri" panose="020F0502020204030204" pitchFamily="34" charset="0"/>
                <a:ea typeface="Calibri" panose="020F0502020204030204" pitchFamily="34" charset="0"/>
                <a:cs typeface="Calibri" panose="020F0502020204030204" pitchFamily="34" charset="0"/>
              </a:rPr>
              <a:t>Hainfeld</a:t>
            </a:r>
            <a:r>
              <a:rPr lang="en-GB" sz="1800" i="1" dirty="0">
                <a:effectLst/>
                <a:latin typeface="Calibri" panose="020F0502020204030204" pitchFamily="34" charset="0"/>
                <a:ea typeface="Calibri" panose="020F0502020204030204" pitchFamily="34" charset="0"/>
                <a:cs typeface="Calibri" panose="020F0502020204030204" pitchFamily="34" charset="0"/>
              </a:rPr>
              <a:t> programme quite rightly stated that the task of Social-Democracy is to imbue the proletariat with the consciousness of its position and the consciousness of its task. There would be no need for this if consciousness arose of itself from the class struggle.”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600" dirty="0">
                <a:effectLst/>
                <a:latin typeface="Calibri" panose="020F0502020204030204" pitchFamily="34" charset="0"/>
                <a:ea typeface="Calibri" panose="020F0502020204030204" pitchFamily="34" charset="0"/>
                <a:cs typeface="Calibri" panose="020F0502020204030204" pitchFamily="34" charset="0"/>
              </a:rPr>
              <a:t>Kautsky, Das </a:t>
            </a:r>
            <a:r>
              <a:rPr lang="en-GB" sz="1600" dirty="0" err="1">
                <a:effectLst/>
                <a:latin typeface="Calibri" panose="020F0502020204030204" pitchFamily="34" charset="0"/>
                <a:ea typeface="Calibri" panose="020F0502020204030204" pitchFamily="34" charset="0"/>
                <a:cs typeface="Calibri" panose="020F0502020204030204" pitchFamily="34" charset="0"/>
              </a:rPr>
              <a:t>Programm</a:t>
            </a:r>
            <a:r>
              <a:rPr lang="en-GB" sz="1600" dirty="0">
                <a:effectLst/>
                <a:latin typeface="Calibri" panose="020F0502020204030204" pitchFamily="34" charset="0"/>
                <a:ea typeface="Calibri" panose="020F0502020204030204" pitchFamily="34" charset="0"/>
                <a:cs typeface="Calibri" panose="020F0502020204030204" pitchFamily="34" charset="0"/>
              </a:rPr>
              <a:t> der </a:t>
            </a:r>
            <a:r>
              <a:rPr lang="en-GB" sz="1600" dirty="0" err="1">
                <a:effectLst/>
                <a:latin typeface="Calibri" panose="020F0502020204030204" pitchFamily="34" charset="0"/>
                <a:ea typeface="Calibri" panose="020F0502020204030204" pitchFamily="34" charset="0"/>
                <a:cs typeface="Calibri" panose="020F0502020204030204" pitchFamily="34" charset="0"/>
              </a:rPr>
              <a:t>Sozialdemokratie</a:t>
            </a:r>
            <a:r>
              <a:rPr lang="en-GB" sz="1600" dirty="0">
                <a:effectLst/>
                <a:latin typeface="Calibri" panose="020F0502020204030204" pitchFamily="34" charset="0"/>
                <a:ea typeface="Calibri" panose="020F0502020204030204" pitchFamily="34" charset="0"/>
                <a:cs typeface="Calibri" panose="020F0502020204030204" pitchFamily="34" charset="0"/>
              </a:rPr>
              <a:t> in </a:t>
            </a:r>
            <a:r>
              <a:rPr lang="en-GB" sz="1600" dirty="0" err="1">
                <a:effectLst/>
                <a:latin typeface="Calibri" panose="020F0502020204030204" pitchFamily="34" charset="0"/>
                <a:ea typeface="Calibri" panose="020F0502020204030204" pitchFamily="34" charset="0"/>
                <a:cs typeface="Calibri" panose="020F0502020204030204" pitchFamily="34" charset="0"/>
              </a:rPr>
              <a:t>Österreich</a:t>
            </a:r>
            <a:r>
              <a:rPr lang="en-GB" sz="1600" dirty="0">
                <a:effectLst/>
                <a:latin typeface="Calibri" panose="020F0502020204030204" pitchFamily="34" charset="0"/>
                <a:ea typeface="Calibri" panose="020F0502020204030204" pitchFamily="34" charset="0"/>
                <a:cs typeface="Calibri" panose="020F0502020204030204" pitchFamily="34" charset="0"/>
              </a:rPr>
              <a:t>, Neue Zeit, 1901-02, XX, I, 3: 79-80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Karl Kautsky Internet Archive">
            <a:extLst>
              <a:ext uri="{FF2B5EF4-FFF2-40B4-BE49-F238E27FC236}">
                <a16:creationId xmlns:a16="http://schemas.microsoft.com/office/drawing/2014/main" id="{DC1DE4F7-CF56-4FC6-AAF5-51997E43D2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689" r="5615"/>
          <a:stretch/>
        </p:blipFill>
        <p:spPr bwMode="auto">
          <a:xfrm>
            <a:off x="9985583" y="1690688"/>
            <a:ext cx="1484366" cy="22137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1FA46B4-FD18-4287-B3ED-4E6198B30029}"/>
              </a:ext>
            </a:extLst>
          </p:cNvPr>
          <p:cNvSpPr>
            <a:spLocks noGrp="1"/>
          </p:cNvSpPr>
          <p:nvPr>
            <p:ph type="sldNum" sz="quarter" idx="12"/>
          </p:nvPr>
        </p:nvSpPr>
        <p:spPr/>
        <p:txBody>
          <a:bodyPr/>
          <a:lstStyle/>
          <a:p>
            <a:fld id="{5E7E5462-BEF7-4CE9-8574-80CF8B47776B}" type="slidenum">
              <a:rPr lang="en-GB" smtClean="0"/>
              <a:t>3</a:t>
            </a:fld>
            <a:endParaRPr lang="en-GB"/>
          </a:p>
        </p:txBody>
      </p:sp>
      <p:pic>
        <p:nvPicPr>
          <p:cNvPr id="1028" name="Picture 4" descr="Victor Adler">
            <a:extLst>
              <a:ext uri="{FF2B5EF4-FFF2-40B4-BE49-F238E27FC236}">
                <a16:creationId xmlns:a16="http://schemas.microsoft.com/office/drawing/2014/main" id="{85332A93-4B14-45A6-B4B7-DEC8258E1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5584" y="4142635"/>
            <a:ext cx="1484366" cy="2024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956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0DE31-A49E-44D9-9D25-2B482089948A}"/>
              </a:ext>
            </a:extLst>
          </p:cNvPr>
          <p:cNvSpPr>
            <a:spLocks noGrp="1"/>
          </p:cNvSpPr>
          <p:nvPr>
            <p:ph type="title"/>
          </p:nvPr>
        </p:nvSpPr>
        <p:spPr/>
        <p:txBody>
          <a:bodyPr>
            <a:normAutofit/>
          </a:bodyPr>
          <a:lstStyle/>
          <a:p>
            <a:pPr algn="ctr"/>
            <a:r>
              <a:rPr lang="en-GB" sz="3600" b="1" dirty="0"/>
              <a:t>Trade unionism, pure and simple</a:t>
            </a:r>
          </a:p>
        </p:txBody>
      </p:sp>
      <p:sp>
        <p:nvSpPr>
          <p:cNvPr id="3" name="Content Placeholder 2">
            <a:extLst>
              <a:ext uri="{FF2B5EF4-FFF2-40B4-BE49-F238E27FC236}">
                <a16:creationId xmlns:a16="http://schemas.microsoft.com/office/drawing/2014/main" id="{69818A1B-800D-40F6-ABA3-BA1CDBBE2449}"/>
              </a:ext>
            </a:extLst>
          </p:cNvPr>
          <p:cNvSpPr>
            <a:spLocks noGrp="1"/>
          </p:cNvSpPr>
          <p:nvPr>
            <p:ph idx="1"/>
          </p:nvPr>
        </p:nvSpPr>
        <p:spPr>
          <a:xfrm>
            <a:off x="838200" y="1825625"/>
            <a:ext cx="8598763" cy="4351338"/>
          </a:xfrm>
        </p:spPr>
        <p:txBody>
          <a:bodyPr/>
          <a:lstStyle/>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“There is much talk of spontaneity. But the spontaneous development of the working-class movement leads to its subordination to bourgeois ideology, to its development along the lines of the </a:t>
            </a:r>
            <a:r>
              <a:rPr lang="en-GB" sz="1800" i="1" dirty="0">
                <a:effectLst/>
                <a:ea typeface="Calibri" panose="020F0502020204030204" pitchFamily="34" charset="0"/>
                <a:cs typeface="Times New Roman" panose="02020603050405020304" pitchFamily="18" charset="0"/>
              </a:rPr>
              <a:t>Credo</a:t>
            </a:r>
            <a:r>
              <a:rPr lang="en-GB" sz="1800" dirty="0">
                <a:effectLst/>
                <a:ea typeface="Calibri" panose="020F0502020204030204" pitchFamily="34" charset="0"/>
                <a:cs typeface="Times New Roman" panose="02020603050405020304" pitchFamily="18" charset="0"/>
              </a:rPr>
              <a:t> programme; for the spontaneous working-class movement is trade-unionism, is </a:t>
            </a:r>
            <a:r>
              <a:rPr lang="en-GB" sz="1800" b="1" i="1" u="sng" dirty="0">
                <a:effectLst/>
                <a:ea typeface="Calibri" panose="020F0502020204030204" pitchFamily="34" charset="0"/>
                <a:cs typeface="Times New Roman" panose="02020603050405020304" pitchFamily="18" charset="0"/>
              </a:rPr>
              <a:t>Nur-</a:t>
            </a:r>
            <a:r>
              <a:rPr lang="en-GB" sz="1800" b="1" i="1" u="sng" dirty="0" err="1">
                <a:effectLst/>
                <a:ea typeface="Calibri" panose="020F0502020204030204" pitchFamily="34" charset="0"/>
                <a:cs typeface="Times New Roman" panose="02020603050405020304" pitchFamily="18" charset="0"/>
              </a:rPr>
              <a:t>Gewerkschaftlerei</a:t>
            </a:r>
            <a:r>
              <a:rPr lang="en-GB" sz="1800" dirty="0">
                <a:effectLst/>
                <a:ea typeface="Calibri" panose="020F0502020204030204" pitchFamily="34" charset="0"/>
                <a:cs typeface="Times New Roman" panose="02020603050405020304" pitchFamily="18" charset="0"/>
              </a:rPr>
              <a:t>, and trade unionism means the ideological enslavement of the workers by the bourgeoisie. Hence, our task, the task of Social-Democracy, is to combat spontaneity, to </a:t>
            </a:r>
            <a:r>
              <a:rPr lang="en-GB" sz="1800" b="1" u="sng" dirty="0">
                <a:effectLst/>
                <a:ea typeface="Calibri" panose="020F0502020204030204" pitchFamily="34" charset="0"/>
                <a:cs typeface="Times New Roman" panose="02020603050405020304" pitchFamily="18" charset="0"/>
              </a:rPr>
              <a:t>divert</a:t>
            </a:r>
            <a:r>
              <a:rPr lang="en-GB" sz="1800" dirty="0">
                <a:effectLst/>
                <a:ea typeface="Calibri" panose="020F0502020204030204" pitchFamily="34" charset="0"/>
                <a:cs typeface="Times New Roman" panose="02020603050405020304" pitchFamily="18" charset="0"/>
              </a:rPr>
              <a:t> the working-class movement from this spontaneous, trade-unionist striving to come under the wing of the bourgeoisie, and to bring it under the wing of revolutionary Social Democracy.” </a:t>
            </a:r>
          </a:p>
          <a:p>
            <a:pPr marL="0" indent="0">
              <a:lnSpc>
                <a:spcPct val="100000"/>
              </a:lnSpc>
              <a:spcBef>
                <a:spcPts val="0"/>
              </a:spcBef>
              <a:buNone/>
            </a:pPr>
            <a:r>
              <a:rPr lang="en-GB" sz="1800" dirty="0">
                <a:effectLst/>
                <a:ea typeface="Calibri" panose="020F0502020204030204" pitchFamily="34" charset="0"/>
                <a:cs typeface="Times New Roman" panose="02020603050405020304" pitchFamily="18" charset="0"/>
              </a:rPr>
              <a:t>Lenin (1902) What is to be Done? LCW 5: 384-85</a:t>
            </a:r>
          </a:p>
          <a:p>
            <a:pPr marL="0" indent="0">
              <a:lnSpc>
                <a:spcPct val="100000"/>
              </a:lnSpc>
              <a:spcBef>
                <a:spcPts val="0"/>
              </a:spcBef>
              <a:buNone/>
            </a:pPr>
            <a:endParaRPr lang="en-GB" sz="1800" dirty="0">
              <a:cs typeface="Times New Roman" panose="02020603050405020304" pitchFamily="18" charset="0"/>
            </a:endParaRPr>
          </a:p>
          <a:p>
            <a:pPr marL="0" indent="0" algn="l">
              <a:lnSpc>
                <a:spcPct val="100000"/>
              </a:lnSpc>
              <a:spcBef>
                <a:spcPts val="0"/>
              </a:spcBef>
              <a:buNone/>
            </a:pPr>
            <a:r>
              <a:rPr lang="en-GB" sz="1800" i="1" dirty="0">
                <a:effectLst/>
                <a:ea typeface="Calibri" panose="020F0502020204030204" pitchFamily="34" charset="0"/>
                <a:cs typeface="Times New Roman" panose="02020603050405020304" pitchFamily="18" charset="0"/>
              </a:rPr>
              <a:t>At the AFL convention of 1890, Samuel Gompers had flatly announced his opposition to socialism and to political action by </a:t>
            </a:r>
            <a:r>
              <a:rPr lang="en-GB" sz="1800" i="1" dirty="0" err="1">
                <a:effectLst/>
                <a:ea typeface="Calibri" panose="020F0502020204030204" pitchFamily="34" charset="0"/>
                <a:cs typeface="Times New Roman" panose="02020603050405020304" pitchFamily="18" charset="0"/>
              </a:rPr>
              <a:t>labor</a:t>
            </a:r>
            <a:r>
              <a:rPr lang="en-GB" sz="1800" i="1" dirty="0">
                <a:effectLst/>
                <a:ea typeface="Calibri" panose="020F0502020204030204" pitchFamily="34" charset="0"/>
                <a:cs typeface="Times New Roman" panose="02020603050405020304" pitchFamily="18" charset="0"/>
              </a:rPr>
              <a:t>. "The trade unions </a:t>
            </a:r>
            <a:r>
              <a:rPr lang="en-GB" sz="1800" b="1" i="1" u="sng" dirty="0">
                <a:effectLst/>
                <a:ea typeface="Calibri" panose="020F0502020204030204" pitchFamily="34" charset="0"/>
                <a:cs typeface="Times New Roman" panose="02020603050405020304" pitchFamily="18" charset="0"/>
              </a:rPr>
              <a:t>pure and simple</a:t>
            </a:r>
            <a:r>
              <a:rPr lang="en-GB" sz="1800" i="1" dirty="0">
                <a:effectLst/>
                <a:ea typeface="Calibri" panose="020F0502020204030204" pitchFamily="34" charset="0"/>
                <a:cs typeface="Times New Roman" panose="02020603050405020304" pitchFamily="18" charset="0"/>
              </a:rPr>
              <a:t>," Gompers declared, "are the natural organisations of the wageworkers to secure their present material and practical improvement and to achieve their final emancipation."</a:t>
            </a:r>
            <a:endParaRPr lang="en-GB" sz="1800" dirty="0">
              <a:effectLst/>
              <a:ea typeface="Calibri" panose="020F0502020204030204" pitchFamily="34" charset="0"/>
              <a:cs typeface="Times New Roman" panose="02020603050405020304" pitchFamily="18" charset="0"/>
            </a:endParaRPr>
          </a:p>
          <a:p>
            <a:pPr marL="0" indent="0" algn="l">
              <a:lnSpc>
                <a:spcPct val="100000"/>
              </a:lnSpc>
              <a:spcBef>
                <a:spcPts val="0"/>
              </a:spcBef>
              <a:buNone/>
            </a:pPr>
            <a:r>
              <a:rPr lang="en-GB" sz="1800" dirty="0">
                <a:effectLst/>
                <a:ea typeface="Calibri" panose="020F0502020204030204" pitchFamily="34" charset="0"/>
                <a:cs typeface="Times New Roman" panose="02020603050405020304" pitchFamily="18" charset="0"/>
              </a:rPr>
              <a:t>Ray Ginger (1947) The Bending Cross: A Biography of Eugene Victor Debs. 2007: 99</a:t>
            </a:r>
          </a:p>
        </p:txBody>
      </p:sp>
      <p:pic>
        <p:nvPicPr>
          <p:cNvPr id="2050" name="Picture 2" descr="Samuel Gompers | Biography &amp; American Federation of Labor | Britannica">
            <a:extLst>
              <a:ext uri="{FF2B5EF4-FFF2-40B4-BE49-F238E27FC236}">
                <a16:creationId xmlns:a16="http://schemas.microsoft.com/office/drawing/2014/main" id="{B1B839E2-CB4E-4D84-9A88-E24EB3DDFD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0952" y="1956255"/>
            <a:ext cx="1642848" cy="20450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Pin on Current Events">
            <a:extLst>
              <a:ext uri="{FF2B5EF4-FFF2-40B4-BE49-F238E27FC236}">
                <a16:creationId xmlns:a16="http://schemas.microsoft.com/office/drawing/2014/main" id="{BF8DD06F-D0F6-4658-B153-2F2724F8DB5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436" r="9640"/>
          <a:stretch/>
        </p:blipFill>
        <p:spPr bwMode="auto">
          <a:xfrm>
            <a:off x="9799359" y="4335956"/>
            <a:ext cx="1466034" cy="137571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6734D1D-8E6E-491F-BB9E-1612A83727D2}"/>
              </a:ext>
            </a:extLst>
          </p:cNvPr>
          <p:cNvSpPr>
            <a:spLocks noGrp="1"/>
          </p:cNvSpPr>
          <p:nvPr>
            <p:ph type="sldNum" sz="quarter" idx="12"/>
          </p:nvPr>
        </p:nvSpPr>
        <p:spPr/>
        <p:txBody>
          <a:bodyPr/>
          <a:lstStyle/>
          <a:p>
            <a:fld id="{5E7E5462-BEF7-4CE9-8574-80CF8B47776B}" type="slidenum">
              <a:rPr lang="en-GB" smtClean="0"/>
              <a:t>4</a:t>
            </a:fld>
            <a:endParaRPr lang="en-GB"/>
          </a:p>
        </p:txBody>
      </p:sp>
    </p:spTree>
    <p:extLst>
      <p:ext uri="{BB962C8B-B14F-4D97-AF65-F5344CB8AC3E}">
        <p14:creationId xmlns:p14="http://schemas.microsoft.com/office/powerpoint/2010/main" val="3523226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FF81-97D7-4972-8CE7-9E2736C26803}"/>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3: Spontaneity and consciousness </a:t>
            </a:r>
            <a:endParaRPr lang="en-GB" sz="36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982A3364-E61A-4986-A810-D58F6B642CD6}"/>
              </a:ext>
            </a:extLst>
          </p:cNvPr>
          <p:cNvSpPr>
            <a:spLocks noGrp="1"/>
          </p:cNvSpPr>
          <p:nvPr>
            <p:ph idx="1"/>
          </p:nvPr>
        </p:nvSpPr>
        <p:spPr>
          <a:xfrm>
            <a:off x="838201" y="1825625"/>
            <a:ext cx="7240479" cy="4667250"/>
          </a:xfrm>
        </p:spPr>
        <p:txBody>
          <a:bodyPr>
            <a:normAutofit fontScale="92500" lnSpcReduction="10000"/>
          </a:bodyPr>
          <a:lstStyle/>
          <a:p>
            <a:pPr marL="0" indent="0" algn="just">
              <a:lnSpc>
                <a:spcPct val="12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Key ideas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0" algn="l">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socialist consciousness</a:t>
            </a:r>
          </a:p>
          <a:p>
            <a:pPr marL="342900" lvl="0" indent="0" algn="l">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trade union consciousness</a:t>
            </a:r>
          </a:p>
          <a:p>
            <a:pPr marL="342900" lvl="0" indent="0" algn="l">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spontaneity </a:t>
            </a:r>
          </a:p>
          <a:p>
            <a:pPr marL="342900" lvl="0" indent="0" algn="l">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bourgeois ideology</a:t>
            </a:r>
          </a:p>
          <a:p>
            <a:pPr marL="342900" lvl="0" indent="0" algn="l">
              <a:lnSpc>
                <a:spcPct val="120000"/>
              </a:lnSpc>
              <a:spcBef>
                <a:spcPts val="0"/>
              </a:spcBef>
              <a:buFont typeface="Symbol" panose="05050102010706020507" pitchFamily="18" charset="2"/>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tailism</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Questions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1) What does Lenin mean by the expression, socialist consciousness comes “from without”? </a:t>
            </a:r>
          </a:p>
          <a:p>
            <a:pPr marL="0" indent="0" algn="just">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2) How does bourgeois ideology act on the labour movement? </a:t>
            </a:r>
          </a:p>
          <a:p>
            <a:pPr marL="0" indent="0" algn="just">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3) Why is Lenin concerned about socialists bowing to spontaneity? </a:t>
            </a:r>
          </a:p>
          <a:p>
            <a:pPr marL="0" indent="0" algn="just">
              <a:lnSpc>
                <a:spcPct val="12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4) What does Lenin mean by </a:t>
            </a:r>
            <a:r>
              <a:rPr lang="en-GB" sz="1800" dirty="0" err="1">
                <a:effectLst/>
                <a:latin typeface="Calibri" panose="020F0502020204030204" pitchFamily="34" charset="0"/>
                <a:ea typeface="Calibri" panose="020F0502020204030204" pitchFamily="34" charset="0"/>
                <a:cs typeface="Times New Roman" panose="02020603050405020304" pitchFamily="18" charset="0"/>
              </a:rPr>
              <a:t>tailism</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GB" dirty="0"/>
          </a:p>
        </p:txBody>
      </p:sp>
      <p:pic>
        <p:nvPicPr>
          <p:cNvPr id="4" name="Picture 3" descr="What Is to Be Done? - Wikipedia">
            <a:extLst>
              <a:ext uri="{FF2B5EF4-FFF2-40B4-BE49-F238E27FC236}">
                <a16:creationId xmlns:a16="http://schemas.microsoft.com/office/drawing/2014/main" id="{B21751E4-C77B-40E0-843A-79FB745CB99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17071" y="1870075"/>
            <a:ext cx="2436729" cy="3820511"/>
          </a:xfrm>
          <a:prstGeom prst="rect">
            <a:avLst/>
          </a:prstGeom>
          <a:noFill/>
          <a:ln>
            <a:solidFill>
              <a:schemeClr val="tx1"/>
            </a:solidFill>
          </a:ln>
        </p:spPr>
      </p:pic>
      <p:sp>
        <p:nvSpPr>
          <p:cNvPr id="5" name="Slide Number Placeholder 4">
            <a:extLst>
              <a:ext uri="{FF2B5EF4-FFF2-40B4-BE49-F238E27FC236}">
                <a16:creationId xmlns:a16="http://schemas.microsoft.com/office/drawing/2014/main" id="{D563ADF9-0A72-43F3-9176-E182F8C1BC72}"/>
              </a:ext>
            </a:extLst>
          </p:cNvPr>
          <p:cNvSpPr>
            <a:spLocks noGrp="1"/>
          </p:cNvSpPr>
          <p:nvPr>
            <p:ph type="sldNum" sz="quarter" idx="12"/>
          </p:nvPr>
        </p:nvSpPr>
        <p:spPr/>
        <p:txBody>
          <a:bodyPr/>
          <a:lstStyle/>
          <a:p>
            <a:fld id="{5E7E5462-BEF7-4CE9-8574-80CF8B47776B}" type="slidenum">
              <a:rPr lang="en-GB" smtClean="0"/>
              <a:t>5</a:t>
            </a:fld>
            <a:endParaRPr lang="en-GB"/>
          </a:p>
        </p:txBody>
      </p:sp>
    </p:spTree>
    <p:extLst>
      <p:ext uri="{BB962C8B-B14F-4D97-AF65-F5344CB8AC3E}">
        <p14:creationId xmlns:p14="http://schemas.microsoft.com/office/powerpoint/2010/main" val="1465734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5061C-CC55-483F-B666-48DCB78D0587}"/>
              </a:ext>
            </a:extLst>
          </p:cNvPr>
          <p:cNvSpPr>
            <a:spLocks noGrp="1"/>
          </p:cNvSpPr>
          <p:nvPr>
            <p:ph type="title"/>
          </p:nvPr>
        </p:nvSpPr>
        <p:spPr/>
        <p:txBody>
          <a:bodyPr>
            <a:normAutofit/>
          </a:bodyPr>
          <a:lstStyle/>
          <a:p>
            <a:pPr algn="ctr"/>
            <a:r>
              <a:rPr lang="en-GB" sz="3600" b="1" dirty="0">
                <a:effectLst/>
                <a:latin typeface="Calibri Light" panose="020F0302020204030204" pitchFamily="34" charset="0"/>
                <a:ea typeface="Calibri" panose="020F0502020204030204" pitchFamily="34" charset="0"/>
                <a:cs typeface="Calibri Light" panose="020F0302020204030204" pitchFamily="34" charset="0"/>
              </a:rPr>
              <a:t>Session 3: Key passages</a:t>
            </a:r>
            <a:endParaRPr lang="en-GB" sz="3600" dirty="0"/>
          </a:p>
        </p:txBody>
      </p:sp>
      <p:sp>
        <p:nvSpPr>
          <p:cNvPr id="3" name="Content Placeholder 2">
            <a:extLst>
              <a:ext uri="{FF2B5EF4-FFF2-40B4-BE49-F238E27FC236}">
                <a16:creationId xmlns:a16="http://schemas.microsoft.com/office/drawing/2014/main" id="{EAE071C4-2359-48AC-B318-BC5F291646E8}"/>
              </a:ext>
            </a:extLst>
          </p:cNvPr>
          <p:cNvSpPr>
            <a:spLocks noGrp="1"/>
          </p:cNvSpPr>
          <p:nvPr>
            <p:ph idx="1"/>
          </p:nvPr>
        </p:nvSpPr>
        <p:spPr>
          <a:xfrm>
            <a:off x="838200" y="1825625"/>
            <a:ext cx="7160581" cy="4351338"/>
          </a:xfrm>
        </p:spPr>
        <p:txBody>
          <a:bodyPr/>
          <a:lstStyle/>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“Hence, our task… is to combat spontaneity, to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divert</a:t>
            </a:r>
            <a:r>
              <a:rPr lang="en-GB" sz="1800" dirty="0">
                <a:effectLst/>
                <a:latin typeface="Calibri" panose="020F0502020204030204" pitchFamily="34" charset="0"/>
                <a:ea typeface="Calibri" panose="020F0502020204030204" pitchFamily="34" charset="0"/>
                <a:cs typeface="Times New Roman" panose="02020603050405020304" pitchFamily="18" charset="0"/>
              </a:rPr>
              <a:t> the working-class movement from this spontaneous, trade-unionist striving to come under the wing of the bourgeoisie...” </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384-85</a:t>
            </a:r>
          </a:p>
          <a:p>
            <a:pPr marL="0" indent="0">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“Since there can be no talk of an independent ideology formulated by the working masses themselves in the process of their movement, the only choice is – either bourgeois or socialist ideology.”</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384</a:t>
            </a:r>
          </a:p>
          <a:p>
            <a:pPr marL="0" indent="0">
              <a:lnSpc>
                <a:spcPct val="100000"/>
              </a:lnSpc>
              <a:spcBef>
                <a:spcPts val="0"/>
              </a:spcBef>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“Surely it is not its function [social democracy] to drag at the tail of the movement… it would be more correct to describe its tendency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Rabocheye</a:t>
            </a:r>
            <a:r>
              <a:rPr lang="en-GB" sz="1800" i="1"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err="1">
                <a:effectLst/>
                <a:latin typeface="Calibri" panose="020F0502020204030204" pitchFamily="34" charset="0"/>
                <a:ea typeface="Calibri" panose="020F0502020204030204" pitchFamily="34" charset="0"/>
                <a:cs typeface="Times New Roman" panose="02020603050405020304" pitchFamily="18" charset="0"/>
              </a:rPr>
              <a:t>Dyelo</a:t>
            </a:r>
            <a:r>
              <a:rPr lang="en-GB" sz="1800" dirty="0">
                <a:effectLst/>
                <a:latin typeface="Calibri" panose="020F0502020204030204" pitchFamily="34" charset="0"/>
                <a:ea typeface="Calibri" panose="020F0502020204030204" pitchFamily="34" charset="0"/>
                <a:cs typeface="Times New Roman" panose="02020603050405020304" pitchFamily="18" charset="0"/>
              </a:rPr>
              <a:t>] not as opportunism, but as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tail-ism</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0000"/>
              </a:lnSpc>
              <a:spcBef>
                <a:spcPts val="0"/>
              </a:spcBef>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Lenin (1902) What is to be Done? LCW 5: 395-96</a:t>
            </a:r>
          </a:p>
        </p:txBody>
      </p:sp>
      <p:sp>
        <p:nvSpPr>
          <p:cNvPr id="4" name="Slide Number Placeholder 3">
            <a:extLst>
              <a:ext uri="{FF2B5EF4-FFF2-40B4-BE49-F238E27FC236}">
                <a16:creationId xmlns:a16="http://schemas.microsoft.com/office/drawing/2014/main" id="{910A7D00-1360-4ED8-A155-761AA168DBC9}"/>
              </a:ext>
            </a:extLst>
          </p:cNvPr>
          <p:cNvSpPr>
            <a:spLocks noGrp="1"/>
          </p:cNvSpPr>
          <p:nvPr>
            <p:ph type="sldNum" sz="quarter" idx="12"/>
          </p:nvPr>
        </p:nvSpPr>
        <p:spPr/>
        <p:txBody>
          <a:bodyPr/>
          <a:lstStyle/>
          <a:p>
            <a:fld id="{5E7E5462-BEF7-4CE9-8574-80CF8B47776B}" type="slidenum">
              <a:rPr lang="en-GB" smtClean="0"/>
              <a:t>6</a:t>
            </a:fld>
            <a:endParaRPr lang="en-GB"/>
          </a:p>
        </p:txBody>
      </p:sp>
      <p:sp>
        <p:nvSpPr>
          <p:cNvPr id="5" name="TextBox 4">
            <a:extLst>
              <a:ext uri="{FF2B5EF4-FFF2-40B4-BE49-F238E27FC236}">
                <a16:creationId xmlns:a16="http://schemas.microsoft.com/office/drawing/2014/main" id="{AA22DD26-3C4C-4655-93C1-D8CB616D4F2D}"/>
              </a:ext>
            </a:extLst>
          </p:cNvPr>
          <p:cNvSpPr txBox="1"/>
          <p:nvPr/>
        </p:nvSpPr>
        <p:spPr>
          <a:xfrm>
            <a:off x="8211846" y="1923279"/>
            <a:ext cx="2938508" cy="3693319"/>
          </a:xfrm>
          <a:prstGeom prst="rect">
            <a:avLst/>
          </a:prstGeom>
          <a:solidFill>
            <a:schemeClr val="accent2">
              <a:lumMod val="20000"/>
              <a:lumOff val="80000"/>
            </a:schemeClr>
          </a:solidFill>
          <a:ln>
            <a:solidFill>
              <a:schemeClr val="tx1"/>
            </a:solidFill>
          </a:ln>
        </p:spPr>
        <p:txBody>
          <a:bodyPr wrap="square" rtlCol="0">
            <a:spAutoFit/>
          </a:bodyPr>
          <a:lstStyle/>
          <a:p>
            <a:r>
              <a:rPr lang="en-GB" b="0" i="0" dirty="0">
                <a:solidFill>
                  <a:srgbClr val="000000"/>
                </a:solidFill>
                <a:effectLst/>
              </a:rPr>
              <a:t>“The ruling ideas of each age have ever been the ideas of its ruling class.”</a:t>
            </a:r>
          </a:p>
          <a:p>
            <a:r>
              <a:rPr lang="en-GB" dirty="0">
                <a:solidFill>
                  <a:srgbClr val="000000"/>
                </a:solidFill>
              </a:rPr>
              <a:t>Communist Manifesto (1848)</a:t>
            </a:r>
          </a:p>
          <a:p>
            <a:endParaRPr lang="en-GB" sz="1800" dirty="0">
              <a:effectLst/>
              <a:ea typeface="Calibri" panose="020F0502020204030204" pitchFamily="34" charset="0"/>
            </a:endParaRPr>
          </a:p>
          <a:p>
            <a:r>
              <a:rPr lang="en-GB" sz="1800" dirty="0">
                <a:effectLst/>
                <a:ea typeface="Calibri" panose="020F0502020204030204" pitchFamily="34" charset="0"/>
              </a:rPr>
              <a:t>“The ideas of the ruling class are in every epoch the ruling ideas, i.e. the class which is the ruling material force of society, is at the same time its ruling intellectual force.</a:t>
            </a:r>
            <a:r>
              <a:rPr lang="en-GB" sz="1800" dirty="0">
                <a:solidFill>
                  <a:srgbClr val="000000"/>
                </a:solidFill>
                <a:effectLst/>
                <a:ea typeface="Calibri" panose="020F0502020204030204" pitchFamily="34" charset="0"/>
              </a:rPr>
              <a:t>”</a:t>
            </a:r>
          </a:p>
          <a:p>
            <a:r>
              <a:rPr lang="en-GB" dirty="0">
                <a:solidFill>
                  <a:srgbClr val="000000"/>
                </a:solidFill>
              </a:rPr>
              <a:t>German Ideology (1845-46)</a:t>
            </a:r>
          </a:p>
          <a:p>
            <a:endParaRPr lang="en-GB" dirty="0"/>
          </a:p>
        </p:txBody>
      </p:sp>
    </p:spTree>
    <p:extLst>
      <p:ext uri="{BB962C8B-B14F-4D97-AF65-F5344CB8AC3E}">
        <p14:creationId xmlns:p14="http://schemas.microsoft.com/office/powerpoint/2010/main" val="4294366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1206</Words>
  <Application>Microsoft Office PowerPoint</Application>
  <PresentationFormat>Widescreen</PresentationFormat>
  <Paragraphs>54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Symbol</vt:lpstr>
      <vt:lpstr>Office Theme</vt:lpstr>
      <vt:lpstr>Session 3: Spontaneity and consciousness </vt:lpstr>
      <vt:lpstr>Class consciousness “from without”</vt:lpstr>
      <vt:lpstr>Kautsky </vt:lpstr>
      <vt:lpstr>Trade unionism, pure and simple</vt:lpstr>
      <vt:lpstr>Session 3: Spontaneity and consciousness </vt:lpstr>
      <vt:lpstr>Session 3: Key passages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15</cp:revision>
  <dcterms:created xsi:type="dcterms:W3CDTF">2021-04-06T08:20:56Z</dcterms:created>
  <dcterms:modified xsi:type="dcterms:W3CDTF">2021-04-07T18:29:36Z</dcterms:modified>
</cp:coreProperties>
</file>