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8"/>
  </p:notesMasterIdLst>
  <p:sldIdLst>
    <p:sldId id="259" r:id="rId2"/>
    <p:sldId id="265" r:id="rId3"/>
    <p:sldId id="260" r:id="rId4"/>
    <p:sldId id="266" r:id="rId5"/>
    <p:sldId id="261" r:id="rId6"/>
    <p:sldId id="262" r:id="rId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86" d="100"/>
          <a:sy n="86" d="100"/>
        </p:scale>
        <p:origin x="562" y="67"/>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73B3BA6-F82D-4A11-B373-A5EF1FD75402}" type="datetimeFigureOut">
              <a:rPr lang="en-GB" smtClean="0"/>
              <a:t>22/04/2021</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53A147D-5B00-41BD-8B11-F3DB7BBFBAA2}" type="slidenum">
              <a:rPr lang="en-GB" smtClean="0"/>
              <a:t>‹#›</a:t>
            </a:fld>
            <a:endParaRPr lang="en-GB"/>
          </a:p>
        </p:txBody>
      </p:sp>
    </p:spTree>
    <p:extLst>
      <p:ext uri="{BB962C8B-B14F-4D97-AF65-F5344CB8AC3E}">
        <p14:creationId xmlns:p14="http://schemas.microsoft.com/office/powerpoint/2010/main" val="261763733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DB5C14-1AE1-4E8D-9F5B-97D60BB51E8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F4FF6664-8D32-46ED-8B8A-3DFA92C110D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C37CB8E3-6CD2-438D-822A-74FCA63EAD89}"/>
              </a:ext>
            </a:extLst>
          </p:cNvPr>
          <p:cNvSpPr>
            <a:spLocks noGrp="1"/>
          </p:cNvSpPr>
          <p:nvPr>
            <p:ph type="dt" sz="half" idx="10"/>
          </p:nvPr>
        </p:nvSpPr>
        <p:spPr/>
        <p:txBody>
          <a:bodyPr/>
          <a:lstStyle/>
          <a:p>
            <a:fld id="{E4BBC6DB-FA5E-4C66-A9BE-0E5E0F8EC1F6}" type="datetime1">
              <a:rPr lang="en-GB" smtClean="0"/>
              <a:t>22/04/2021</a:t>
            </a:fld>
            <a:endParaRPr lang="en-GB"/>
          </a:p>
        </p:txBody>
      </p:sp>
      <p:sp>
        <p:nvSpPr>
          <p:cNvPr id="5" name="Footer Placeholder 4">
            <a:extLst>
              <a:ext uri="{FF2B5EF4-FFF2-40B4-BE49-F238E27FC236}">
                <a16:creationId xmlns:a16="http://schemas.microsoft.com/office/drawing/2014/main" id="{6CF2113B-0472-420D-83FE-C1E83CF0AED9}"/>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D4A3278F-6794-46AB-9182-1AB47D58E28F}"/>
              </a:ext>
            </a:extLst>
          </p:cNvPr>
          <p:cNvSpPr>
            <a:spLocks noGrp="1"/>
          </p:cNvSpPr>
          <p:nvPr>
            <p:ph type="sldNum" sz="quarter" idx="12"/>
          </p:nvPr>
        </p:nvSpPr>
        <p:spPr/>
        <p:txBody>
          <a:bodyPr/>
          <a:lstStyle/>
          <a:p>
            <a:fld id="{3908A6F5-B622-4750-977D-D4D3D24FAB31}" type="slidenum">
              <a:rPr lang="en-GB" smtClean="0"/>
              <a:t>‹#›</a:t>
            </a:fld>
            <a:endParaRPr lang="en-GB"/>
          </a:p>
        </p:txBody>
      </p:sp>
    </p:spTree>
    <p:extLst>
      <p:ext uri="{BB962C8B-B14F-4D97-AF65-F5344CB8AC3E}">
        <p14:creationId xmlns:p14="http://schemas.microsoft.com/office/powerpoint/2010/main" val="195550052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1659A2-195F-4F4B-B1C4-1CC0A6C88EAC}"/>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DAEC208B-9B7A-4289-BD32-FE623267308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2BA19751-884D-4845-8C10-A2C948CBD3CC}"/>
              </a:ext>
            </a:extLst>
          </p:cNvPr>
          <p:cNvSpPr>
            <a:spLocks noGrp="1"/>
          </p:cNvSpPr>
          <p:nvPr>
            <p:ph type="dt" sz="half" idx="10"/>
          </p:nvPr>
        </p:nvSpPr>
        <p:spPr/>
        <p:txBody>
          <a:bodyPr/>
          <a:lstStyle/>
          <a:p>
            <a:fld id="{8EEC72E7-28FE-4C4A-A5A6-2371851FFC0F}" type="datetime1">
              <a:rPr lang="en-GB" smtClean="0"/>
              <a:t>22/04/2021</a:t>
            </a:fld>
            <a:endParaRPr lang="en-GB"/>
          </a:p>
        </p:txBody>
      </p:sp>
      <p:sp>
        <p:nvSpPr>
          <p:cNvPr id="5" name="Footer Placeholder 4">
            <a:extLst>
              <a:ext uri="{FF2B5EF4-FFF2-40B4-BE49-F238E27FC236}">
                <a16:creationId xmlns:a16="http://schemas.microsoft.com/office/drawing/2014/main" id="{7E5DC556-1F4E-4D19-B4EF-79269750044E}"/>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EF751946-F947-456B-91BB-D4FAD8CD1625}"/>
              </a:ext>
            </a:extLst>
          </p:cNvPr>
          <p:cNvSpPr>
            <a:spLocks noGrp="1"/>
          </p:cNvSpPr>
          <p:nvPr>
            <p:ph type="sldNum" sz="quarter" idx="12"/>
          </p:nvPr>
        </p:nvSpPr>
        <p:spPr/>
        <p:txBody>
          <a:bodyPr/>
          <a:lstStyle/>
          <a:p>
            <a:fld id="{3908A6F5-B622-4750-977D-D4D3D24FAB31}" type="slidenum">
              <a:rPr lang="en-GB" smtClean="0"/>
              <a:t>‹#›</a:t>
            </a:fld>
            <a:endParaRPr lang="en-GB"/>
          </a:p>
        </p:txBody>
      </p:sp>
    </p:spTree>
    <p:extLst>
      <p:ext uri="{BB962C8B-B14F-4D97-AF65-F5344CB8AC3E}">
        <p14:creationId xmlns:p14="http://schemas.microsoft.com/office/powerpoint/2010/main" val="4816090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7E0370-0721-4363-A70E-28B838F159AC}"/>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560DAF09-38C7-4B4C-835B-982D0526FCCA}"/>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A5B0639-642D-4042-AD14-7463B721CFD6}"/>
              </a:ext>
            </a:extLst>
          </p:cNvPr>
          <p:cNvSpPr>
            <a:spLocks noGrp="1"/>
          </p:cNvSpPr>
          <p:nvPr>
            <p:ph type="dt" sz="half" idx="10"/>
          </p:nvPr>
        </p:nvSpPr>
        <p:spPr/>
        <p:txBody>
          <a:bodyPr/>
          <a:lstStyle/>
          <a:p>
            <a:fld id="{0EF53C37-22DE-407B-A832-59D991280CBA}" type="datetime1">
              <a:rPr lang="en-GB" smtClean="0"/>
              <a:t>22/04/2021</a:t>
            </a:fld>
            <a:endParaRPr lang="en-GB"/>
          </a:p>
        </p:txBody>
      </p:sp>
      <p:sp>
        <p:nvSpPr>
          <p:cNvPr id="5" name="Footer Placeholder 4">
            <a:extLst>
              <a:ext uri="{FF2B5EF4-FFF2-40B4-BE49-F238E27FC236}">
                <a16:creationId xmlns:a16="http://schemas.microsoft.com/office/drawing/2014/main" id="{E1E26236-7AA7-42C9-BB7E-7DEF50506BA5}"/>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2ACDD3DD-826C-4408-A687-778F55A1A250}"/>
              </a:ext>
            </a:extLst>
          </p:cNvPr>
          <p:cNvSpPr>
            <a:spLocks noGrp="1"/>
          </p:cNvSpPr>
          <p:nvPr>
            <p:ph type="sldNum" sz="quarter" idx="12"/>
          </p:nvPr>
        </p:nvSpPr>
        <p:spPr/>
        <p:txBody>
          <a:bodyPr/>
          <a:lstStyle/>
          <a:p>
            <a:fld id="{3908A6F5-B622-4750-977D-D4D3D24FAB31}" type="slidenum">
              <a:rPr lang="en-GB" smtClean="0"/>
              <a:t>‹#›</a:t>
            </a:fld>
            <a:endParaRPr lang="en-GB"/>
          </a:p>
        </p:txBody>
      </p:sp>
    </p:spTree>
    <p:extLst>
      <p:ext uri="{BB962C8B-B14F-4D97-AF65-F5344CB8AC3E}">
        <p14:creationId xmlns:p14="http://schemas.microsoft.com/office/powerpoint/2010/main" val="153260063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94C448-2F2E-4DB0-BCCB-2FD9B35DF4DC}"/>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FE92A1FC-2272-4251-ACA2-90BF3E9E8A66}"/>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E06BBF62-93E5-4861-8A5B-EA374642FDD3}"/>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0EB1E171-25D5-45A9-88FE-B8AEF5006491}"/>
              </a:ext>
            </a:extLst>
          </p:cNvPr>
          <p:cNvSpPr>
            <a:spLocks noGrp="1"/>
          </p:cNvSpPr>
          <p:nvPr>
            <p:ph type="dt" sz="half" idx="10"/>
          </p:nvPr>
        </p:nvSpPr>
        <p:spPr/>
        <p:txBody>
          <a:bodyPr/>
          <a:lstStyle/>
          <a:p>
            <a:fld id="{E9A0E728-E264-404D-B11D-53748AD9AE8E}" type="datetime1">
              <a:rPr lang="en-GB" smtClean="0"/>
              <a:t>22/04/2021</a:t>
            </a:fld>
            <a:endParaRPr lang="en-GB"/>
          </a:p>
        </p:txBody>
      </p:sp>
      <p:sp>
        <p:nvSpPr>
          <p:cNvPr id="6" name="Footer Placeholder 5">
            <a:extLst>
              <a:ext uri="{FF2B5EF4-FFF2-40B4-BE49-F238E27FC236}">
                <a16:creationId xmlns:a16="http://schemas.microsoft.com/office/drawing/2014/main" id="{DD281F84-AB3D-424C-9167-B756C216AE5B}"/>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E924B6C4-3C6E-4077-8AE7-880500462D9A}"/>
              </a:ext>
            </a:extLst>
          </p:cNvPr>
          <p:cNvSpPr>
            <a:spLocks noGrp="1"/>
          </p:cNvSpPr>
          <p:nvPr>
            <p:ph type="sldNum" sz="quarter" idx="12"/>
          </p:nvPr>
        </p:nvSpPr>
        <p:spPr/>
        <p:txBody>
          <a:bodyPr/>
          <a:lstStyle/>
          <a:p>
            <a:fld id="{3908A6F5-B622-4750-977D-D4D3D24FAB31}" type="slidenum">
              <a:rPr lang="en-GB" smtClean="0"/>
              <a:t>‹#›</a:t>
            </a:fld>
            <a:endParaRPr lang="en-GB"/>
          </a:p>
        </p:txBody>
      </p:sp>
    </p:spTree>
    <p:extLst>
      <p:ext uri="{BB962C8B-B14F-4D97-AF65-F5344CB8AC3E}">
        <p14:creationId xmlns:p14="http://schemas.microsoft.com/office/powerpoint/2010/main" val="135340731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A3B1FA-07AC-486D-AF2C-B19B568B2F77}"/>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96EA32A2-E3FF-4B86-83B8-ED9D960F5AA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09558C3-EE61-4D17-8C2B-2E1641F00D70}"/>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FC622EB7-9FB6-4133-89A7-2D872DE562C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7019673D-32FA-47C8-943B-46870449A027}"/>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6B892834-6100-470D-9FE7-C2DE9B7A21C0}"/>
              </a:ext>
            </a:extLst>
          </p:cNvPr>
          <p:cNvSpPr>
            <a:spLocks noGrp="1"/>
          </p:cNvSpPr>
          <p:nvPr>
            <p:ph type="dt" sz="half" idx="10"/>
          </p:nvPr>
        </p:nvSpPr>
        <p:spPr/>
        <p:txBody>
          <a:bodyPr/>
          <a:lstStyle/>
          <a:p>
            <a:fld id="{0BE5DABB-FE26-486D-A6EF-0CCB9BA88EB0}" type="datetime1">
              <a:rPr lang="en-GB" smtClean="0"/>
              <a:t>22/04/2021</a:t>
            </a:fld>
            <a:endParaRPr lang="en-GB"/>
          </a:p>
        </p:txBody>
      </p:sp>
      <p:sp>
        <p:nvSpPr>
          <p:cNvPr id="8" name="Footer Placeholder 7">
            <a:extLst>
              <a:ext uri="{FF2B5EF4-FFF2-40B4-BE49-F238E27FC236}">
                <a16:creationId xmlns:a16="http://schemas.microsoft.com/office/drawing/2014/main" id="{61AE28EE-08C3-40EB-AAC7-01BCF0CA7A92}"/>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1EEE3FD0-E1AA-4C64-9F53-03EC9AF27F1C}"/>
              </a:ext>
            </a:extLst>
          </p:cNvPr>
          <p:cNvSpPr>
            <a:spLocks noGrp="1"/>
          </p:cNvSpPr>
          <p:nvPr>
            <p:ph type="sldNum" sz="quarter" idx="12"/>
          </p:nvPr>
        </p:nvSpPr>
        <p:spPr/>
        <p:txBody>
          <a:bodyPr/>
          <a:lstStyle/>
          <a:p>
            <a:fld id="{3908A6F5-B622-4750-977D-D4D3D24FAB31}" type="slidenum">
              <a:rPr lang="en-GB" smtClean="0"/>
              <a:t>‹#›</a:t>
            </a:fld>
            <a:endParaRPr lang="en-GB"/>
          </a:p>
        </p:txBody>
      </p:sp>
    </p:spTree>
    <p:extLst>
      <p:ext uri="{BB962C8B-B14F-4D97-AF65-F5344CB8AC3E}">
        <p14:creationId xmlns:p14="http://schemas.microsoft.com/office/powerpoint/2010/main" val="63263451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67A9BD-8983-4567-9612-9B5727FDE76E}"/>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F42979CA-8F13-425B-988F-12DAE2B72518}"/>
              </a:ext>
            </a:extLst>
          </p:cNvPr>
          <p:cNvSpPr>
            <a:spLocks noGrp="1"/>
          </p:cNvSpPr>
          <p:nvPr>
            <p:ph type="dt" sz="half" idx="10"/>
          </p:nvPr>
        </p:nvSpPr>
        <p:spPr/>
        <p:txBody>
          <a:bodyPr/>
          <a:lstStyle/>
          <a:p>
            <a:fld id="{6D280755-B886-4AF7-94C4-66E811C0D045}" type="datetime1">
              <a:rPr lang="en-GB" smtClean="0"/>
              <a:t>22/04/2021</a:t>
            </a:fld>
            <a:endParaRPr lang="en-GB"/>
          </a:p>
        </p:txBody>
      </p:sp>
      <p:sp>
        <p:nvSpPr>
          <p:cNvPr id="4" name="Footer Placeholder 3">
            <a:extLst>
              <a:ext uri="{FF2B5EF4-FFF2-40B4-BE49-F238E27FC236}">
                <a16:creationId xmlns:a16="http://schemas.microsoft.com/office/drawing/2014/main" id="{A102D195-4528-4E80-88DC-0B624A260B20}"/>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73650895-C694-4CD0-80DC-F4F952FA1422}"/>
              </a:ext>
            </a:extLst>
          </p:cNvPr>
          <p:cNvSpPr>
            <a:spLocks noGrp="1"/>
          </p:cNvSpPr>
          <p:nvPr>
            <p:ph type="sldNum" sz="quarter" idx="12"/>
          </p:nvPr>
        </p:nvSpPr>
        <p:spPr/>
        <p:txBody>
          <a:bodyPr/>
          <a:lstStyle/>
          <a:p>
            <a:fld id="{3908A6F5-B622-4750-977D-D4D3D24FAB31}" type="slidenum">
              <a:rPr lang="en-GB" smtClean="0"/>
              <a:t>‹#›</a:t>
            </a:fld>
            <a:endParaRPr lang="en-GB"/>
          </a:p>
        </p:txBody>
      </p:sp>
    </p:spTree>
    <p:extLst>
      <p:ext uri="{BB962C8B-B14F-4D97-AF65-F5344CB8AC3E}">
        <p14:creationId xmlns:p14="http://schemas.microsoft.com/office/powerpoint/2010/main" val="38052193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E601E7B-60D9-493C-BDE7-9792A744CA34}"/>
              </a:ext>
            </a:extLst>
          </p:cNvPr>
          <p:cNvSpPr>
            <a:spLocks noGrp="1"/>
          </p:cNvSpPr>
          <p:nvPr>
            <p:ph type="dt" sz="half" idx="10"/>
          </p:nvPr>
        </p:nvSpPr>
        <p:spPr/>
        <p:txBody>
          <a:bodyPr/>
          <a:lstStyle/>
          <a:p>
            <a:fld id="{34F4603E-F202-4E87-A4CF-86CD06D5015D}" type="datetime1">
              <a:rPr lang="en-GB" smtClean="0"/>
              <a:t>22/04/2021</a:t>
            </a:fld>
            <a:endParaRPr lang="en-GB"/>
          </a:p>
        </p:txBody>
      </p:sp>
      <p:sp>
        <p:nvSpPr>
          <p:cNvPr id="3" name="Footer Placeholder 2">
            <a:extLst>
              <a:ext uri="{FF2B5EF4-FFF2-40B4-BE49-F238E27FC236}">
                <a16:creationId xmlns:a16="http://schemas.microsoft.com/office/drawing/2014/main" id="{8BE79C6B-BBAE-4D58-9B19-FFCA10A7DAA9}"/>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40C9DFF8-93DD-4BDA-AC34-7CC0C7A29729}"/>
              </a:ext>
            </a:extLst>
          </p:cNvPr>
          <p:cNvSpPr>
            <a:spLocks noGrp="1"/>
          </p:cNvSpPr>
          <p:nvPr>
            <p:ph type="sldNum" sz="quarter" idx="12"/>
          </p:nvPr>
        </p:nvSpPr>
        <p:spPr/>
        <p:txBody>
          <a:bodyPr/>
          <a:lstStyle/>
          <a:p>
            <a:fld id="{3908A6F5-B622-4750-977D-D4D3D24FAB31}" type="slidenum">
              <a:rPr lang="en-GB" smtClean="0"/>
              <a:t>‹#›</a:t>
            </a:fld>
            <a:endParaRPr lang="en-GB"/>
          </a:p>
        </p:txBody>
      </p:sp>
    </p:spTree>
    <p:extLst>
      <p:ext uri="{BB962C8B-B14F-4D97-AF65-F5344CB8AC3E}">
        <p14:creationId xmlns:p14="http://schemas.microsoft.com/office/powerpoint/2010/main" val="26989057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9D8BA8-D108-4881-9910-A96702185A6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68A24F92-D6DE-408F-BB6F-ACA3173BD0F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C61F1FAB-611C-4586-8A68-3B8C72FCE94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F35D636-F908-456D-9274-016154C3A224}"/>
              </a:ext>
            </a:extLst>
          </p:cNvPr>
          <p:cNvSpPr>
            <a:spLocks noGrp="1"/>
          </p:cNvSpPr>
          <p:nvPr>
            <p:ph type="dt" sz="half" idx="10"/>
          </p:nvPr>
        </p:nvSpPr>
        <p:spPr/>
        <p:txBody>
          <a:bodyPr/>
          <a:lstStyle/>
          <a:p>
            <a:fld id="{965EB35D-E86C-464D-9553-1910B1B9FC94}" type="datetime1">
              <a:rPr lang="en-GB" smtClean="0"/>
              <a:t>22/04/2021</a:t>
            </a:fld>
            <a:endParaRPr lang="en-GB"/>
          </a:p>
        </p:txBody>
      </p:sp>
      <p:sp>
        <p:nvSpPr>
          <p:cNvPr id="6" name="Footer Placeholder 5">
            <a:extLst>
              <a:ext uri="{FF2B5EF4-FFF2-40B4-BE49-F238E27FC236}">
                <a16:creationId xmlns:a16="http://schemas.microsoft.com/office/drawing/2014/main" id="{E1E1B87D-2C34-48AC-BCB4-7C00BCC9231A}"/>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C30F5909-CAB6-46E4-8078-CDA66F9B67C1}"/>
              </a:ext>
            </a:extLst>
          </p:cNvPr>
          <p:cNvSpPr>
            <a:spLocks noGrp="1"/>
          </p:cNvSpPr>
          <p:nvPr>
            <p:ph type="sldNum" sz="quarter" idx="12"/>
          </p:nvPr>
        </p:nvSpPr>
        <p:spPr/>
        <p:txBody>
          <a:bodyPr/>
          <a:lstStyle/>
          <a:p>
            <a:fld id="{3908A6F5-B622-4750-977D-D4D3D24FAB31}" type="slidenum">
              <a:rPr lang="en-GB" smtClean="0"/>
              <a:t>‹#›</a:t>
            </a:fld>
            <a:endParaRPr lang="en-GB"/>
          </a:p>
        </p:txBody>
      </p:sp>
    </p:spTree>
    <p:extLst>
      <p:ext uri="{BB962C8B-B14F-4D97-AF65-F5344CB8AC3E}">
        <p14:creationId xmlns:p14="http://schemas.microsoft.com/office/powerpoint/2010/main" val="38015429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94A8B7-6BD3-4868-B26F-513A8F99742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AA220BCC-6F35-430B-B772-A586A760228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9643C431-4B85-4366-B11E-E40241ADBA8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9826755-C343-4F34-83B6-0312B037B712}"/>
              </a:ext>
            </a:extLst>
          </p:cNvPr>
          <p:cNvSpPr>
            <a:spLocks noGrp="1"/>
          </p:cNvSpPr>
          <p:nvPr>
            <p:ph type="dt" sz="half" idx="10"/>
          </p:nvPr>
        </p:nvSpPr>
        <p:spPr/>
        <p:txBody>
          <a:bodyPr/>
          <a:lstStyle/>
          <a:p>
            <a:fld id="{A7C5D680-4D48-4651-B5CD-338B297CF47E}" type="datetime1">
              <a:rPr lang="en-GB" smtClean="0"/>
              <a:t>22/04/2021</a:t>
            </a:fld>
            <a:endParaRPr lang="en-GB"/>
          </a:p>
        </p:txBody>
      </p:sp>
      <p:sp>
        <p:nvSpPr>
          <p:cNvPr id="6" name="Footer Placeholder 5">
            <a:extLst>
              <a:ext uri="{FF2B5EF4-FFF2-40B4-BE49-F238E27FC236}">
                <a16:creationId xmlns:a16="http://schemas.microsoft.com/office/drawing/2014/main" id="{66C7DFCB-82DF-43CE-9237-71B4FDDE06B3}"/>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E7194E4A-614A-4B3C-A64F-21D8914DE539}"/>
              </a:ext>
            </a:extLst>
          </p:cNvPr>
          <p:cNvSpPr>
            <a:spLocks noGrp="1"/>
          </p:cNvSpPr>
          <p:nvPr>
            <p:ph type="sldNum" sz="quarter" idx="12"/>
          </p:nvPr>
        </p:nvSpPr>
        <p:spPr/>
        <p:txBody>
          <a:bodyPr/>
          <a:lstStyle/>
          <a:p>
            <a:fld id="{3908A6F5-B622-4750-977D-D4D3D24FAB31}" type="slidenum">
              <a:rPr lang="en-GB" smtClean="0"/>
              <a:t>‹#›</a:t>
            </a:fld>
            <a:endParaRPr lang="en-GB"/>
          </a:p>
        </p:txBody>
      </p:sp>
    </p:spTree>
    <p:extLst>
      <p:ext uri="{BB962C8B-B14F-4D97-AF65-F5344CB8AC3E}">
        <p14:creationId xmlns:p14="http://schemas.microsoft.com/office/powerpoint/2010/main" val="208673278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128C41-CA3D-433B-B6E4-3543FB4053B7}"/>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C1BA4F46-9BAA-4F81-A525-72D215B60CF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A614FF8D-CC9A-4A3E-8886-C3B7447E4DE4}"/>
              </a:ext>
            </a:extLst>
          </p:cNvPr>
          <p:cNvSpPr>
            <a:spLocks noGrp="1"/>
          </p:cNvSpPr>
          <p:nvPr>
            <p:ph type="dt" sz="half" idx="10"/>
          </p:nvPr>
        </p:nvSpPr>
        <p:spPr/>
        <p:txBody>
          <a:bodyPr/>
          <a:lstStyle/>
          <a:p>
            <a:fld id="{5F9E90D3-3E2C-432C-BBB6-3E4988F6ED9B}" type="datetime1">
              <a:rPr lang="en-GB" smtClean="0"/>
              <a:t>22/04/2021</a:t>
            </a:fld>
            <a:endParaRPr lang="en-GB"/>
          </a:p>
        </p:txBody>
      </p:sp>
      <p:sp>
        <p:nvSpPr>
          <p:cNvPr id="5" name="Footer Placeholder 4">
            <a:extLst>
              <a:ext uri="{FF2B5EF4-FFF2-40B4-BE49-F238E27FC236}">
                <a16:creationId xmlns:a16="http://schemas.microsoft.com/office/drawing/2014/main" id="{F9469C26-2643-49B0-B427-007501D83830}"/>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86D52C24-21E9-46D3-996C-A90870FDA91B}"/>
              </a:ext>
            </a:extLst>
          </p:cNvPr>
          <p:cNvSpPr>
            <a:spLocks noGrp="1"/>
          </p:cNvSpPr>
          <p:nvPr>
            <p:ph type="sldNum" sz="quarter" idx="12"/>
          </p:nvPr>
        </p:nvSpPr>
        <p:spPr/>
        <p:txBody>
          <a:bodyPr/>
          <a:lstStyle/>
          <a:p>
            <a:fld id="{3908A6F5-B622-4750-977D-D4D3D24FAB31}" type="slidenum">
              <a:rPr lang="en-GB" smtClean="0"/>
              <a:t>‹#›</a:t>
            </a:fld>
            <a:endParaRPr lang="en-GB"/>
          </a:p>
        </p:txBody>
      </p:sp>
    </p:spTree>
    <p:extLst>
      <p:ext uri="{BB962C8B-B14F-4D97-AF65-F5344CB8AC3E}">
        <p14:creationId xmlns:p14="http://schemas.microsoft.com/office/powerpoint/2010/main" val="413427180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CDD8189-3320-4E0A-B2A0-8085428759C3}"/>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AA6863B6-6D6B-4A4A-8DC2-F69401725AA3}"/>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7CCA32F7-E379-4FCD-BD0A-A3D33DA6C88A}"/>
              </a:ext>
            </a:extLst>
          </p:cNvPr>
          <p:cNvSpPr>
            <a:spLocks noGrp="1"/>
          </p:cNvSpPr>
          <p:nvPr>
            <p:ph type="dt" sz="half" idx="10"/>
          </p:nvPr>
        </p:nvSpPr>
        <p:spPr/>
        <p:txBody>
          <a:bodyPr/>
          <a:lstStyle/>
          <a:p>
            <a:fld id="{C5FBC287-DB3F-4775-A075-5409D8528B73}" type="datetime1">
              <a:rPr lang="en-GB" smtClean="0"/>
              <a:t>22/04/2021</a:t>
            </a:fld>
            <a:endParaRPr lang="en-GB"/>
          </a:p>
        </p:txBody>
      </p:sp>
      <p:sp>
        <p:nvSpPr>
          <p:cNvPr id="5" name="Footer Placeholder 4">
            <a:extLst>
              <a:ext uri="{FF2B5EF4-FFF2-40B4-BE49-F238E27FC236}">
                <a16:creationId xmlns:a16="http://schemas.microsoft.com/office/drawing/2014/main" id="{B77C5D1A-0FA2-42CD-BF61-8304E8D312B1}"/>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FA90A552-41D6-421F-A07A-9A0DB73081C4}"/>
              </a:ext>
            </a:extLst>
          </p:cNvPr>
          <p:cNvSpPr>
            <a:spLocks noGrp="1"/>
          </p:cNvSpPr>
          <p:nvPr>
            <p:ph type="sldNum" sz="quarter" idx="12"/>
          </p:nvPr>
        </p:nvSpPr>
        <p:spPr/>
        <p:txBody>
          <a:bodyPr/>
          <a:lstStyle/>
          <a:p>
            <a:fld id="{3908A6F5-B622-4750-977D-D4D3D24FAB31}" type="slidenum">
              <a:rPr lang="en-GB" smtClean="0"/>
              <a:t>‹#›</a:t>
            </a:fld>
            <a:endParaRPr lang="en-GB"/>
          </a:p>
        </p:txBody>
      </p:sp>
    </p:spTree>
    <p:extLst>
      <p:ext uri="{BB962C8B-B14F-4D97-AF65-F5344CB8AC3E}">
        <p14:creationId xmlns:p14="http://schemas.microsoft.com/office/powerpoint/2010/main" val="386092492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AF06068-F394-423D-A970-4732BDACEB6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71F81139-C3DC-442C-9484-F6B59D5D21F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205EE9C-2120-41C2-99FD-866EC89F52C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F74EDC3-7784-40A2-B83D-1B6A0BD99D52}" type="datetime1">
              <a:rPr lang="en-GB" smtClean="0"/>
              <a:t>22/04/2021</a:t>
            </a:fld>
            <a:endParaRPr lang="en-GB"/>
          </a:p>
        </p:txBody>
      </p:sp>
      <p:sp>
        <p:nvSpPr>
          <p:cNvPr id="5" name="Footer Placeholder 4">
            <a:extLst>
              <a:ext uri="{FF2B5EF4-FFF2-40B4-BE49-F238E27FC236}">
                <a16:creationId xmlns:a16="http://schemas.microsoft.com/office/drawing/2014/main" id="{2CEF34EE-CE84-4ECB-81FB-C8A92F57811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4225FA2C-771F-45DD-8FF5-155BC947AD2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908A6F5-B622-4750-977D-D4D3D24FAB31}" type="slidenum">
              <a:rPr lang="en-GB" smtClean="0"/>
              <a:t>‹#›</a:t>
            </a:fld>
            <a:endParaRPr lang="en-GB"/>
          </a:p>
        </p:txBody>
      </p:sp>
    </p:spTree>
    <p:extLst>
      <p:ext uri="{BB962C8B-B14F-4D97-AF65-F5344CB8AC3E}">
        <p14:creationId xmlns:p14="http://schemas.microsoft.com/office/powerpoint/2010/main" val="353054890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2.xml"/><Relationship Id="rId6" Type="http://schemas.openxmlformats.org/officeDocument/2006/relationships/image" Target="../media/image5.jpeg"/><Relationship Id="rId5" Type="http://schemas.openxmlformats.org/officeDocument/2006/relationships/image" Target="../media/image4.jpeg"/><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2.xml"/><Relationship Id="rId4" Type="http://schemas.openxmlformats.org/officeDocument/2006/relationships/image" Target="../media/image8.jpeg"/></Relationships>
</file>

<file path=ppt/slides/_rels/slide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0BBABE-ACC4-4F57-AFF2-51484E46C68C}"/>
              </a:ext>
            </a:extLst>
          </p:cNvPr>
          <p:cNvSpPr>
            <a:spLocks noGrp="1"/>
          </p:cNvSpPr>
          <p:nvPr>
            <p:ph type="title"/>
          </p:nvPr>
        </p:nvSpPr>
        <p:spPr/>
        <p:txBody>
          <a:bodyPr>
            <a:normAutofit/>
          </a:bodyPr>
          <a:lstStyle/>
          <a:p>
            <a:pPr algn="ctr"/>
            <a:r>
              <a:rPr lang="en-GB" sz="3600" b="1" dirty="0"/>
              <a:t>Session 2: Germany – revolutionary theory</a:t>
            </a:r>
          </a:p>
        </p:txBody>
      </p:sp>
      <p:pic>
        <p:nvPicPr>
          <p:cNvPr id="6" name="Picture 3">
            <a:extLst>
              <a:ext uri="{FF2B5EF4-FFF2-40B4-BE49-F238E27FC236}">
                <a16:creationId xmlns:a16="http://schemas.microsoft.com/office/drawing/2014/main" id="{EE2D0E77-5875-42D5-BE3D-1E0F374F6C68}"/>
              </a:ext>
            </a:extLst>
          </p:cNvPr>
          <p:cNvPicPr>
            <a:picLocks noChangeAspect="1"/>
          </p:cNvPicPr>
          <p:nvPr/>
        </p:nvPicPr>
        <p:blipFill rotWithShape="1">
          <a:blip r:embed="rId2">
            <a:extLst>
              <a:ext uri="{28A0092B-C50C-407E-A947-70E740481C1C}">
                <a14:useLocalDpi xmlns:a14="http://schemas.microsoft.com/office/drawing/2010/main" val="0"/>
              </a:ext>
            </a:extLst>
          </a:blip>
          <a:srcRect b="11548"/>
          <a:stretch/>
        </p:blipFill>
        <p:spPr bwMode="auto">
          <a:xfrm>
            <a:off x="854056" y="1690688"/>
            <a:ext cx="1551794" cy="2073444"/>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
        <p:nvSpPr>
          <p:cNvPr id="5" name="Slide Number Placeholder 4">
            <a:extLst>
              <a:ext uri="{FF2B5EF4-FFF2-40B4-BE49-F238E27FC236}">
                <a16:creationId xmlns:a16="http://schemas.microsoft.com/office/drawing/2014/main" id="{9EB53528-C3FF-44B8-A3D3-D138EA8B5F77}"/>
              </a:ext>
            </a:extLst>
          </p:cNvPr>
          <p:cNvSpPr>
            <a:spLocks noGrp="1"/>
          </p:cNvSpPr>
          <p:nvPr>
            <p:ph type="sldNum" sz="quarter" idx="12"/>
          </p:nvPr>
        </p:nvSpPr>
        <p:spPr/>
        <p:txBody>
          <a:bodyPr/>
          <a:lstStyle/>
          <a:p>
            <a:fld id="{3908A6F5-B622-4750-977D-D4D3D24FAB31}" type="slidenum">
              <a:rPr lang="en-GB" smtClean="0"/>
              <a:t>1</a:t>
            </a:fld>
            <a:endParaRPr lang="en-GB"/>
          </a:p>
        </p:txBody>
      </p:sp>
      <p:pic>
        <p:nvPicPr>
          <p:cNvPr id="1032" name="Picture 8" descr="Friedrich Engels 1860 Copy">
            <a:extLst>
              <a:ext uri="{FF2B5EF4-FFF2-40B4-BE49-F238E27FC236}">
                <a16:creationId xmlns:a16="http://schemas.microsoft.com/office/drawing/2014/main" id="{ADD6EFED-715B-400B-BD1A-F4E9A6FB7A8B}"/>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4040" r="25230" b="5917"/>
          <a:stretch/>
        </p:blipFill>
        <p:spPr bwMode="auto">
          <a:xfrm>
            <a:off x="854056" y="4017202"/>
            <a:ext cx="1551794" cy="1893553"/>
          </a:xfrm>
          <a:prstGeom prst="rect">
            <a:avLst/>
          </a:prstGeom>
          <a:noFill/>
          <a:extLst>
            <a:ext uri="{909E8E84-426E-40DD-AFC4-6F175D3DCCD1}">
              <a14:hiddenFill xmlns:a14="http://schemas.microsoft.com/office/drawing/2010/main">
                <a:solidFill>
                  <a:srgbClr val="FFFFFF"/>
                </a:solidFill>
              </a14:hiddenFill>
            </a:ext>
          </a:extLst>
        </p:spPr>
      </p:pic>
      <p:pic>
        <p:nvPicPr>
          <p:cNvPr id="1036" name="Picture 12" descr="Das Kapital - Wikipedia">
            <a:extLst>
              <a:ext uri="{FF2B5EF4-FFF2-40B4-BE49-F238E27FC236}">
                <a16:creationId xmlns:a16="http://schemas.microsoft.com/office/drawing/2014/main" id="{DE11AA96-4F41-458B-8C93-A222C365A77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939248" y="1755105"/>
            <a:ext cx="2464532" cy="4155650"/>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1038" name="Picture 14" descr="The Communist Manifesto | Summary, Quotations, &amp; Facts | Britannica">
            <a:extLst>
              <a:ext uri="{FF2B5EF4-FFF2-40B4-BE49-F238E27FC236}">
                <a16:creationId xmlns:a16="http://schemas.microsoft.com/office/drawing/2014/main" id="{81E98705-8A87-4D6E-B863-6CC1A137349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080117" y="2072428"/>
            <a:ext cx="2062307" cy="3231472"/>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1040" name="Picture 16" descr="Herrn Eugen Dühring's Umwälzung der Wissenschaft. Von Friedrich Engels. [I.  Philosophie.] II. Politische Oekonomie. Sozialismus. par Engels,  Friedrich.: (1878) | Antiquariat INLIBRIS Gilhofer Nfg. GmbH">
            <a:extLst>
              <a:ext uri="{FF2B5EF4-FFF2-40B4-BE49-F238E27FC236}">
                <a16:creationId xmlns:a16="http://schemas.microsoft.com/office/drawing/2014/main" id="{EA5A0606-3B2E-4663-AC38-849800B49D33}"/>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2512" t="3617" r="7301" b="3145"/>
          <a:stretch/>
        </p:blipFill>
        <p:spPr bwMode="auto">
          <a:xfrm>
            <a:off x="9200604" y="2043457"/>
            <a:ext cx="2137340" cy="3231472"/>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0564113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1">
            <a:extLst>
              <a:ext uri="{FF2B5EF4-FFF2-40B4-BE49-F238E27FC236}">
                <a16:creationId xmlns:a16="http://schemas.microsoft.com/office/drawing/2014/main" id="{B535E039-85A3-4014-97EC-A5FA64A600F0}"/>
              </a:ext>
            </a:extLst>
          </p:cNvPr>
          <p:cNvSpPr>
            <a:spLocks noGrp="1"/>
          </p:cNvSpPr>
          <p:nvPr>
            <p:ph type="title"/>
          </p:nvPr>
        </p:nvSpPr>
        <p:spPr/>
        <p:txBody>
          <a:bodyPr>
            <a:normAutofit/>
          </a:bodyPr>
          <a:lstStyle/>
          <a:p>
            <a:pPr algn="ctr" eaLnBrk="1" hangingPunct="1"/>
            <a:r>
              <a:rPr lang="en-GB" altLang="en-US" sz="3600" b="1" dirty="0"/>
              <a:t>SPD: freedom of criticism</a:t>
            </a:r>
          </a:p>
        </p:txBody>
      </p:sp>
      <p:sp>
        <p:nvSpPr>
          <p:cNvPr id="11267" name="Content Placeholder 2">
            <a:extLst>
              <a:ext uri="{FF2B5EF4-FFF2-40B4-BE49-F238E27FC236}">
                <a16:creationId xmlns:a16="http://schemas.microsoft.com/office/drawing/2014/main" id="{01E8F2F4-375C-433B-8982-B17A2A124C32}"/>
              </a:ext>
            </a:extLst>
          </p:cNvPr>
          <p:cNvSpPr>
            <a:spLocks noGrp="1"/>
          </p:cNvSpPr>
          <p:nvPr>
            <p:ph idx="1"/>
          </p:nvPr>
        </p:nvSpPr>
        <p:spPr>
          <a:xfrm>
            <a:off x="1520825" y="5184214"/>
            <a:ext cx="9002713" cy="1022911"/>
          </a:xfrm>
        </p:spPr>
        <p:txBody>
          <a:bodyPr>
            <a:normAutofit/>
          </a:bodyPr>
          <a:lstStyle/>
          <a:p>
            <a:pPr marL="0" indent="0" eaLnBrk="1" hangingPunct="1">
              <a:lnSpc>
                <a:spcPct val="100000"/>
              </a:lnSpc>
              <a:spcBef>
                <a:spcPct val="0"/>
              </a:spcBef>
              <a:buFont typeface="Arial" panose="020B0604020202020204" pitchFamily="34" charset="0"/>
              <a:buNone/>
            </a:pPr>
            <a:r>
              <a:rPr lang="en-GB" altLang="en-US" sz="1800" dirty="0"/>
              <a:t>Wilhelm Liebknecht (1896): “The central sheet belongs to the entire party and if various currents prevail in the party... I do not consider myself entitled to damn or excommunicate deviating opinions from my editorial desk.” </a:t>
            </a:r>
          </a:p>
          <a:p>
            <a:pPr marL="0" indent="0" eaLnBrk="1" hangingPunct="1">
              <a:buFont typeface="Arial" panose="020B0604020202020204" pitchFamily="34" charset="0"/>
              <a:buNone/>
            </a:pPr>
            <a:endParaRPr lang="en-GB" altLang="en-US" dirty="0"/>
          </a:p>
        </p:txBody>
      </p:sp>
      <p:pic>
        <p:nvPicPr>
          <p:cNvPr id="11268" name="Picture 4">
            <a:extLst>
              <a:ext uri="{FF2B5EF4-FFF2-40B4-BE49-F238E27FC236}">
                <a16:creationId xmlns:a16="http://schemas.microsoft.com/office/drawing/2014/main" id="{92E19632-1A4D-49AA-BA2F-BD08195FBCAE}"/>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810758" y="1690688"/>
            <a:ext cx="2286000" cy="3190875"/>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
        <p:nvSpPr>
          <p:cNvPr id="3" name="Slide Number Placeholder 2">
            <a:extLst>
              <a:ext uri="{FF2B5EF4-FFF2-40B4-BE49-F238E27FC236}">
                <a16:creationId xmlns:a16="http://schemas.microsoft.com/office/drawing/2014/main" id="{6BC86074-1900-4BDB-A265-D315C0D7B3C3}"/>
              </a:ext>
            </a:extLst>
          </p:cNvPr>
          <p:cNvSpPr>
            <a:spLocks noGrp="1"/>
          </p:cNvSpPr>
          <p:nvPr>
            <p:ph type="sldNum" sz="quarter" idx="12"/>
          </p:nvPr>
        </p:nvSpPr>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fld id="{FB5B7BD7-0D21-4196-B68A-EC0FF6829D7D}" type="slidenum">
              <a:rPr lang="en-GB" altLang="en-US">
                <a:solidFill>
                  <a:srgbClr val="898989"/>
                </a:solidFill>
              </a:rPr>
              <a:pPr/>
              <a:t>2</a:t>
            </a:fld>
            <a:endParaRPr lang="en-GB" altLang="en-US">
              <a:solidFill>
                <a:srgbClr val="898989"/>
              </a:solidFill>
            </a:endParaRPr>
          </a:p>
        </p:txBody>
      </p:sp>
      <p:pic>
        <p:nvPicPr>
          <p:cNvPr id="1028" name="Picture 4">
            <a:extLst>
              <a:ext uri="{FF2B5EF4-FFF2-40B4-BE49-F238E27FC236}">
                <a16:creationId xmlns:a16="http://schemas.microsoft.com/office/drawing/2014/main" id="{0DBBD6F9-7ED9-4F06-A251-DC92719899E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24219" y="1673785"/>
            <a:ext cx="2199319" cy="3243996"/>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Radical Books: August Bebel's Women and Socialism – History Workshop">
            <a:extLst>
              <a:ext uri="{FF2B5EF4-FFF2-40B4-BE49-F238E27FC236}">
                <a16:creationId xmlns:a16="http://schemas.microsoft.com/office/drawing/2014/main" id="{9FBEA1BF-4C89-421A-B303-8661E1BB108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68462" y="1673785"/>
            <a:ext cx="2063776" cy="3190875"/>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DA6623-1E6F-485F-92A0-359DB63FC2DF}"/>
              </a:ext>
            </a:extLst>
          </p:cNvPr>
          <p:cNvSpPr>
            <a:spLocks noGrp="1"/>
          </p:cNvSpPr>
          <p:nvPr>
            <p:ph type="title"/>
          </p:nvPr>
        </p:nvSpPr>
        <p:spPr/>
        <p:txBody>
          <a:bodyPr>
            <a:normAutofit/>
          </a:bodyPr>
          <a:lstStyle/>
          <a:p>
            <a:pPr algn="ctr"/>
            <a:r>
              <a:rPr lang="en-GB" sz="3600" b="1" dirty="0"/>
              <a:t>Russia: revolutionary theory</a:t>
            </a:r>
          </a:p>
        </p:txBody>
      </p:sp>
      <p:sp>
        <p:nvSpPr>
          <p:cNvPr id="3" name="Content Placeholder 2">
            <a:extLst>
              <a:ext uri="{FF2B5EF4-FFF2-40B4-BE49-F238E27FC236}">
                <a16:creationId xmlns:a16="http://schemas.microsoft.com/office/drawing/2014/main" id="{D616B831-3EB7-4BE2-8119-5E298915B6A0}"/>
              </a:ext>
            </a:extLst>
          </p:cNvPr>
          <p:cNvSpPr>
            <a:spLocks noGrp="1"/>
          </p:cNvSpPr>
          <p:nvPr>
            <p:ph idx="1"/>
          </p:nvPr>
        </p:nvSpPr>
        <p:spPr>
          <a:xfrm>
            <a:off x="3826275" y="1825625"/>
            <a:ext cx="4705165" cy="4351338"/>
          </a:xfrm>
        </p:spPr>
        <p:txBody>
          <a:bodyPr>
            <a:normAutofit/>
          </a:bodyPr>
          <a:lstStyle/>
          <a:p>
            <a:pPr marL="0" indent="0">
              <a:lnSpc>
                <a:spcPct val="100000"/>
              </a:lnSpc>
              <a:spcBef>
                <a:spcPts val="0"/>
              </a:spcBef>
              <a:buNone/>
            </a:pPr>
            <a:r>
              <a:rPr lang="en-GB" sz="1800" dirty="0">
                <a:effectLst/>
                <a:ea typeface="Calibri" panose="020F0502020204030204" pitchFamily="34" charset="0"/>
              </a:rPr>
              <a:t>Socialism and Political Struggle (1883) </a:t>
            </a:r>
          </a:p>
          <a:p>
            <a:pPr marL="0" indent="0">
              <a:lnSpc>
                <a:spcPct val="100000"/>
              </a:lnSpc>
              <a:spcBef>
                <a:spcPts val="0"/>
              </a:spcBef>
              <a:buNone/>
            </a:pPr>
            <a:endParaRPr lang="en-GB" sz="1800" dirty="0">
              <a:effectLst/>
              <a:ea typeface="Calibri" panose="020F0502020204030204" pitchFamily="34" charset="0"/>
            </a:endParaRPr>
          </a:p>
          <a:p>
            <a:pPr marL="0" indent="0">
              <a:lnSpc>
                <a:spcPct val="100000"/>
              </a:lnSpc>
              <a:spcBef>
                <a:spcPts val="0"/>
              </a:spcBef>
              <a:buNone/>
            </a:pPr>
            <a:r>
              <a:rPr lang="en-GB" sz="1800" dirty="0">
                <a:effectLst/>
                <a:ea typeface="Calibri" panose="020F0502020204030204" pitchFamily="34" charset="0"/>
              </a:rPr>
              <a:t>Our Differences (1884)</a:t>
            </a:r>
          </a:p>
          <a:p>
            <a:pPr marL="0" indent="0">
              <a:lnSpc>
                <a:spcPct val="100000"/>
              </a:lnSpc>
              <a:spcBef>
                <a:spcPts val="0"/>
              </a:spcBef>
              <a:buNone/>
            </a:pPr>
            <a:endParaRPr lang="en-GB" sz="1800" dirty="0">
              <a:effectLst/>
              <a:ea typeface="Calibri" panose="020F0502020204030204" pitchFamily="34" charset="0"/>
            </a:endParaRPr>
          </a:p>
          <a:p>
            <a:pPr marL="0" indent="0">
              <a:lnSpc>
                <a:spcPct val="100000"/>
              </a:lnSpc>
              <a:spcBef>
                <a:spcPts val="0"/>
              </a:spcBef>
              <a:buNone/>
            </a:pPr>
            <a:r>
              <a:rPr lang="en-GB" sz="1800" dirty="0">
                <a:effectLst/>
                <a:ea typeface="Calibri" panose="020F0502020204030204" pitchFamily="34" charset="0"/>
              </a:rPr>
              <a:t>Speech at the Second International Socialist Congress (1889) </a:t>
            </a:r>
            <a:endParaRPr lang="en-GB" sz="1800" dirty="0">
              <a:ea typeface="Calibri" panose="020F0502020204030204" pitchFamily="34" charset="0"/>
            </a:endParaRPr>
          </a:p>
          <a:p>
            <a:pPr marL="0" indent="0">
              <a:lnSpc>
                <a:spcPct val="100000"/>
              </a:lnSpc>
              <a:spcBef>
                <a:spcPts val="0"/>
              </a:spcBef>
              <a:buNone/>
            </a:pPr>
            <a:endParaRPr lang="en-GB" sz="1800" dirty="0">
              <a:effectLst/>
              <a:ea typeface="Calibri" panose="020F0502020204030204" pitchFamily="34" charset="0"/>
            </a:endParaRPr>
          </a:p>
          <a:p>
            <a:pPr marL="0" indent="0">
              <a:lnSpc>
                <a:spcPct val="100000"/>
              </a:lnSpc>
              <a:spcBef>
                <a:spcPts val="0"/>
              </a:spcBef>
              <a:buNone/>
            </a:pPr>
            <a:r>
              <a:rPr lang="en-GB" sz="1800" dirty="0">
                <a:effectLst/>
                <a:ea typeface="Calibri" panose="020F0502020204030204" pitchFamily="34" charset="0"/>
              </a:rPr>
              <a:t>The Tasks of the Social Democrats in the Struggle against the Famine in Russia (1891) </a:t>
            </a:r>
          </a:p>
          <a:p>
            <a:pPr marL="0" indent="0">
              <a:lnSpc>
                <a:spcPct val="100000"/>
              </a:lnSpc>
              <a:spcBef>
                <a:spcPts val="0"/>
              </a:spcBef>
              <a:buNone/>
            </a:pPr>
            <a:endParaRPr lang="en-GB" sz="1800" dirty="0">
              <a:effectLst/>
              <a:ea typeface="Calibri" panose="020F0502020204030204" pitchFamily="34" charset="0"/>
              <a:cs typeface="Times New Roman" panose="02020603050405020304" pitchFamily="18" charset="0"/>
            </a:endParaRPr>
          </a:p>
          <a:p>
            <a:pPr marL="0" indent="0">
              <a:lnSpc>
                <a:spcPct val="100000"/>
              </a:lnSpc>
              <a:spcBef>
                <a:spcPts val="0"/>
              </a:spcBef>
              <a:buNone/>
            </a:pPr>
            <a:r>
              <a:rPr lang="en-GB" sz="1800" dirty="0">
                <a:effectLst/>
                <a:ea typeface="Calibri" panose="020F0502020204030204" pitchFamily="34" charset="0"/>
                <a:cs typeface="Times New Roman" panose="02020603050405020304" pitchFamily="18" charset="0"/>
              </a:rPr>
              <a:t>What Should We Thank Him For? (1898) </a:t>
            </a:r>
          </a:p>
          <a:p>
            <a:pPr marL="0" indent="0">
              <a:lnSpc>
                <a:spcPct val="100000"/>
              </a:lnSpc>
              <a:spcBef>
                <a:spcPts val="0"/>
              </a:spcBef>
              <a:buNone/>
            </a:pPr>
            <a:endParaRPr lang="en-GB" sz="1800" dirty="0">
              <a:effectLst/>
              <a:ea typeface="Calibri" panose="020F0502020204030204" pitchFamily="34" charset="0"/>
              <a:cs typeface="Times New Roman" panose="02020603050405020304" pitchFamily="18" charset="0"/>
            </a:endParaRPr>
          </a:p>
          <a:p>
            <a:pPr marL="0" indent="0">
              <a:lnSpc>
                <a:spcPct val="100000"/>
              </a:lnSpc>
              <a:spcBef>
                <a:spcPts val="0"/>
              </a:spcBef>
              <a:buNone/>
            </a:pPr>
            <a:r>
              <a:rPr lang="en-GB" sz="1800" dirty="0" err="1">
                <a:effectLst/>
                <a:ea typeface="Calibri" panose="020F0502020204030204" pitchFamily="34" charset="0"/>
                <a:cs typeface="Times New Roman" panose="02020603050405020304" pitchFamily="18" charset="0"/>
              </a:rPr>
              <a:t>Vademecum</a:t>
            </a:r>
            <a:r>
              <a:rPr lang="en-GB" sz="1800" dirty="0">
                <a:effectLst/>
                <a:ea typeface="Calibri" panose="020F0502020204030204" pitchFamily="34" charset="0"/>
                <a:cs typeface="Times New Roman" panose="02020603050405020304" pitchFamily="18" charset="0"/>
              </a:rPr>
              <a:t> for the Editorial Board of</a:t>
            </a:r>
            <a:r>
              <a:rPr lang="en-GB" sz="1800" i="1" dirty="0">
                <a:effectLst/>
                <a:ea typeface="Calibri" panose="020F0502020204030204" pitchFamily="34" charset="0"/>
                <a:cs typeface="Times New Roman" panose="02020603050405020304" pitchFamily="18" charset="0"/>
              </a:rPr>
              <a:t> ‘</a:t>
            </a:r>
            <a:r>
              <a:rPr lang="en-GB" sz="1800" i="1" dirty="0" err="1">
                <a:effectLst/>
                <a:ea typeface="Calibri" panose="020F0502020204030204" pitchFamily="34" charset="0"/>
                <a:cs typeface="Times New Roman" panose="02020603050405020304" pitchFamily="18" charset="0"/>
              </a:rPr>
              <a:t>Rabochee</a:t>
            </a:r>
            <a:r>
              <a:rPr lang="en-GB" sz="1800" i="1" dirty="0">
                <a:effectLst/>
                <a:ea typeface="Calibri" panose="020F0502020204030204" pitchFamily="34" charset="0"/>
                <a:cs typeface="Times New Roman" panose="02020603050405020304" pitchFamily="18" charset="0"/>
              </a:rPr>
              <a:t> </a:t>
            </a:r>
            <a:r>
              <a:rPr lang="en-GB" sz="1800" i="1" dirty="0" err="1">
                <a:effectLst/>
                <a:ea typeface="Calibri" panose="020F0502020204030204" pitchFamily="34" charset="0"/>
                <a:cs typeface="Times New Roman" panose="02020603050405020304" pitchFamily="18" charset="0"/>
              </a:rPr>
              <a:t>Delo</a:t>
            </a:r>
            <a:r>
              <a:rPr lang="en-GB" sz="1800" i="1" dirty="0">
                <a:effectLst/>
                <a:ea typeface="Calibri" panose="020F0502020204030204" pitchFamily="34" charset="0"/>
                <a:cs typeface="Times New Roman" panose="02020603050405020304" pitchFamily="18" charset="0"/>
              </a:rPr>
              <a:t>’</a:t>
            </a:r>
            <a:r>
              <a:rPr lang="en-GB" sz="1800" i="1" dirty="0">
                <a:ea typeface="Calibri" panose="020F0502020204030204" pitchFamily="34" charset="0"/>
                <a:cs typeface="Times New Roman" panose="02020603050405020304" pitchFamily="18" charset="0"/>
              </a:rPr>
              <a:t> </a:t>
            </a:r>
            <a:r>
              <a:rPr lang="en-GB" sz="1800" dirty="0">
                <a:ea typeface="Calibri" panose="020F0502020204030204" pitchFamily="34" charset="0"/>
                <a:cs typeface="Times New Roman" panose="02020603050405020304" pitchFamily="18" charset="0"/>
              </a:rPr>
              <a:t>(1900)</a:t>
            </a:r>
            <a:endParaRPr lang="en-GB" sz="1800" dirty="0"/>
          </a:p>
        </p:txBody>
      </p:sp>
      <p:sp>
        <p:nvSpPr>
          <p:cNvPr id="4" name="Slide Number Placeholder 3">
            <a:extLst>
              <a:ext uri="{FF2B5EF4-FFF2-40B4-BE49-F238E27FC236}">
                <a16:creationId xmlns:a16="http://schemas.microsoft.com/office/drawing/2014/main" id="{E829833B-0B99-42FC-BB02-D4B0A9A99C7D}"/>
              </a:ext>
            </a:extLst>
          </p:cNvPr>
          <p:cNvSpPr>
            <a:spLocks noGrp="1"/>
          </p:cNvSpPr>
          <p:nvPr>
            <p:ph type="sldNum" sz="quarter" idx="12"/>
          </p:nvPr>
        </p:nvSpPr>
        <p:spPr/>
        <p:txBody>
          <a:bodyPr/>
          <a:lstStyle/>
          <a:p>
            <a:fld id="{3908A6F5-B622-4750-977D-D4D3D24FAB31}" type="slidenum">
              <a:rPr lang="en-GB" smtClean="0"/>
              <a:t>3</a:t>
            </a:fld>
            <a:endParaRPr lang="en-GB"/>
          </a:p>
        </p:txBody>
      </p:sp>
      <p:pic>
        <p:nvPicPr>
          <p:cNvPr id="3074" name="Picture 2" descr="Plekhanov: The Father of Russian Marxism: Baron, Samuel Haskell:  Amazon.com: Books">
            <a:extLst>
              <a:ext uri="{FF2B5EF4-FFF2-40B4-BE49-F238E27FC236}">
                <a16:creationId xmlns:a16="http://schemas.microsoft.com/office/drawing/2014/main" id="{1FA3A599-E609-42E0-BC2A-F2678D537F0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8200" y="1825625"/>
            <a:ext cx="2459743" cy="3810000"/>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3076" name="Picture 4" descr="Selected Philosophical Works: Volume I by Georgi Plekhanov">
            <a:extLst>
              <a:ext uri="{FF2B5EF4-FFF2-40B4-BE49-F238E27FC236}">
                <a16:creationId xmlns:a16="http://schemas.microsoft.com/office/drawing/2014/main" id="{99ED1DEC-D9E1-4CB0-9CB8-0832D086F49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10612" y="1831968"/>
            <a:ext cx="2543175" cy="3810000"/>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7358736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3E9BA0-D0C9-4DB3-A569-69FFD442A2AA}"/>
              </a:ext>
            </a:extLst>
          </p:cNvPr>
          <p:cNvSpPr>
            <a:spLocks noGrp="1"/>
          </p:cNvSpPr>
          <p:nvPr>
            <p:ph type="title"/>
          </p:nvPr>
        </p:nvSpPr>
        <p:spPr/>
        <p:txBody>
          <a:bodyPr>
            <a:normAutofit/>
          </a:bodyPr>
          <a:lstStyle/>
          <a:p>
            <a:pPr algn="ctr"/>
            <a:r>
              <a:rPr lang="en-GB" sz="3600" b="1" dirty="0">
                <a:ea typeface="Cambria" panose="02040503050406030204" pitchFamily="18" charset="0"/>
                <a:cs typeface="Times New Roman" panose="02020603050405020304" pitchFamily="18" charset="0"/>
              </a:rPr>
              <a:t>Revolutionary theory and debate</a:t>
            </a:r>
            <a:endParaRPr lang="en-GB" sz="3600" dirty="0"/>
          </a:p>
        </p:txBody>
      </p:sp>
      <p:sp>
        <p:nvSpPr>
          <p:cNvPr id="3" name="Content Placeholder 2">
            <a:extLst>
              <a:ext uri="{FF2B5EF4-FFF2-40B4-BE49-F238E27FC236}">
                <a16:creationId xmlns:a16="http://schemas.microsoft.com/office/drawing/2014/main" id="{01EC8725-CCB4-47C9-855D-640F19F820B3}"/>
              </a:ext>
            </a:extLst>
          </p:cNvPr>
          <p:cNvSpPr>
            <a:spLocks noGrp="1"/>
          </p:cNvSpPr>
          <p:nvPr>
            <p:ph idx="1"/>
          </p:nvPr>
        </p:nvSpPr>
        <p:spPr>
          <a:xfrm>
            <a:off x="838201" y="1825625"/>
            <a:ext cx="8261412" cy="4530726"/>
          </a:xfrm>
        </p:spPr>
        <p:txBody>
          <a:bodyPr>
            <a:normAutofit fontScale="92500" lnSpcReduction="10000"/>
          </a:bodyPr>
          <a:lstStyle/>
          <a:p>
            <a:pPr marL="0" indent="0">
              <a:lnSpc>
                <a:spcPct val="110000"/>
              </a:lnSpc>
              <a:spcBef>
                <a:spcPts val="0"/>
              </a:spcBef>
              <a:buNone/>
            </a:pPr>
            <a:r>
              <a:rPr lang="en-GB" sz="1900" dirty="0">
                <a:effectLst/>
                <a:ea typeface="Calibri" panose="020F0502020204030204" pitchFamily="34" charset="0"/>
                <a:cs typeface="Times New Roman" panose="02020603050405020304" pitchFamily="18" charset="0"/>
              </a:rPr>
              <a:t>“Party struggles lend a party strength and vitality; the greatest proof of a party’s weakness is its diffuseness and the blurring of clear demarcations; a party becomes stronger by purging itself...” (From a letter of Lassalle to Marx, of June 24, 1852)</a:t>
            </a:r>
          </a:p>
          <a:p>
            <a:pPr marL="0" indent="0">
              <a:lnSpc>
                <a:spcPct val="110000"/>
              </a:lnSpc>
              <a:spcBef>
                <a:spcPts val="0"/>
              </a:spcBef>
              <a:buNone/>
            </a:pPr>
            <a:r>
              <a:rPr lang="en-GB" sz="1900" dirty="0">
                <a:effectLst/>
                <a:ea typeface="Calibri" panose="020F0502020204030204" pitchFamily="34" charset="0"/>
                <a:cs typeface="Times New Roman" panose="02020603050405020304" pitchFamily="18" charset="0"/>
              </a:rPr>
              <a:t>Lenin (1902) What is to be Done? LCW 5: 346</a:t>
            </a:r>
          </a:p>
          <a:p>
            <a:pPr marL="0" indent="0">
              <a:lnSpc>
                <a:spcPct val="110000"/>
              </a:lnSpc>
              <a:spcBef>
                <a:spcPts val="0"/>
              </a:spcBef>
              <a:buNone/>
            </a:pPr>
            <a:endParaRPr lang="en-GB" sz="1900" dirty="0">
              <a:effectLst/>
              <a:ea typeface="Calibri" panose="020F0502020204030204" pitchFamily="34" charset="0"/>
              <a:cs typeface="Times New Roman" panose="02020603050405020304" pitchFamily="18" charset="0"/>
            </a:endParaRPr>
          </a:p>
          <a:p>
            <a:pPr marL="0" indent="0">
              <a:lnSpc>
                <a:spcPct val="110000"/>
              </a:lnSpc>
              <a:spcBef>
                <a:spcPts val="0"/>
              </a:spcBef>
              <a:buNone/>
            </a:pPr>
            <a:r>
              <a:rPr lang="en-GB" sz="1900" i="1" dirty="0">
                <a:effectLst/>
                <a:ea typeface="Calibri" panose="020F0502020204030204" pitchFamily="34" charset="0"/>
                <a:cs typeface="Times New Roman" panose="02020603050405020304" pitchFamily="18" charset="0"/>
              </a:rPr>
              <a:t>Before we can unite, and in order that we may unite, we must first of all draw firm and definite lines of demarcation. Otherwise, our unity will be purely fictitious…</a:t>
            </a:r>
            <a:endParaRPr lang="en-GB" sz="1900" dirty="0">
              <a:ea typeface="Calibri" panose="020F0502020204030204" pitchFamily="34" charset="0"/>
              <a:cs typeface="Times New Roman" panose="02020603050405020304" pitchFamily="18" charset="0"/>
            </a:endParaRPr>
          </a:p>
          <a:p>
            <a:pPr marL="0" indent="0">
              <a:lnSpc>
                <a:spcPct val="110000"/>
              </a:lnSpc>
              <a:spcBef>
                <a:spcPts val="0"/>
              </a:spcBef>
              <a:buNone/>
            </a:pPr>
            <a:r>
              <a:rPr lang="en-GB" sz="1900" i="1" dirty="0">
                <a:effectLst/>
                <a:ea typeface="Calibri" panose="020F0502020204030204" pitchFamily="34" charset="0"/>
                <a:cs typeface="Times New Roman" panose="02020603050405020304" pitchFamily="18" charset="0"/>
              </a:rPr>
              <a:t>It is understandable, therefore, that we do not intend to make our publication a mere </a:t>
            </a:r>
            <a:r>
              <a:rPr lang="en-GB" sz="1900" b="1" i="1" u="sng" dirty="0">
                <a:effectLst/>
                <a:ea typeface="Calibri" panose="020F0502020204030204" pitchFamily="34" charset="0"/>
                <a:cs typeface="Times New Roman" panose="02020603050405020304" pitchFamily="18" charset="0"/>
              </a:rPr>
              <a:t>storehouse of various views</a:t>
            </a:r>
            <a:r>
              <a:rPr lang="en-GB" sz="1900" i="1" dirty="0">
                <a:effectLst/>
                <a:ea typeface="Calibri" panose="020F0502020204030204" pitchFamily="34" charset="0"/>
                <a:cs typeface="Times New Roman" panose="02020603050405020304" pitchFamily="18" charset="0"/>
              </a:rPr>
              <a:t>. On the contrary, we shall conduct it in the spirit of a </a:t>
            </a:r>
            <a:r>
              <a:rPr lang="en-GB" sz="1900" b="1" i="1" u="sng" dirty="0">
                <a:effectLst/>
                <a:ea typeface="Calibri" panose="020F0502020204030204" pitchFamily="34" charset="0"/>
                <a:cs typeface="Times New Roman" panose="02020603050405020304" pitchFamily="18" charset="0"/>
              </a:rPr>
              <a:t>strictly defined tendency</a:t>
            </a:r>
            <a:r>
              <a:rPr lang="en-GB" sz="1900" i="1" dirty="0">
                <a:effectLst/>
                <a:ea typeface="Calibri" panose="020F0502020204030204" pitchFamily="34" charset="0"/>
                <a:cs typeface="Times New Roman" panose="02020603050405020304" pitchFamily="18" charset="0"/>
              </a:rPr>
              <a:t>... </a:t>
            </a:r>
            <a:r>
              <a:rPr lang="en-GB" sz="1900" b="1" i="1" u="sng" dirty="0">
                <a:effectLst/>
                <a:ea typeface="Calibri" panose="020F0502020204030204" pitchFamily="34" charset="0"/>
                <a:cs typeface="Times New Roman" panose="02020603050405020304" pitchFamily="18" charset="0"/>
              </a:rPr>
              <a:t>Open polemics</a:t>
            </a:r>
            <a:r>
              <a:rPr lang="en-GB" sz="1900" i="1" dirty="0">
                <a:effectLst/>
                <a:ea typeface="Calibri" panose="020F0502020204030204" pitchFamily="34" charset="0"/>
                <a:cs typeface="Times New Roman" panose="02020603050405020304" pitchFamily="18" charset="0"/>
              </a:rPr>
              <a:t>, conducted in full view of all Russian Social-Democrats and class-conscious workers, are necessary and desirable in order to clarify the depth of existing differences, in order to afford discussion of disputed questions from all angles… we regard one of the drawbacks of the present-day movement to be the absence of open polemics between avowedly differing views, the effort to conceal differences on fundamental questions.</a:t>
            </a:r>
            <a:endParaRPr lang="en-GB" sz="1900" dirty="0">
              <a:effectLst/>
              <a:ea typeface="Calibri" panose="020F0502020204030204" pitchFamily="34" charset="0"/>
              <a:cs typeface="Times New Roman" panose="02020603050405020304" pitchFamily="18" charset="0"/>
            </a:endParaRPr>
          </a:p>
          <a:p>
            <a:pPr marL="0" indent="0">
              <a:lnSpc>
                <a:spcPct val="110000"/>
              </a:lnSpc>
              <a:spcBef>
                <a:spcPts val="0"/>
              </a:spcBef>
              <a:buNone/>
            </a:pPr>
            <a:r>
              <a:rPr lang="en-GB" sz="1900" dirty="0">
                <a:effectLst/>
                <a:ea typeface="Calibri" panose="020F0502020204030204" pitchFamily="34" charset="0"/>
                <a:cs typeface="Times New Roman" panose="02020603050405020304" pitchFamily="18" charset="0"/>
              </a:rPr>
              <a:t>Lenin (September 1900) Declaration of the Editorial Board of </a:t>
            </a:r>
            <a:r>
              <a:rPr lang="en-GB" sz="1900" dirty="0" err="1">
                <a:effectLst/>
                <a:ea typeface="Calibri" panose="020F0502020204030204" pitchFamily="34" charset="0"/>
                <a:cs typeface="Times New Roman" panose="02020603050405020304" pitchFamily="18" charset="0"/>
              </a:rPr>
              <a:t>Iskra</a:t>
            </a:r>
            <a:r>
              <a:rPr lang="en-GB" sz="1900" dirty="0">
                <a:effectLst/>
                <a:ea typeface="Calibri" panose="020F0502020204030204" pitchFamily="34" charset="0"/>
                <a:cs typeface="Times New Roman" panose="02020603050405020304" pitchFamily="18" charset="0"/>
              </a:rPr>
              <a:t>. LCW 4: 354-55</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en-GB" dirty="0"/>
          </a:p>
        </p:txBody>
      </p:sp>
      <p:sp>
        <p:nvSpPr>
          <p:cNvPr id="4" name="Slide Number Placeholder 3">
            <a:extLst>
              <a:ext uri="{FF2B5EF4-FFF2-40B4-BE49-F238E27FC236}">
                <a16:creationId xmlns:a16="http://schemas.microsoft.com/office/drawing/2014/main" id="{FDC74DA5-A400-4C10-9B01-F82B340D4302}"/>
              </a:ext>
            </a:extLst>
          </p:cNvPr>
          <p:cNvSpPr>
            <a:spLocks noGrp="1"/>
          </p:cNvSpPr>
          <p:nvPr>
            <p:ph type="sldNum" sz="quarter" idx="12"/>
          </p:nvPr>
        </p:nvSpPr>
        <p:spPr/>
        <p:txBody>
          <a:bodyPr/>
          <a:lstStyle/>
          <a:p>
            <a:fld id="{3908A6F5-B622-4750-977D-D4D3D24FAB31}" type="slidenum">
              <a:rPr lang="en-GB" smtClean="0"/>
              <a:t>4</a:t>
            </a:fld>
            <a:endParaRPr lang="en-GB"/>
          </a:p>
        </p:txBody>
      </p:sp>
      <p:pic>
        <p:nvPicPr>
          <p:cNvPr id="2050" name="Picture 2" descr="зАря">
            <a:extLst>
              <a:ext uri="{FF2B5EF4-FFF2-40B4-BE49-F238E27FC236}">
                <a16:creationId xmlns:a16="http://schemas.microsoft.com/office/drawing/2014/main" id="{3C5FDAAE-110A-4E82-90F4-3894AB66D6F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281011" y="1941760"/>
            <a:ext cx="2169751" cy="3260555"/>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1828911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26A050-6E64-4D4E-A7E5-F51EB3F6350F}"/>
              </a:ext>
            </a:extLst>
          </p:cNvPr>
          <p:cNvSpPr>
            <a:spLocks noGrp="1"/>
          </p:cNvSpPr>
          <p:nvPr>
            <p:ph type="title"/>
          </p:nvPr>
        </p:nvSpPr>
        <p:spPr/>
        <p:txBody>
          <a:bodyPr>
            <a:normAutofit/>
          </a:bodyPr>
          <a:lstStyle/>
          <a:p>
            <a:pPr algn="ctr"/>
            <a:r>
              <a:rPr lang="en-GB" sz="3600" b="1" dirty="0">
                <a:ea typeface="Cambria" panose="02040503050406030204" pitchFamily="18" charset="0"/>
                <a:cs typeface="Times New Roman" panose="02020603050405020304" pitchFamily="18" charset="0"/>
              </a:rPr>
              <a:t>Session 2: Revolutionary theory </a:t>
            </a:r>
            <a:endParaRPr lang="en-GB" sz="6000" dirty="0">
              <a:ea typeface="Cambria" panose="02040503050406030204" pitchFamily="18" charset="0"/>
            </a:endParaRPr>
          </a:p>
        </p:txBody>
      </p:sp>
      <p:sp>
        <p:nvSpPr>
          <p:cNvPr id="3" name="Content Placeholder 2">
            <a:extLst>
              <a:ext uri="{FF2B5EF4-FFF2-40B4-BE49-F238E27FC236}">
                <a16:creationId xmlns:a16="http://schemas.microsoft.com/office/drawing/2014/main" id="{7EEC7C07-FE3E-45FF-8BD3-8E17CEBBED4B}"/>
              </a:ext>
            </a:extLst>
          </p:cNvPr>
          <p:cNvSpPr>
            <a:spLocks noGrp="1"/>
          </p:cNvSpPr>
          <p:nvPr>
            <p:ph idx="1"/>
          </p:nvPr>
        </p:nvSpPr>
        <p:spPr/>
        <p:txBody>
          <a:bodyPr>
            <a:normAutofit/>
          </a:bodyPr>
          <a:lstStyle/>
          <a:p>
            <a:pPr marL="0" indent="0">
              <a:lnSpc>
                <a:spcPct val="110000"/>
              </a:lnSpc>
              <a:spcBef>
                <a:spcPts val="0"/>
              </a:spcBef>
              <a:buNone/>
            </a:pPr>
            <a:r>
              <a:rPr lang="en-GB" sz="1800" b="1" u="sng" dirty="0">
                <a:effectLst/>
                <a:latin typeface="Calibri" panose="020F0502020204030204" pitchFamily="34" charset="0"/>
                <a:ea typeface="Calibri" panose="020F0502020204030204" pitchFamily="34" charset="0"/>
                <a:cs typeface="Times New Roman" panose="02020603050405020304" pitchFamily="18" charset="0"/>
              </a:rPr>
              <a:t>Key ideas </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nSpc>
                <a:spcPct val="110000"/>
              </a:lnSpc>
              <a:spcBef>
                <a:spcPts val="0"/>
              </a:spcBef>
              <a:buNone/>
            </a:pPr>
            <a:r>
              <a:rPr lang="en-GB" sz="1800" dirty="0">
                <a:effectLst/>
                <a:latin typeface="Calibri" panose="020F0502020204030204" pitchFamily="34" charset="0"/>
                <a:ea typeface="Calibri" panose="020F0502020204030204" pitchFamily="34" charset="0"/>
                <a:cs typeface="Times New Roman" panose="02020603050405020304" pitchFamily="18" charset="0"/>
              </a:rPr>
              <a:t> </a:t>
            </a:r>
          </a:p>
          <a:p>
            <a:pPr marL="342900" lvl="0" indent="0">
              <a:lnSpc>
                <a:spcPct val="110000"/>
              </a:lnSpc>
              <a:spcBef>
                <a:spcPts val="0"/>
              </a:spcBef>
              <a:buFont typeface="Symbol" panose="05050102010706020507" pitchFamily="18" charset="2"/>
              <a:buChar char=""/>
            </a:pPr>
            <a:r>
              <a:rPr lang="en-GB" sz="1800" dirty="0">
                <a:effectLst/>
                <a:latin typeface="Calibri" panose="020F0502020204030204" pitchFamily="34" charset="0"/>
                <a:ea typeface="Calibri" panose="020F0502020204030204" pitchFamily="34" charset="0"/>
                <a:cs typeface="Times New Roman" panose="02020603050405020304" pitchFamily="18" charset="0"/>
              </a:rPr>
              <a:t> Criticism</a:t>
            </a:r>
          </a:p>
          <a:p>
            <a:pPr marL="342900" lvl="0" indent="0">
              <a:lnSpc>
                <a:spcPct val="110000"/>
              </a:lnSpc>
              <a:spcBef>
                <a:spcPts val="0"/>
              </a:spcBef>
              <a:buFont typeface="Symbol" panose="05050102010706020507" pitchFamily="18" charset="2"/>
              <a:buChar char=""/>
            </a:pPr>
            <a:r>
              <a:rPr lang="en-GB" sz="1800" dirty="0">
                <a:effectLst/>
                <a:latin typeface="Calibri" panose="020F0502020204030204" pitchFamily="34" charset="0"/>
                <a:ea typeface="Calibri" panose="020F0502020204030204" pitchFamily="34" charset="0"/>
                <a:cs typeface="Times New Roman" panose="02020603050405020304" pitchFamily="18" charset="0"/>
              </a:rPr>
              <a:t> Opportunism</a:t>
            </a:r>
          </a:p>
          <a:p>
            <a:pPr marL="342900" lvl="0" indent="0">
              <a:lnSpc>
                <a:spcPct val="110000"/>
              </a:lnSpc>
              <a:spcBef>
                <a:spcPts val="0"/>
              </a:spcBef>
              <a:buFont typeface="Symbol" panose="05050102010706020507" pitchFamily="18" charset="2"/>
              <a:buChar char=""/>
            </a:pPr>
            <a:r>
              <a:rPr lang="en-GB" sz="1800" dirty="0">
                <a:effectLst/>
                <a:latin typeface="Calibri" panose="020F0502020204030204" pitchFamily="34" charset="0"/>
                <a:ea typeface="Calibri" panose="020F0502020204030204" pitchFamily="34" charset="0"/>
                <a:cs typeface="Times New Roman" panose="02020603050405020304" pitchFamily="18" charset="0"/>
              </a:rPr>
              <a:t> Revolutionary theory</a:t>
            </a:r>
          </a:p>
          <a:p>
            <a:pPr marL="342900" lvl="0" indent="0">
              <a:lnSpc>
                <a:spcPct val="110000"/>
              </a:lnSpc>
              <a:spcBef>
                <a:spcPts val="0"/>
              </a:spcBef>
              <a:buFont typeface="Symbol" panose="05050102010706020507" pitchFamily="18" charset="2"/>
              <a:buChar char=""/>
            </a:pPr>
            <a:r>
              <a:rPr lang="en-GB" sz="1800" dirty="0">
                <a:effectLst/>
                <a:latin typeface="Calibri" panose="020F0502020204030204" pitchFamily="34" charset="0"/>
                <a:ea typeface="Calibri" panose="020F0502020204030204" pitchFamily="34" charset="0"/>
                <a:cs typeface="Times New Roman" panose="02020603050405020304" pitchFamily="18" charset="0"/>
              </a:rPr>
              <a:t> Ideological front of the class struggle</a:t>
            </a:r>
          </a:p>
          <a:p>
            <a:pPr marL="0" indent="0">
              <a:lnSpc>
                <a:spcPct val="110000"/>
              </a:lnSpc>
              <a:spcBef>
                <a:spcPts val="0"/>
              </a:spcBef>
              <a:buNone/>
            </a:pPr>
            <a:r>
              <a:rPr lang="en-GB" sz="1800" dirty="0">
                <a:effectLst/>
                <a:latin typeface="Calibri" panose="020F0502020204030204" pitchFamily="34" charset="0"/>
                <a:ea typeface="Calibri" panose="020F0502020204030204" pitchFamily="34" charset="0"/>
                <a:cs typeface="Times New Roman" panose="02020603050405020304" pitchFamily="18" charset="0"/>
              </a:rPr>
              <a:t> </a:t>
            </a:r>
          </a:p>
          <a:p>
            <a:pPr marL="0" indent="0">
              <a:lnSpc>
                <a:spcPct val="110000"/>
              </a:lnSpc>
              <a:spcBef>
                <a:spcPts val="0"/>
              </a:spcBef>
              <a:buNone/>
            </a:pPr>
            <a:r>
              <a:rPr lang="en-GB" sz="1800" b="1" u="sng" dirty="0">
                <a:effectLst/>
                <a:latin typeface="Calibri" panose="020F0502020204030204" pitchFamily="34" charset="0"/>
                <a:ea typeface="Calibri" panose="020F0502020204030204" pitchFamily="34" charset="0"/>
                <a:cs typeface="Times New Roman" panose="02020603050405020304" pitchFamily="18" charset="0"/>
              </a:rPr>
              <a:t>Questions </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nSpc>
                <a:spcPct val="110000"/>
              </a:lnSpc>
              <a:spcBef>
                <a:spcPts val="0"/>
              </a:spcBef>
              <a:buNone/>
            </a:pPr>
            <a:r>
              <a:rPr lang="en-GB" sz="1800" dirty="0">
                <a:effectLst/>
                <a:latin typeface="Calibri" panose="020F0502020204030204" pitchFamily="34" charset="0"/>
                <a:ea typeface="Calibri" panose="020F0502020204030204" pitchFamily="34" charset="0"/>
                <a:cs typeface="Times New Roman" panose="02020603050405020304" pitchFamily="18" charset="0"/>
              </a:rPr>
              <a:t> </a:t>
            </a:r>
          </a:p>
          <a:p>
            <a:pPr marL="0" indent="0" algn="just">
              <a:lnSpc>
                <a:spcPct val="100000"/>
              </a:lnSpc>
              <a:spcBef>
                <a:spcPts val="0"/>
              </a:spcBef>
              <a:buNone/>
            </a:pPr>
            <a:r>
              <a:rPr lang="en-GB" sz="1800" dirty="0">
                <a:effectLst/>
                <a:latin typeface="Calibri" panose="020F0502020204030204" pitchFamily="34" charset="0"/>
                <a:ea typeface="Calibri" panose="020F0502020204030204" pitchFamily="34" charset="0"/>
                <a:cs typeface="Times New Roman" panose="02020603050405020304" pitchFamily="18" charset="0"/>
              </a:rPr>
              <a:t>1) Why does the working class movement need revolutionary theory?</a:t>
            </a:r>
          </a:p>
          <a:p>
            <a:pPr marL="0" indent="0" algn="just">
              <a:lnSpc>
                <a:spcPct val="100000"/>
              </a:lnSpc>
              <a:spcBef>
                <a:spcPts val="0"/>
              </a:spcBef>
              <a:buNone/>
            </a:pPr>
            <a:r>
              <a:rPr lang="en-GB" sz="1800" dirty="0">
                <a:effectLst/>
                <a:latin typeface="Calibri" panose="020F0502020204030204" pitchFamily="34" charset="0"/>
                <a:ea typeface="Calibri" panose="020F0502020204030204" pitchFamily="34" charset="0"/>
                <a:cs typeface="Times New Roman" panose="02020603050405020304" pitchFamily="18" charset="0"/>
              </a:rPr>
              <a:t>2) Why does Lenin elevate the ideological front of the class struggle?</a:t>
            </a:r>
          </a:p>
          <a:p>
            <a:pPr marL="0" indent="0" algn="just">
              <a:lnSpc>
                <a:spcPct val="100000"/>
              </a:lnSpc>
              <a:spcBef>
                <a:spcPts val="0"/>
              </a:spcBef>
              <a:buNone/>
            </a:pPr>
            <a:r>
              <a:rPr lang="en-GB" sz="1800" dirty="0">
                <a:effectLst/>
                <a:latin typeface="Calibri" panose="020F0502020204030204" pitchFamily="34" charset="0"/>
                <a:ea typeface="Calibri" panose="020F0502020204030204" pitchFamily="34" charset="0"/>
                <a:cs typeface="Times New Roman" panose="02020603050405020304" pitchFamily="18" charset="0"/>
              </a:rPr>
              <a:t>3) Why does Lenin seem so hostile towards ‘criticism’? </a:t>
            </a:r>
          </a:p>
          <a:p>
            <a:pPr marL="0" indent="0" algn="just">
              <a:lnSpc>
                <a:spcPct val="100000"/>
              </a:lnSpc>
              <a:spcBef>
                <a:spcPts val="0"/>
              </a:spcBef>
              <a:buNone/>
            </a:pPr>
            <a:r>
              <a:rPr lang="en-GB" sz="1800" dirty="0">
                <a:effectLst/>
                <a:latin typeface="Calibri" panose="020F0502020204030204" pitchFamily="34" charset="0"/>
                <a:ea typeface="Calibri" panose="020F0502020204030204" pitchFamily="34" charset="0"/>
                <a:cs typeface="Times New Roman" panose="02020603050405020304" pitchFamily="18" charset="0"/>
              </a:rPr>
              <a:t>4) What does Lenin’s metaphor of the swamp signify about his opponents?</a:t>
            </a:r>
          </a:p>
        </p:txBody>
      </p:sp>
      <p:sp>
        <p:nvSpPr>
          <p:cNvPr id="4" name="Slide Number Placeholder 3">
            <a:extLst>
              <a:ext uri="{FF2B5EF4-FFF2-40B4-BE49-F238E27FC236}">
                <a16:creationId xmlns:a16="http://schemas.microsoft.com/office/drawing/2014/main" id="{506AA137-BA26-4021-AAEE-0B1AB67CFF8D}"/>
              </a:ext>
            </a:extLst>
          </p:cNvPr>
          <p:cNvSpPr>
            <a:spLocks noGrp="1"/>
          </p:cNvSpPr>
          <p:nvPr>
            <p:ph type="sldNum" sz="quarter" idx="12"/>
          </p:nvPr>
        </p:nvSpPr>
        <p:spPr/>
        <p:txBody>
          <a:bodyPr/>
          <a:lstStyle/>
          <a:p>
            <a:fld id="{3908A6F5-B622-4750-977D-D4D3D24FAB31}" type="slidenum">
              <a:rPr lang="en-GB" smtClean="0"/>
              <a:t>5</a:t>
            </a:fld>
            <a:endParaRPr lang="en-GB"/>
          </a:p>
        </p:txBody>
      </p:sp>
      <p:pic>
        <p:nvPicPr>
          <p:cNvPr id="5" name="Picture 4" descr="What Is to Be Done? - Wikipedia">
            <a:extLst>
              <a:ext uri="{FF2B5EF4-FFF2-40B4-BE49-F238E27FC236}">
                <a16:creationId xmlns:a16="http://schemas.microsoft.com/office/drawing/2014/main" id="{05DAF930-73D1-4D21-8763-9781D7837A17}"/>
              </a:ext>
            </a:extLst>
          </p:cNvPr>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917071" y="1870075"/>
            <a:ext cx="2436729" cy="3820511"/>
          </a:xfrm>
          <a:prstGeom prst="rect">
            <a:avLst/>
          </a:prstGeom>
          <a:noFill/>
          <a:ln>
            <a:solidFill>
              <a:schemeClr val="tx1"/>
            </a:solidFill>
          </a:ln>
        </p:spPr>
      </p:pic>
    </p:spTree>
    <p:extLst>
      <p:ext uri="{BB962C8B-B14F-4D97-AF65-F5344CB8AC3E}">
        <p14:creationId xmlns:p14="http://schemas.microsoft.com/office/powerpoint/2010/main" val="331098635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232534-9763-47FB-A656-69CFE1E189E4}"/>
              </a:ext>
            </a:extLst>
          </p:cNvPr>
          <p:cNvSpPr>
            <a:spLocks noGrp="1"/>
          </p:cNvSpPr>
          <p:nvPr>
            <p:ph type="title"/>
          </p:nvPr>
        </p:nvSpPr>
        <p:spPr/>
        <p:txBody>
          <a:bodyPr>
            <a:normAutofit/>
          </a:bodyPr>
          <a:lstStyle/>
          <a:p>
            <a:pPr algn="ctr"/>
            <a:r>
              <a:rPr lang="en-GB" sz="3600" b="1" dirty="0">
                <a:ea typeface="Cambria" panose="02040503050406030204" pitchFamily="18" charset="0"/>
                <a:cs typeface="Times New Roman" panose="02020603050405020304" pitchFamily="18" charset="0"/>
              </a:rPr>
              <a:t>Session 2: Key passages</a:t>
            </a:r>
            <a:endParaRPr lang="en-GB" sz="3600" dirty="0"/>
          </a:p>
        </p:txBody>
      </p:sp>
      <p:sp>
        <p:nvSpPr>
          <p:cNvPr id="3" name="Content Placeholder 2">
            <a:extLst>
              <a:ext uri="{FF2B5EF4-FFF2-40B4-BE49-F238E27FC236}">
                <a16:creationId xmlns:a16="http://schemas.microsoft.com/office/drawing/2014/main" id="{392F3625-5066-4060-8EA3-32642A336073}"/>
              </a:ext>
            </a:extLst>
          </p:cNvPr>
          <p:cNvSpPr>
            <a:spLocks noGrp="1"/>
          </p:cNvSpPr>
          <p:nvPr>
            <p:ph idx="1"/>
          </p:nvPr>
        </p:nvSpPr>
        <p:spPr/>
        <p:txBody>
          <a:bodyPr>
            <a:normAutofit fontScale="77500" lnSpcReduction="20000"/>
          </a:bodyPr>
          <a:lstStyle/>
          <a:p>
            <a:pPr marL="0" indent="0" algn="l">
              <a:lnSpc>
                <a:spcPct val="120000"/>
              </a:lnSpc>
              <a:spcBef>
                <a:spcPts val="0"/>
              </a:spcBef>
              <a:buNone/>
            </a:pPr>
            <a:r>
              <a:rPr lang="en-GB" sz="1800" dirty="0">
                <a:effectLst/>
                <a:latin typeface="Calibri" panose="020F0502020204030204" pitchFamily="34" charset="0"/>
                <a:ea typeface="Calibri" panose="020F0502020204030204" pitchFamily="34" charset="0"/>
                <a:cs typeface="Times New Roman" panose="02020603050405020304" pitchFamily="18" charset="0"/>
              </a:rPr>
              <a:t>“He who does not deliberately close his eyes cannot fail to see that the new “critical” trend in socialism is nothing more nor less than a new variety of opportunism. And if we judge people, not by the glittering uniforms they don or by the high-sounding appellations they give themselves, but by their actions and by what they actually advocate, it will be clear that “</a:t>
            </a:r>
            <a:r>
              <a:rPr lang="en-GB" sz="1800" b="1" u="sng" dirty="0">
                <a:effectLst/>
                <a:latin typeface="Calibri" panose="020F0502020204030204" pitchFamily="34" charset="0"/>
                <a:ea typeface="Calibri" panose="020F0502020204030204" pitchFamily="34" charset="0"/>
                <a:cs typeface="Times New Roman" panose="02020603050405020304" pitchFamily="18" charset="0"/>
              </a:rPr>
              <a:t>freedom of criticism</a:t>
            </a:r>
            <a:r>
              <a:rPr lang="en-GB" sz="1800" dirty="0">
                <a:effectLst/>
                <a:latin typeface="Calibri" panose="020F0502020204030204" pitchFamily="34" charset="0"/>
                <a:ea typeface="Calibri" panose="020F0502020204030204" pitchFamily="34" charset="0"/>
                <a:cs typeface="Times New Roman" panose="02020603050405020304" pitchFamily="18" charset="0"/>
              </a:rPr>
              <a:t>” means’ freedom for an opportunist trend in Social-Democracy, freedom to convert Social-Democracy into a democratic party of reform, freedom to introduce bourgeois ideas and bourgeois elements into socialism.” Lenin (1902) What is to be Done? LCW 5: 354-55</a:t>
            </a:r>
          </a:p>
          <a:p>
            <a:pPr marL="0" indent="0" algn="l">
              <a:lnSpc>
                <a:spcPct val="120000"/>
              </a:lnSpc>
              <a:spcBef>
                <a:spcPts val="0"/>
              </a:spcBef>
              <a:buNone/>
            </a:pPr>
            <a:endParaRPr lang="en-GB" sz="1800" dirty="0">
              <a:latin typeface="Calibri" panose="020F0502020204030204" pitchFamily="34" charset="0"/>
              <a:ea typeface="Calibri" panose="020F0502020204030204" pitchFamily="34" charset="0"/>
              <a:cs typeface="Times New Roman" panose="02020603050405020304" pitchFamily="18" charset="0"/>
            </a:endParaRPr>
          </a:p>
          <a:p>
            <a:pPr marL="0" indent="0" algn="l">
              <a:lnSpc>
                <a:spcPct val="120000"/>
              </a:lnSpc>
              <a:spcBef>
                <a:spcPts val="0"/>
              </a:spcBef>
              <a:buNone/>
            </a:pPr>
            <a:r>
              <a:rPr lang="en-GB" sz="1800" dirty="0">
                <a:effectLst/>
                <a:latin typeface="Calibri" panose="020F0502020204030204" pitchFamily="34" charset="0"/>
                <a:ea typeface="Calibri" panose="020F0502020204030204" pitchFamily="34" charset="0"/>
                <a:cs typeface="Times New Roman" panose="02020603050405020304" pitchFamily="18" charset="0"/>
              </a:rPr>
              <a:t>“We are marching in a compact group along a precipitous and difficult path, firmly holding each other by the hand. We are surrounded on all sides by enemies, and we have to advance almost constantly under their fire. We have combined, by a freely adopted decision, for the purpose of fighting the enemy, and not of retreating into the neighbouring </a:t>
            </a:r>
            <a:r>
              <a:rPr lang="en-GB" sz="1800" b="1" u="sng" dirty="0">
                <a:effectLst/>
                <a:latin typeface="Calibri" panose="020F0502020204030204" pitchFamily="34" charset="0"/>
                <a:ea typeface="Calibri" panose="020F0502020204030204" pitchFamily="34" charset="0"/>
                <a:cs typeface="Times New Roman" panose="02020603050405020304" pitchFamily="18" charset="0"/>
              </a:rPr>
              <a:t>marsh [swamp]</a:t>
            </a:r>
            <a:r>
              <a:rPr lang="en-GB" sz="1800" dirty="0">
                <a:effectLst/>
                <a:latin typeface="Calibri" panose="020F0502020204030204" pitchFamily="34" charset="0"/>
                <a:ea typeface="Calibri" panose="020F0502020204030204" pitchFamily="34" charset="0"/>
                <a:cs typeface="Times New Roman" panose="02020603050405020304" pitchFamily="18" charset="0"/>
              </a:rPr>
              <a:t>, the inhabitants of which, from the very outset, have reproached us with having separated ourselves into an exclusive group and with having chosen the path of struggle instead of the path of conciliation.” Lenin (1902) What is to be Done? LCW 5: 355</a:t>
            </a:r>
          </a:p>
          <a:p>
            <a:pPr marL="0" indent="0" algn="l">
              <a:lnSpc>
                <a:spcPct val="120000"/>
              </a:lnSpc>
              <a:spcBef>
                <a:spcPts val="0"/>
              </a:spcBef>
              <a:buNone/>
            </a:pP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gn="l">
              <a:lnSpc>
                <a:spcPct val="120000"/>
              </a:lnSpc>
              <a:spcBef>
                <a:spcPts val="0"/>
              </a:spcBef>
              <a:buNone/>
            </a:pPr>
            <a:r>
              <a:rPr lang="en-GB" sz="1800" dirty="0">
                <a:effectLst/>
                <a:latin typeface="Calibri" panose="020F0502020204030204" pitchFamily="34" charset="0"/>
                <a:ea typeface="Calibri" panose="020F0502020204030204" pitchFamily="34" charset="0"/>
                <a:cs typeface="Times New Roman" panose="02020603050405020304" pitchFamily="18" charset="0"/>
              </a:rPr>
              <a:t>“Without </a:t>
            </a:r>
            <a:r>
              <a:rPr lang="en-GB" sz="1800" b="1" u="sng" dirty="0">
                <a:effectLst/>
                <a:latin typeface="Calibri" panose="020F0502020204030204" pitchFamily="34" charset="0"/>
                <a:ea typeface="Calibri" panose="020F0502020204030204" pitchFamily="34" charset="0"/>
                <a:cs typeface="Times New Roman" panose="02020603050405020304" pitchFamily="18" charset="0"/>
              </a:rPr>
              <a:t>revolutionary theory </a:t>
            </a:r>
            <a:r>
              <a:rPr lang="en-GB" sz="1800" dirty="0">
                <a:effectLst/>
                <a:latin typeface="Calibri" panose="020F0502020204030204" pitchFamily="34" charset="0"/>
                <a:ea typeface="Calibri" panose="020F0502020204030204" pitchFamily="34" charset="0"/>
                <a:cs typeface="Times New Roman" panose="02020603050405020304" pitchFamily="18" charset="0"/>
              </a:rPr>
              <a:t>there can be no revolutionary movement.” Lenin (1902) What is to be Done? LCW 5: 369</a:t>
            </a:r>
          </a:p>
          <a:p>
            <a:pPr marL="0" indent="0" algn="l">
              <a:lnSpc>
                <a:spcPct val="120000"/>
              </a:lnSpc>
              <a:spcBef>
                <a:spcPts val="0"/>
              </a:spcBef>
              <a:buNone/>
            </a:pPr>
            <a:endParaRPr lang="en-GB" sz="1800" dirty="0">
              <a:latin typeface="Calibri" panose="020F0502020204030204" pitchFamily="34" charset="0"/>
              <a:ea typeface="Calibri" panose="020F0502020204030204" pitchFamily="34" charset="0"/>
              <a:cs typeface="Times New Roman" panose="02020603050405020304" pitchFamily="18" charset="0"/>
            </a:endParaRPr>
          </a:p>
          <a:p>
            <a:pPr marL="0" indent="0" algn="l">
              <a:lnSpc>
                <a:spcPct val="120000"/>
              </a:lnSpc>
              <a:spcBef>
                <a:spcPts val="0"/>
              </a:spcBef>
              <a:buNone/>
            </a:pPr>
            <a:r>
              <a:rPr lang="en-GB" sz="1800" dirty="0">
                <a:effectLst/>
                <a:latin typeface="Calibri" panose="020F0502020204030204" pitchFamily="34" charset="0"/>
                <a:ea typeface="Calibri" panose="020F0502020204030204" pitchFamily="34" charset="0"/>
                <a:cs typeface="Times New Roman" panose="02020603050405020304" pitchFamily="18" charset="0"/>
              </a:rPr>
              <a:t>“Engels recognises, not two forms of the great struggle of Social Democracy (political and economic), as is the fashion among us, but three, placing the theoretical struggle on a par with the first two.” Lenin (1902) What is to be Done? LCW 5: 370</a:t>
            </a:r>
          </a:p>
          <a:p>
            <a:pPr marL="0" indent="0" algn="l">
              <a:lnSpc>
                <a:spcPct val="120000"/>
              </a:lnSpc>
              <a:spcBef>
                <a:spcPts val="0"/>
              </a:spcBef>
              <a:buNone/>
            </a:pPr>
            <a:r>
              <a:rPr lang="en-GB" sz="1800" i="1" dirty="0">
                <a:effectLst/>
                <a:latin typeface="Times New Roman" panose="02020603050405020304" pitchFamily="18" charset="0"/>
                <a:ea typeface="Calibri" panose="020F0502020204030204" pitchFamily="34" charset="0"/>
                <a:cs typeface="Times New Roman" panose="02020603050405020304" pitchFamily="18" charset="0"/>
              </a:rPr>
              <a:t>“For the first time since a workers’ movement has existed, the struggle is being conducted pursuant to its three sides – the theoretical, the political, and the practical-economic (resistance to the capitalists) – in harmony and in its interconnections, and in a systematic way.” </a:t>
            </a:r>
            <a:r>
              <a:rPr lang="en-GB" sz="1800" dirty="0">
                <a:effectLst/>
                <a:latin typeface="Times New Roman" panose="02020603050405020304" pitchFamily="18" charset="0"/>
                <a:ea typeface="Calibri" panose="020F0502020204030204" pitchFamily="34" charset="0"/>
              </a:rPr>
              <a:t>Engels (1874) Addendum to The Peasant War in Germany MECW 23, 1988: 630-31</a:t>
            </a:r>
            <a:endParaRPr lang="en-GB" dirty="0"/>
          </a:p>
        </p:txBody>
      </p:sp>
      <p:sp>
        <p:nvSpPr>
          <p:cNvPr id="4" name="Slide Number Placeholder 3">
            <a:extLst>
              <a:ext uri="{FF2B5EF4-FFF2-40B4-BE49-F238E27FC236}">
                <a16:creationId xmlns:a16="http://schemas.microsoft.com/office/drawing/2014/main" id="{EE112EB8-DB2E-48F0-B2BD-B7B7DC2235E3}"/>
              </a:ext>
            </a:extLst>
          </p:cNvPr>
          <p:cNvSpPr>
            <a:spLocks noGrp="1"/>
          </p:cNvSpPr>
          <p:nvPr>
            <p:ph type="sldNum" sz="quarter" idx="12"/>
          </p:nvPr>
        </p:nvSpPr>
        <p:spPr/>
        <p:txBody>
          <a:bodyPr/>
          <a:lstStyle/>
          <a:p>
            <a:fld id="{3908A6F5-B622-4750-977D-D4D3D24FAB31}" type="slidenum">
              <a:rPr lang="en-GB" smtClean="0"/>
              <a:t>6</a:t>
            </a:fld>
            <a:endParaRPr lang="en-GB"/>
          </a:p>
        </p:txBody>
      </p:sp>
    </p:spTree>
    <p:extLst>
      <p:ext uri="{BB962C8B-B14F-4D97-AF65-F5344CB8AC3E}">
        <p14:creationId xmlns:p14="http://schemas.microsoft.com/office/powerpoint/2010/main" val="414182448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336</TotalTime>
  <Words>832</Words>
  <Application>Microsoft Office PowerPoint</Application>
  <PresentationFormat>Widescreen</PresentationFormat>
  <Paragraphs>51</Paragraphs>
  <Slides>6</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6</vt:i4>
      </vt:variant>
    </vt:vector>
  </HeadingPairs>
  <TitlesOfParts>
    <vt:vector size="12" baseType="lpstr">
      <vt:lpstr>Arial</vt:lpstr>
      <vt:lpstr>Calibri</vt:lpstr>
      <vt:lpstr>Calibri Light</vt:lpstr>
      <vt:lpstr>Symbol</vt:lpstr>
      <vt:lpstr>Times New Roman</vt:lpstr>
      <vt:lpstr>Office Theme</vt:lpstr>
      <vt:lpstr>Session 2: Germany – revolutionary theory</vt:lpstr>
      <vt:lpstr>SPD: freedom of criticism</vt:lpstr>
      <vt:lpstr>Russia: revolutionary theory</vt:lpstr>
      <vt:lpstr>Revolutionary theory and debate</vt:lpstr>
      <vt:lpstr>Session 2: Revolutionary theory </vt:lpstr>
      <vt:lpstr>Session 2: Key passages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Paul Hampton</dc:creator>
  <cp:lastModifiedBy>Paul Hampton</cp:lastModifiedBy>
  <cp:revision>21</cp:revision>
  <dcterms:created xsi:type="dcterms:W3CDTF">2021-04-06T05:16:22Z</dcterms:created>
  <dcterms:modified xsi:type="dcterms:W3CDTF">2021-04-22T18:35:04Z</dcterms:modified>
</cp:coreProperties>
</file>