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3" r:id="rId4"/>
    <p:sldId id="260" r:id="rId5"/>
    <p:sldId id="264" r:id="rId6"/>
    <p:sldId id="265" r:id="rId7"/>
    <p:sldId id="266" r:id="rId8"/>
    <p:sldId id="267" r:id="rId9"/>
    <p:sldId id="262" r:id="rId10"/>
    <p:sldId id="261"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793D78C8-6B1B-41B5-988B-72EBA8ABDFCE}" type="datetimeFigureOut">
              <a:rPr lang="en-GB" smtClean="0"/>
              <a:t>01/04/2017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F009174-88B1-40AA-8A56-4D99A7695335}" type="slidenum">
              <a:rPr lang="en-GB" smtClean="0"/>
              <a:t>‹#›</a:t>
            </a:fld>
            <a:endParaRPr lang="en-GB"/>
          </a:p>
        </p:txBody>
      </p:sp>
    </p:spTree>
    <p:extLst>
      <p:ext uri="{BB962C8B-B14F-4D97-AF65-F5344CB8AC3E}">
        <p14:creationId xmlns:p14="http://schemas.microsoft.com/office/powerpoint/2010/main" val="1293533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93D78C8-6B1B-41B5-988B-72EBA8ABDFCE}" type="datetimeFigureOut">
              <a:rPr lang="en-GB" smtClean="0"/>
              <a:t>01/04/2017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F009174-88B1-40AA-8A56-4D99A7695335}" type="slidenum">
              <a:rPr lang="en-GB" smtClean="0"/>
              <a:t>‹#›</a:t>
            </a:fld>
            <a:endParaRPr lang="en-GB"/>
          </a:p>
        </p:txBody>
      </p:sp>
    </p:spTree>
    <p:extLst>
      <p:ext uri="{BB962C8B-B14F-4D97-AF65-F5344CB8AC3E}">
        <p14:creationId xmlns:p14="http://schemas.microsoft.com/office/powerpoint/2010/main" val="14344997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93D78C8-6B1B-41B5-988B-72EBA8ABDFCE}" type="datetimeFigureOut">
              <a:rPr lang="en-GB" smtClean="0"/>
              <a:t>01/04/2017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F009174-88B1-40AA-8A56-4D99A7695335}" type="slidenum">
              <a:rPr lang="en-GB" smtClean="0"/>
              <a:t>‹#›</a:t>
            </a:fld>
            <a:endParaRPr lang="en-GB"/>
          </a:p>
        </p:txBody>
      </p:sp>
    </p:spTree>
    <p:extLst>
      <p:ext uri="{BB962C8B-B14F-4D97-AF65-F5344CB8AC3E}">
        <p14:creationId xmlns:p14="http://schemas.microsoft.com/office/powerpoint/2010/main" val="23571473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793D78C8-6B1B-41B5-988B-72EBA8ABDFCE}" type="datetimeFigureOut">
              <a:rPr lang="en-GB" smtClean="0"/>
              <a:t>01/04/2017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F009174-88B1-40AA-8A56-4D99A7695335}" type="slidenum">
              <a:rPr lang="en-GB" smtClean="0"/>
              <a:t>‹#›</a:t>
            </a:fld>
            <a:endParaRPr lang="en-GB"/>
          </a:p>
        </p:txBody>
      </p:sp>
    </p:spTree>
    <p:extLst>
      <p:ext uri="{BB962C8B-B14F-4D97-AF65-F5344CB8AC3E}">
        <p14:creationId xmlns:p14="http://schemas.microsoft.com/office/powerpoint/2010/main" val="20344967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793D78C8-6B1B-41B5-988B-72EBA8ABDFCE}" type="datetimeFigureOut">
              <a:rPr lang="en-GB" smtClean="0"/>
              <a:t>01/04/2017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F009174-88B1-40AA-8A56-4D99A7695335}" type="slidenum">
              <a:rPr lang="en-GB" smtClean="0"/>
              <a:t>‹#›</a:t>
            </a:fld>
            <a:endParaRPr lang="en-GB"/>
          </a:p>
        </p:txBody>
      </p:sp>
    </p:spTree>
    <p:extLst>
      <p:ext uri="{BB962C8B-B14F-4D97-AF65-F5344CB8AC3E}">
        <p14:creationId xmlns:p14="http://schemas.microsoft.com/office/powerpoint/2010/main" val="30529414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793D78C8-6B1B-41B5-988B-72EBA8ABDFCE}" type="datetimeFigureOut">
              <a:rPr lang="en-GB" smtClean="0"/>
              <a:t>01/04/2017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F009174-88B1-40AA-8A56-4D99A7695335}" type="slidenum">
              <a:rPr lang="en-GB" smtClean="0"/>
              <a:t>‹#›</a:t>
            </a:fld>
            <a:endParaRPr lang="en-GB"/>
          </a:p>
        </p:txBody>
      </p:sp>
    </p:spTree>
    <p:extLst>
      <p:ext uri="{BB962C8B-B14F-4D97-AF65-F5344CB8AC3E}">
        <p14:creationId xmlns:p14="http://schemas.microsoft.com/office/powerpoint/2010/main" val="4340041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3D78C8-6B1B-41B5-988B-72EBA8ABDFCE}" type="datetimeFigureOut">
              <a:rPr lang="en-GB" smtClean="0"/>
              <a:t>01/04/2017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F009174-88B1-40AA-8A56-4D99A7695335}" type="slidenum">
              <a:rPr lang="en-GB" smtClean="0"/>
              <a:t>‹#›</a:t>
            </a:fld>
            <a:endParaRPr lang="en-GB"/>
          </a:p>
        </p:txBody>
      </p:sp>
    </p:spTree>
    <p:extLst>
      <p:ext uri="{BB962C8B-B14F-4D97-AF65-F5344CB8AC3E}">
        <p14:creationId xmlns:p14="http://schemas.microsoft.com/office/powerpoint/2010/main" val="6535375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3D78C8-6B1B-41B5-988B-72EBA8ABDFCE}" type="datetimeFigureOut">
              <a:rPr lang="en-GB" smtClean="0"/>
              <a:t>01/04/2017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F009174-88B1-40AA-8A56-4D99A7695335}" type="slidenum">
              <a:rPr lang="en-GB" smtClean="0"/>
              <a:t>‹#›</a:t>
            </a:fld>
            <a:endParaRPr lang="en-GB"/>
          </a:p>
        </p:txBody>
      </p:sp>
    </p:spTree>
    <p:extLst>
      <p:ext uri="{BB962C8B-B14F-4D97-AF65-F5344CB8AC3E}">
        <p14:creationId xmlns:p14="http://schemas.microsoft.com/office/powerpoint/2010/main" val="26203633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3D78C8-6B1B-41B5-988B-72EBA8ABDFCE}" type="datetimeFigureOut">
              <a:rPr lang="en-GB" smtClean="0"/>
              <a:t>01/04/2017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F009174-88B1-40AA-8A56-4D99A7695335}" type="slidenum">
              <a:rPr lang="en-GB" smtClean="0"/>
              <a:t>‹#›</a:t>
            </a:fld>
            <a:endParaRPr lang="en-GB"/>
          </a:p>
        </p:txBody>
      </p:sp>
    </p:spTree>
    <p:extLst>
      <p:ext uri="{BB962C8B-B14F-4D97-AF65-F5344CB8AC3E}">
        <p14:creationId xmlns:p14="http://schemas.microsoft.com/office/powerpoint/2010/main" val="7906458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93D78C8-6B1B-41B5-988B-72EBA8ABDFCE}" type="datetimeFigureOut">
              <a:rPr lang="en-GB" smtClean="0"/>
              <a:t>01/04/2017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F009174-88B1-40AA-8A56-4D99A7695335}" type="slidenum">
              <a:rPr lang="en-GB" smtClean="0"/>
              <a:t>‹#›</a:t>
            </a:fld>
            <a:endParaRPr lang="en-GB"/>
          </a:p>
        </p:txBody>
      </p:sp>
    </p:spTree>
    <p:extLst>
      <p:ext uri="{BB962C8B-B14F-4D97-AF65-F5344CB8AC3E}">
        <p14:creationId xmlns:p14="http://schemas.microsoft.com/office/powerpoint/2010/main" val="27297146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93D78C8-6B1B-41B5-988B-72EBA8ABDFCE}" type="datetimeFigureOut">
              <a:rPr lang="en-GB" smtClean="0"/>
              <a:t>01/04/2017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F009174-88B1-40AA-8A56-4D99A7695335}" type="slidenum">
              <a:rPr lang="en-GB" smtClean="0"/>
              <a:t>‹#›</a:t>
            </a:fld>
            <a:endParaRPr lang="en-GB"/>
          </a:p>
        </p:txBody>
      </p:sp>
    </p:spTree>
    <p:extLst>
      <p:ext uri="{BB962C8B-B14F-4D97-AF65-F5344CB8AC3E}">
        <p14:creationId xmlns:p14="http://schemas.microsoft.com/office/powerpoint/2010/main" val="6075263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3D78C8-6B1B-41B5-988B-72EBA8ABDFCE}" type="datetimeFigureOut">
              <a:rPr lang="en-GB" smtClean="0"/>
              <a:t>01/04/2017</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009174-88B1-40AA-8A56-4D99A7695335}" type="slidenum">
              <a:rPr lang="en-GB" smtClean="0"/>
              <a:t>‹#›</a:t>
            </a:fld>
            <a:endParaRPr lang="en-GB"/>
          </a:p>
        </p:txBody>
      </p:sp>
    </p:spTree>
    <p:extLst>
      <p:ext uri="{BB962C8B-B14F-4D97-AF65-F5344CB8AC3E}">
        <p14:creationId xmlns:p14="http://schemas.microsoft.com/office/powerpoint/2010/main" val="14113489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gif"/><Relationship Id="rId1" Type="http://schemas.openxmlformats.org/officeDocument/2006/relationships/slideLayout" Target="../slideLayouts/slideLayout2.xml"/><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1. Why the Russian revolution?</a:t>
            </a:r>
            <a:endParaRPr lang="en-GB" b="1" dirty="0"/>
          </a:p>
        </p:txBody>
      </p:sp>
      <p:sp>
        <p:nvSpPr>
          <p:cNvPr id="3" name="Content Placeholder 2"/>
          <p:cNvSpPr>
            <a:spLocks noGrp="1"/>
          </p:cNvSpPr>
          <p:nvPr>
            <p:ph idx="1"/>
          </p:nvPr>
        </p:nvSpPr>
        <p:spPr>
          <a:xfrm>
            <a:off x="3940935" y="2613069"/>
            <a:ext cx="6181859" cy="3563893"/>
          </a:xfrm>
        </p:spPr>
        <p:txBody>
          <a:bodyPr/>
          <a:lstStyle/>
          <a:p>
            <a:pPr marL="0" indent="0">
              <a:buNone/>
            </a:pPr>
            <a:endParaRPr lang="en-GB" sz="1200" dirty="0"/>
          </a:p>
          <a:p>
            <a:r>
              <a:rPr lang="en-GB" sz="2400" dirty="0" smtClean="0"/>
              <a:t>Socialist revolution – workers’ self-liberation</a:t>
            </a:r>
          </a:p>
          <a:p>
            <a:r>
              <a:rPr lang="en-GB" sz="2400" dirty="0" smtClean="0"/>
              <a:t>Working class political power </a:t>
            </a:r>
          </a:p>
          <a:p>
            <a:r>
              <a:rPr lang="en-GB" sz="2400" dirty="0" smtClean="0"/>
              <a:t>Overthrew bourgeois state</a:t>
            </a:r>
          </a:p>
          <a:p>
            <a:r>
              <a:rPr lang="en-GB" sz="2400" dirty="0" smtClean="0"/>
              <a:t>International solidarity against capitalism</a:t>
            </a:r>
          </a:p>
          <a:p>
            <a:r>
              <a:rPr lang="en-GB" sz="2400" dirty="0" smtClean="0"/>
              <a:t>Consistent democracy</a:t>
            </a:r>
          </a:p>
          <a:p>
            <a:r>
              <a:rPr lang="en-GB" sz="2400" dirty="0" smtClean="0"/>
              <a:t>Struggle for ‘</a:t>
            </a:r>
            <a:r>
              <a:rPr lang="en-GB" sz="2400" dirty="0" err="1" smtClean="0"/>
              <a:t>volia</a:t>
            </a:r>
            <a:r>
              <a:rPr lang="en-GB" sz="2400" dirty="0" smtClean="0"/>
              <a:t>’ – liberty</a:t>
            </a:r>
          </a:p>
          <a:p>
            <a:r>
              <a:rPr lang="en-GB" sz="2400" dirty="0" smtClean="0"/>
              <a:t>Third camp </a:t>
            </a:r>
            <a:endParaRPr lang="en-GB" dirty="0" smtClean="0"/>
          </a:p>
        </p:txBody>
      </p:sp>
      <p:pic>
        <p:nvPicPr>
          <p:cNvPr id="4" name="Picture 3"/>
          <p:cNvPicPr>
            <a:picLocks noChangeAspect="1"/>
          </p:cNvPicPr>
          <p:nvPr/>
        </p:nvPicPr>
        <p:blipFill>
          <a:blip r:embed="rId2"/>
          <a:stretch>
            <a:fillRect/>
          </a:stretch>
        </p:blipFill>
        <p:spPr>
          <a:xfrm>
            <a:off x="838200" y="2613070"/>
            <a:ext cx="2837837" cy="3563893"/>
          </a:xfrm>
          <a:prstGeom prst="rect">
            <a:avLst/>
          </a:prstGeom>
        </p:spPr>
      </p:pic>
      <p:pic>
        <p:nvPicPr>
          <p:cNvPr id="6" name="Picture 2" descr="Image result for workers liberty"/>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61770" y="4677099"/>
            <a:ext cx="1051117" cy="149986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838200" y="1790163"/>
            <a:ext cx="9974687" cy="584775"/>
          </a:xfrm>
          <a:prstGeom prst="rect">
            <a:avLst/>
          </a:prstGeom>
          <a:noFill/>
        </p:spPr>
        <p:txBody>
          <a:bodyPr wrap="square" rtlCol="0">
            <a:spAutoFit/>
          </a:bodyPr>
          <a:lstStyle/>
          <a:p>
            <a:pPr algn="ctr"/>
            <a:r>
              <a:rPr lang="en-GB" sz="3200" b="1" u="sng" dirty="0" smtClean="0"/>
              <a:t>Greatest </a:t>
            </a:r>
            <a:r>
              <a:rPr lang="en-GB" sz="3200" b="1" u="sng" dirty="0"/>
              <a:t>example of independent working class politics </a:t>
            </a:r>
          </a:p>
        </p:txBody>
      </p:sp>
    </p:spTree>
    <p:extLst>
      <p:ext uri="{BB962C8B-B14F-4D97-AF65-F5344CB8AC3E}">
        <p14:creationId xmlns:p14="http://schemas.microsoft.com/office/powerpoint/2010/main" val="15782042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2. What happened in the Russian revolution?</a:t>
            </a:r>
            <a:endParaRPr lang="en-GB" b="1" dirty="0"/>
          </a:p>
        </p:txBody>
      </p:sp>
      <p:sp>
        <p:nvSpPr>
          <p:cNvPr id="3" name="Content Placeholder 2"/>
          <p:cNvSpPr>
            <a:spLocks noGrp="1"/>
          </p:cNvSpPr>
          <p:nvPr>
            <p:ph idx="1"/>
          </p:nvPr>
        </p:nvSpPr>
        <p:spPr>
          <a:xfrm>
            <a:off x="838199" y="1825625"/>
            <a:ext cx="7262612" cy="4351338"/>
          </a:xfrm>
        </p:spPr>
        <p:txBody>
          <a:bodyPr>
            <a:normAutofit/>
          </a:bodyPr>
          <a:lstStyle/>
          <a:p>
            <a:pPr marL="0" indent="0">
              <a:buNone/>
            </a:pPr>
            <a:r>
              <a:rPr lang="en-GB" sz="3200" b="1" u="sng" dirty="0" smtClean="0"/>
              <a:t>1917</a:t>
            </a:r>
          </a:p>
          <a:p>
            <a:pPr marL="0" indent="0">
              <a:lnSpc>
                <a:spcPct val="100000"/>
              </a:lnSpc>
              <a:spcBef>
                <a:spcPts val="0"/>
              </a:spcBef>
              <a:buNone/>
            </a:pPr>
            <a:endParaRPr lang="en-GB" sz="2400" dirty="0" smtClean="0"/>
          </a:p>
          <a:p>
            <a:pPr>
              <a:lnSpc>
                <a:spcPct val="100000"/>
              </a:lnSpc>
              <a:spcBef>
                <a:spcPts val="0"/>
              </a:spcBef>
            </a:pPr>
            <a:r>
              <a:rPr lang="en-GB" sz="2400" dirty="0" smtClean="0"/>
              <a:t>February: tsar overthrown</a:t>
            </a:r>
          </a:p>
          <a:p>
            <a:pPr>
              <a:lnSpc>
                <a:spcPct val="100000"/>
              </a:lnSpc>
              <a:spcBef>
                <a:spcPts val="0"/>
              </a:spcBef>
            </a:pPr>
            <a:r>
              <a:rPr lang="en-GB" sz="2400" dirty="0" smtClean="0"/>
              <a:t>March: dual power provisional government </a:t>
            </a:r>
            <a:r>
              <a:rPr lang="en-GB" sz="2400" dirty="0" err="1" smtClean="0"/>
              <a:t>vs</a:t>
            </a:r>
            <a:r>
              <a:rPr lang="en-GB" sz="2400" dirty="0" smtClean="0"/>
              <a:t> soviets</a:t>
            </a:r>
          </a:p>
          <a:p>
            <a:pPr>
              <a:lnSpc>
                <a:spcPct val="100000"/>
              </a:lnSpc>
              <a:spcBef>
                <a:spcPts val="0"/>
              </a:spcBef>
            </a:pPr>
            <a:r>
              <a:rPr lang="en-GB" sz="2400" dirty="0" smtClean="0"/>
              <a:t>April: Bolsheviks reorientate</a:t>
            </a:r>
          </a:p>
          <a:p>
            <a:pPr>
              <a:lnSpc>
                <a:spcPct val="100000"/>
              </a:lnSpc>
              <a:spcBef>
                <a:spcPts val="0"/>
              </a:spcBef>
            </a:pPr>
            <a:r>
              <a:rPr lang="en-GB" sz="2400" dirty="0" smtClean="0"/>
              <a:t>May-June: workers’ control, strikes </a:t>
            </a:r>
          </a:p>
          <a:p>
            <a:pPr>
              <a:lnSpc>
                <a:spcPct val="100000"/>
              </a:lnSpc>
              <a:spcBef>
                <a:spcPts val="0"/>
              </a:spcBef>
            </a:pPr>
            <a:r>
              <a:rPr lang="en-GB" sz="2400" dirty="0" smtClean="0"/>
              <a:t>July: crackdown</a:t>
            </a:r>
          </a:p>
          <a:p>
            <a:pPr>
              <a:lnSpc>
                <a:spcPct val="100000"/>
              </a:lnSpc>
              <a:spcBef>
                <a:spcPts val="0"/>
              </a:spcBef>
            </a:pPr>
            <a:r>
              <a:rPr lang="en-GB" sz="2400" dirty="0" smtClean="0"/>
              <a:t>August: Kornilov revolt</a:t>
            </a:r>
          </a:p>
          <a:p>
            <a:pPr>
              <a:lnSpc>
                <a:spcPct val="100000"/>
              </a:lnSpc>
              <a:spcBef>
                <a:spcPts val="0"/>
              </a:spcBef>
            </a:pPr>
            <a:r>
              <a:rPr lang="en-GB" sz="2400" dirty="0" smtClean="0"/>
              <a:t>September: </a:t>
            </a:r>
            <a:r>
              <a:rPr lang="en-GB" sz="2400" dirty="0"/>
              <a:t>Bolsheviks </a:t>
            </a:r>
            <a:r>
              <a:rPr lang="en-GB" sz="2400" dirty="0" smtClean="0"/>
              <a:t>win the majority</a:t>
            </a:r>
          </a:p>
          <a:p>
            <a:pPr>
              <a:lnSpc>
                <a:spcPct val="100000"/>
              </a:lnSpc>
              <a:spcBef>
                <a:spcPts val="0"/>
              </a:spcBef>
            </a:pPr>
            <a:r>
              <a:rPr lang="en-GB" sz="2400" dirty="0" smtClean="0"/>
              <a:t>October: all power to the soviets </a:t>
            </a:r>
          </a:p>
          <a:p>
            <a:pPr>
              <a:lnSpc>
                <a:spcPct val="100000"/>
              </a:lnSpc>
              <a:spcBef>
                <a:spcPts val="0"/>
              </a:spcBef>
            </a:pPr>
            <a:r>
              <a:rPr lang="en-GB" sz="2400" dirty="0" smtClean="0"/>
              <a:t>November: Bolshevik-led workers’ </a:t>
            </a:r>
            <a:r>
              <a:rPr lang="en-GB" sz="2400" dirty="0"/>
              <a:t>government </a:t>
            </a:r>
            <a:endParaRPr lang="en-GB" sz="2400" dirty="0" smtClean="0"/>
          </a:p>
          <a:p>
            <a:pPr marL="0" indent="0">
              <a:buNone/>
            </a:pPr>
            <a:endParaRPr lang="en-GB" dirty="0"/>
          </a:p>
        </p:txBody>
      </p:sp>
      <p:pic>
        <p:nvPicPr>
          <p:cNvPr id="5" name="Picture 8" descr="Image result for RSDLP"/>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9774" b="13090"/>
          <a:stretch/>
        </p:blipFill>
        <p:spPr bwMode="auto">
          <a:xfrm>
            <a:off x="7117754" y="3980952"/>
            <a:ext cx="3754183" cy="211531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Image result for women russian revolu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76466" y="1690688"/>
            <a:ext cx="2877334" cy="20223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41852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3. Why did the Russian workers’ win?</a:t>
            </a:r>
            <a:endParaRPr lang="en-GB" dirty="0"/>
          </a:p>
        </p:txBody>
      </p:sp>
      <p:sp>
        <p:nvSpPr>
          <p:cNvPr id="3" name="Content Placeholder 2"/>
          <p:cNvSpPr>
            <a:spLocks noGrp="1"/>
          </p:cNvSpPr>
          <p:nvPr>
            <p:ph idx="1"/>
          </p:nvPr>
        </p:nvSpPr>
        <p:spPr/>
        <p:txBody>
          <a:bodyPr>
            <a:normAutofit fontScale="92500" lnSpcReduction="10000"/>
          </a:bodyPr>
          <a:lstStyle/>
          <a:p>
            <a:pPr marL="0" indent="0" algn="ctr">
              <a:lnSpc>
                <a:spcPct val="120000"/>
              </a:lnSpc>
              <a:spcBef>
                <a:spcPts val="0"/>
              </a:spcBef>
              <a:buNone/>
            </a:pPr>
            <a:r>
              <a:rPr lang="en-GB" sz="3200" b="1" dirty="0" smtClean="0"/>
              <a:t>Key = </a:t>
            </a:r>
            <a:r>
              <a:rPr lang="en-GB" sz="3200" b="1" dirty="0"/>
              <a:t>t</a:t>
            </a:r>
            <a:r>
              <a:rPr lang="en-GB" sz="3200" b="1" dirty="0" smtClean="0"/>
              <a:t>he working class revolutionary socialist party </a:t>
            </a:r>
          </a:p>
          <a:p>
            <a:pPr marL="0" indent="0">
              <a:lnSpc>
                <a:spcPct val="120000"/>
              </a:lnSpc>
              <a:spcBef>
                <a:spcPts val="0"/>
              </a:spcBef>
              <a:buNone/>
            </a:pPr>
            <a:endParaRPr lang="en-GB" sz="2400" dirty="0" smtClean="0"/>
          </a:p>
          <a:p>
            <a:pPr marL="0" indent="0">
              <a:lnSpc>
                <a:spcPct val="120000"/>
              </a:lnSpc>
              <a:spcBef>
                <a:spcPts val="0"/>
              </a:spcBef>
              <a:buNone/>
            </a:pPr>
            <a:r>
              <a:rPr lang="en-GB" sz="2400" dirty="0" smtClean="0"/>
              <a:t>1883: Emancipation of Labour Group</a:t>
            </a:r>
          </a:p>
          <a:p>
            <a:pPr marL="0" indent="0">
              <a:lnSpc>
                <a:spcPct val="120000"/>
              </a:lnSpc>
              <a:spcBef>
                <a:spcPts val="0"/>
              </a:spcBef>
              <a:buNone/>
            </a:pPr>
            <a:r>
              <a:rPr lang="en-GB" sz="2400" dirty="0" smtClean="0"/>
              <a:t>1898: RSDLP founded </a:t>
            </a:r>
          </a:p>
          <a:p>
            <a:pPr marL="0" indent="0">
              <a:lnSpc>
                <a:spcPct val="120000"/>
              </a:lnSpc>
              <a:spcBef>
                <a:spcPts val="0"/>
              </a:spcBef>
              <a:buNone/>
            </a:pPr>
            <a:r>
              <a:rPr lang="en-GB" sz="2400" dirty="0" smtClean="0"/>
              <a:t>1900-03: </a:t>
            </a:r>
            <a:r>
              <a:rPr lang="en-GB" sz="2400" i="1" dirty="0" err="1" smtClean="0"/>
              <a:t>Iskra’s</a:t>
            </a:r>
            <a:r>
              <a:rPr lang="en-GB" sz="2400" dirty="0" smtClean="0"/>
              <a:t> fight with economism </a:t>
            </a:r>
          </a:p>
          <a:p>
            <a:pPr marL="0" indent="0">
              <a:lnSpc>
                <a:spcPct val="120000"/>
              </a:lnSpc>
              <a:spcBef>
                <a:spcPts val="0"/>
              </a:spcBef>
              <a:buNone/>
            </a:pPr>
            <a:r>
              <a:rPr lang="en-GB" sz="2400" dirty="0" smtClean="0"/>
              <a:t>1903: Split Bolsheviks and Mensheviks </a:t>
            </a:r>
          </a:p>
          <a:p>
            <a:pPr marL="0" indent="0">
              <a:lnSpc>
                <a:spcPct val="120000"/>
              </a:lnSpc>
              <a:spcBef>
                <a:spcPts val="0"/>
              </a:spcBef>
              <a:buNone/>
            </a:pPr>
            <a:r>
              <a:rPr lang="en-GB" sz="2400" dirty="0" smtClean="0"/>
              <a:t>1905: Revolution + debate on Duma tactics</a:t>
            </a:r>
          </a:p>
          <a:p>
            <a:pPr marL="0" indent="0">
              <a:lnSpc>
                <a:spcPct val="120000"/>
              </a:lnSpc>
              <a:spcBef>
                <a:spcPts val="0"/>
              </a:spcBef>
              <a:buNone/>
            </a:pPr>
            <a:r>
              <a:rPr lang="en-GB" sz="2400" dirty="0" smtClean="0"/>
              <a:t>1908-11: Ultra-leftism and </a:t>
            </a:r>
            <a:r>
              <a:rPr lang="en-GB" sz="2400" dirty="0" err="1" smtClean="0"/>
              <a:t>liquidationism</a:t>
            </a:r>
            <a:r>
              <a:rPr lang="en-GB" sz="2400" dirty="0" smtClean="0"/>
              <a:t> </a:t>
            </a:r>
          </a:p>
          <a:p>
            <a:pPr marL="0" indent="0">
              <a:lnSpc>
                <a:spcPct val="120000"/>
              </a:lnSpc>
              <a:spcBef>
                <a:spcPts val="0"/>
              </a:spcBef>
              <a:buNone/>
            </a:pPr>
            <a:r>
              <a:rPr lang="en-GB" sz="2400" dirty="0" smtClean="0"/>
              <a:t>1912: RSDLP reconstituted by Bolsheviks</a:t>
            </a:r>
          </a:p>
          <a:p>
            <a:pPr marL="0" indent="0">
              <a:lnSpc>
                <a:spcPct val="120000"/>
              </a:lnSpc>
              <a:spcBef>
                <a:spcPts val="0"/>
              </a:spcBef>
              <a:buNone/>
            </a:pPr>
            <a:r>
              <a:rPr lang="en-GB" sz="2400" dirty="0" smtClean="0"/>
              <a:t>1914: First World War</a:t>
            </a:r>
          </a:p>
          <a:p>
            <a:pPr marL="0" indent="0">
              <a:lnSpc>
                <a:spcPct val="120000"/>
              </a:lnSpc>
              <a:spcBef>
                <a:spcPts val="0"/>
              </a:spcBef>
              <a:buNone/>
            </a:pPr>
            <a:r>
              <a:rPr lang="en-GB" sz="2400" dirty="0"/>
              <a:t>1917: </a:t>
            </a:r>
            <a:r>
              <a:rPr lang="en-GB" sz="2400" dirty="0" smtClean="0"/>
              <a:t>Reorientation </a:t>
            </a:r>
            <a:r>
              <a:rPr lang="en-GB" sz="2400" dirty="0"/>
              <a:t>for socialist revolution</a:t>
            </a:r>
            <a:endParaRPr lang="en-GB" sz="2400" dirty="0" smtClean="0"/>
          </a:p>
          <a:p>
            <a:pPr marL="0" indent="0">
              <a:buNone/>
            </a:pPr>
            <a:endParaRPr lang="en-GB" dirty="0"/>
          </a:p>
        </p:txBody>
      </p:sp>
      <p:sp>
        <p:nvSpPr>
          <p:cNvPr id="5" name="TextBox 4"/>
          <p:cNvSpPr txBox="1"/>
          <p:nvPr/>
        </p:nvSpPr>
        <p:spPr>
          <a:xfrm>
            <a:off x="6890196" y="2817298"/>
            <a:ext cx="4463604" cy="3046988"/>
          </a:xfrm>
          <a:prstGeom prst="rect">
            <a:avLst/>
          </a:prstGeom>
          <a:solidFill>
            <a:schemeClr val="accent5">
              <a:lumMod val="20000"/>
              <a:lumOff val="80000"/>
            </a:schemeClr>
          </a:solidFill>
          <a:ln>
            <a:solidFill>
              <a:schemeClr val="tx1"/>
            </a:solidFill>
          </a:ln>
        </p:spPr>
        <p:txBody>
          <a:bodyPr wrap="square" rtlCol="0">
            <a:spAutoFit/>
          </a:bodyPr>
          <a:lstStyle/>
          <a:p>
            <a:r>
              <a:rPr lang="en-GB" sz="2400" dirty="0"/>
              <a:t>“</a:t>
            </a:r>
            <a:r>
              <a:rPr lang="en-GB" sz="2400" dirty="0" smtClean="0"/>
              <a:t>There </a:t>
            </a:r>
            <a:r>
              <a:rPr lang="en-GB" sz="2400" dirty="0"/>
              <a:t>is nothing else that can serve the proletariat as a substitute for its own party… Without a party, apart from a party, over the head of a party, or with a substitute for a party, the proletarian revolution cannot conquer</a:t>
            </a:r>
            <a:r>
              <a:rPr lang="en-GB" sz="2400" dirty="0" smtClean="0"/>
              <a:t>.” Trotsky</a:t>
            </a:r>
            <a:endParaRPr lang="en-GB" sz="2400" dirty="0"/>
          </a:p>
        </p:txBody>
      </p:sp>
    </p:spTree>
    <p:extLst>
      <p:ext uri="{BB962C8B-B14F-4D97-AF65-F5344CB8AC3E}">
        <p14:creationId xmlns:p14="http://schemas.microsoft.com/office/powerpoint/2010/main" val="17631053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4. How did workers’ organise?</a:t>
            </a:r>
            <a:endParaRPr lang="en-GB" b="1" dirty="0"/>
          </a:p>
        </p:txBody>
      </p:sp>
      <p:sp>
        <p:nvSpPr>
          <p:cNvPr id="3" name="Content Placeholder 2"/>
          <p:cNvSpPr>
            <a:spLocks noGrp="1"/>
          </p:cNvSpPr>
          <p:nvPr>
            <p:ph idx="1"/>
          </p:nvPr>
        </p:nvSpPr>
        <p:spPr>
          <a:xfrm>
            <a:off x="3168204" y="1825625"/>
            <a:ext cx="3788791" cy="4351338"/>
          </a:xfrm>
        </p:spPr>
        <p:txBody>
          <a:bodyPr/>
          <a:lstStyle/>
          <a:p>
            <a:r>
              <a:rPr lang="en-GB" dirty="0" smtClean="0"/>
              <a:t>Soviets in 1905</a:t>
            </a:r>
          </a:p>
          <a:p>
            <a:r>
              <a:rPr lang="en-GB" dirty="0" smtClean="0"/>
              <a:t>Soviets in 1917</a:t>
            </a:r>
          </a:p>
          <a:p>
            <a:r>
              <a:rPr lang="en-GB" dirty="0" smtClean="0"/>
              <a:t>Factory committees </a:t>
            </a:r>
          </a:p>
          <a:p>
            <a:r>
              <a:rPr lang="en-GB" dirty="0" smtClean="0"/>
              <a:t>Trade unions </a:t>
            </a:r>
          </a:p>
          <a:p>
            <a:r>
              <a:rPr lang="en-GB" dirty="0" smtClean="0"/>
              <a:t>Strikes </a:t>
            </a:r>
          </a:p>
          <a:p>
            <a:r>
              <a:rPr lang="en-GB" dirty="0" smtClean="0"/>
              <a:t>Workers’ control </a:t>
            </a:r>
          </a:p>
        </p:txBody>
      </p:sp>
      <p:pic>
        <p:nvPicPr>
          <p:cNvPr id="5122" name="Picture 2" descr="Image result for russian revolution 191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56995" y="1825625"/>
            <a:ext cx="4396805" cy="304258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Image result for smith red petrogra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825625"/>
            <a:ext cx="1948456" cy="30425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14864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5. What was permanent revolution?</a:t>
            </a:r>
            <a:endParaRPr lang="en-GB" b="1" dirty="0"/>
          </a:p>
        </p:txBody>
      </p:sp>
      <p:sp>
        <p:nvSpPr>
          <p:cNvPr id="3" name="Content Placeholder 2"/>
          <p:cNvSpPr>
            <a:spLocks noGrp="1"/>
          </p:cNvSpPr>
          <p:nvPr>
            <p:ph idx="1"/>
          </p:nvPr>
        </p:nvSpPr>
        <p:spPr>
          <a:xfrm>
            <a:off x="3400023" y="1825625"/>
            <a:ext cx="5885645" cy="2602480"/>
          </a:xfrm>
        </p:spPr>
        <p:txBody>
          <a:bodyPr>
            <a:normAutofit/>
          </a:bodyPr>
          <a:lstStyle/>
          <a:p>
            <a:pPr marL="0" indent="0" algn="ctr">
              <a:buNone/>
            </a:pPr>
            <a:r>
              <a:rPr lang="en-GB" sz="2400" dirty="0" smtClean="0"/>
              <a:t>1905 - 1917</a:t>
            </a:r>
          </a:p>
          <a:p>
            <a:r>
              <a:rPr lang="en-GB" sz="2400" dirty="0" smtClean="0"/>
              <a:t>Hegemony of the working class in the bourgeois revolution</a:t>
            </a:r>
          </a:p>
          <a:p>
            <a:r>
              <a:rPr lang="en-GB" sz="2400" dirty="0" smtClean="0"/>
              <a:t>Workers’ government</a:t>
            </a:r>
          </a:p>
          <a:p>
            <a:r>
              <a:rPr lang="en-GB" sz="2400" dirty="0" smtClean="0"/>
              <a:t>Socialist revolution </a:t>
            </a:r>
          </a:p>
          <a:p>
            <a:r>
              <a:rPr lang="en-GB" sz="2400" dirty="0" smtClean="0"/>
              <a:t>International interdependence</a:t>
            </a:r>
          </a:p>
          <a:p>
            <a:pPr marL="0" indent="0">
              <a:buNone/>
            </a:pPr>
            <a:endParaRPr lang="en-GB" dirty="0" smtClean="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2115690"/>
            <a:ext cx="2436187" cy="382147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96546" y="1690688"/>
            <a:ext cx="1957253" cy="2737417"/>
          </a:xfrm>
          <a:prstGeom prst="rect">
            <a:avLst/>
          </a:prstGeom>
        </p:spPr>
      </p:pic>
      <p:sp>
        <p:nvSpPr>
          <p:cNvPr id="7" name="TextBox 6"/>
          <p:cNvSpPr txBox="1"/>
          <p:nvPr/>
        </p:nvSpPr>
        <p:spPr>
          <a:xfrm>
            <a:off x="3490175" y="4563042"/>
            <a:ext cx="5795493" cy="1754326"/>
          </a:xfrm>
          <a:prstGeom prst="rect">
            <a:avLst/>
          </a:prstGeom>
          <a:solidFill>
            <a:schemeClr val="accent5">
              <a:lumMod val="20000"/>
              <a:lumOff val="80000"/>
            </a:schemeClr>
          </a:solidFill>
          <a:ln>
            <a:solidFill>
              <a:schemeClr val="tx1"/>
            </a:solidFill>
          </a:ln>
        </p:spPr>
        <p:txBody>
          <a:bodyPr wrap="square" rtlCol="0">
            <a:spAutoFit/>
          </a:bodyPr>
          <a:lstStyle/>
          <a:p>
            <a:pPr>
              <a:lnSpc>
                <a:spcPct val="150000"/>
              </a:lnSpc>
            </a:pPr>
            <a:r>
              <a:rPr lang="en-GB" sz="2400" b="1" dirty="0"/>
              <a:t>Uneven and combined development</a:t>
            </a:r>
          </a:p>
          <a:p>
            <a:pPr>
              <a:lnSpc>
                <a:spcPct val="150000"/>
              </a:lnSpc>
            </a:pPr>
            <a:r>
              <a:rPr lang="en-GB" sz="2400" dirty="0" smtClean="0"/>
              <a:t>“</a:t>
            </a:r>
            <a:r>
              <a:rPr lang="en-GB" sz="2400" dirty="0"/>
              <a:t>the whip of external necessity” </a:t>
            </a:r>
          </a:p>
          <a:p>
            <a:pPr>
              <a:lnSpc>
                <a:spcPct val="150000"/>
              </a:lnSpc>
            </a:pPr>
            <a:r>
              <a:rPr lang="en-GB" sz="2400" dirty="0"/>
              <a:t>“the privilege of historical backwardness</a:t>
            </a:r>
            <a:r>
              <a:rPr lang="en-GB" sz="2400" dirty="0" smtClean="0"/>
              <a:t>”</a:t>
            </a:r>
            <a:endParaRPr lang="en-GB" sz="2400" dirty="0"/>
          </a:p>
        </p:txBody>
      </p:sp>
    </p:spTree>
    <p:extLst>
      <p:ext uri="{BB962C8B-B14F-4D97-AF65-F5344CB8AC3E}">
        <p14:creationId xmlns:p14="http://schemas.microsoft.com/office/powerpoint/2010/main" val="13271264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6. How to oppose imperialist wars?</a:t>
            </a:r>
            <a:endParaRPr lang="en-GB" b="1" dirty="0"/>
          </a:p>
        </p:txBody>
      </p:sp>
      <p:sp>
        <p:nvSpPr>
          <p:cNvPr id="3" name="Content Placeholder 2"/>
          <p:cNvSpPr>
            <a:spLocks noGrp="1"/>
          </p:cNvSpPr>
          <p:nvPr>
            <p:ph idx="1"/>
          </p:nvPr>
        </p:nvSpPr>
        <p:spPr>
          <a:xfrm>
            <a:off x="838200" y="1825624"/>
            <a:ext cx="8833834" cy="4639569"/>
          </a:xfrm>
        </p:spPr>
        <p:txBody>
          <a:bodyPr>
            <a:noAutofit/>
          </a:bodyPr>
          <a:lstStyle/>
          <a:p>
            <a:pPr marL="0" indent="0">
              <a:lnSpc>
                <a:spcPct val="100000"/>
              </a:lnSpc>
              <a:spcBef>
                <a:spcPts val="0"/>
              </a:spcBef>
              <a:buNone/>
            </a:pPr>
            <a:r>
              <a:rPr lang="en-GB" sz="2400" dirty="0" smtClean="0"/>
              <a:t>Clausewitz: “War </a:t>
            </a:r>
            <a:r>
              <a:rPr lang="en-GB" sz="2400" dirty="0"/>
              <a:t>is the continuation of politics by other means</a:t>
            </a:r>
            <a:r>
              <a:rPr lang="en-GB" sz="2400" dirty="0" smtClean="0"/>
              <a:t>”</a:t>
            </a:r>
          </a:p>
          <a:p>
            <a:pPr marL="0" indent="0">
              <a:lnSpc>
                <a:spcPct val="100000"/>
              </a:lnSpc>
              <a:spcBef>
                <a:spcPts val="0"/>
              </a:spcBef>
              <a:buNone/>
            </a:pPr>
            <a:endParaRPr lang="en-GB" sz="2400" dirty="0" smtClean="0"/>
          </a:p>
          <a:p>
            <a:pPr marL="0" indent="0">
              <a:lnSpc>
                <a:spcPct val="100000"/>
              </a:lnSpc>
              <a:spcBef>
                <a:spcPts val="0"/>
              </a:spcBef>
              <a:buNone/>
            </a:pPr>
            <a:r>
              <a:rPr lang="en-GB" sz="2400" dirty="0" smtClean="0"/>
              <a:t>Trotsky: </a:t>
            </a:r>
            <a:r>
              <a:rPr lang="en-GB" sz="2400" dirty="0"/>
              <a:t>“The objective historical meaning of the war is of decisive importance for the proletariat: What class is conducting it and for the sake of what</a:t>
            </a:r>
            <a:r>
              <a:rPr lang="en-GB" sz="2400" dirty="0" smtClean="0"/>
              <a:t>?” </a:t>
            </a:r>
          </a:p>
          <a:p>
            <a:pPr marL="0" indent="0">
              <a:lnSpc>
                <a:spcPct val="100000"/>
              </a:lnSpc>
              <a:spcBef>
                <a:spcPts val="0"/>
              </a:spcBef>
              <a:buNone/>
            </a:pPr>
            <a:endParaRPr lang="en-GB" sz="2400" dirty="0"/>
          </a:p>
          <a:p>
            <a:pPr marL="0" indent="0">
              <a:lnSpc>
                <a:spcPct val="100000"/>
              </a:lnSpc>
              <a:spcBef>
                <a:spcPts val="0"/>
              </a:spcBef>
              <a:buNone/>
            </a:pPr>
            <a:r>
              <a:rPr lang="en-GB" sz="2400" b="1" dirty="0" smtClean="0"/>
              <a:t>Lenin’s defeatism</a:t>
            </a:r>
            <a:r>
              <a:rPr lang="en-GB" sz="2400" b="1" dirty="0"/>
              <a:t>:  </a:t>
            </a:r>
            <a:endParaRPr lang="en-GB" sz="2400" dirty="0"/>
          </a:p>
          <a:p>
            <a:pPr marL="685800" indent="-457200">
              <a:lnSpc>
                <a:spcPct val="100000"/>
              </a:lnSpc>
              <a:spcBef>
                <a:spcPts val="0"/>
              </a:spcBef>
              <a:buFont typeface="+mj-lt"/>
              <a:buAutoNum type="arabicPeriod"/>
            </a:pPr>
            <a:r>
              <a:rPr lang="en-GB" sz="2400" dirty="0" smtClean="0"/>
              <a:t>The </a:t>
            </a:r>
            <a:r>
              <a:rPr lang="en-GB" sz="2400" dirty="0"/>
              <a:t>special Russian position: defeat of Russia by Germany is the “lesser evil”</a:t>
            </a:r>
          </a:p>
          <a:p>
            <a:pPr marL="685800" indent="-457200">
              <a:lnSpc>
                <a:spcPct val="100000"/>
              </a:lnSpc>
              <a:spcBef>
                <a:spcPts val="0"/>
              </a:spcBef>
              <a:buFont typeface="+mj-lt"/>
              <a:buAutoNum type="arabicPeriod"/>
            </a:pPr>
            <a:r>
              <a:rPr lang="en-GB" sz="2400" dirty="0" smtClean="0"/>
              <a:t>The </a:t>
            </a:r>
            <a:r>
              <a:rPr lang="en-GB" sz="2400" dirty="0"/>
              <a:t>objective statement that “defeat facilitates revolution”</a:t>
            </a:r>
          </a:p>
          <a:p>
            <a:pPr marL="685800" indent="-457200">
              <a:lnSpc>
                <a:spcPct val="100000"/>
              </a:lnSpc>
              <a:spcBef>
                <a:spcPts val="0"/>
              </a:spcBef>
              <a:buFont typeface="+mj-lt"/>
              <a:buAutoNum type="arabicPeriod"/>
            </a:pPr>
            <a:r>
              <a:rPr lang="en-GB" sz="2400" dirty="0" smtClean="0"/>
              <a:t>The </a:t>
            </a:r>
            <a:r>
              <a:rPr lang="en-GB" sz="2400" dirty="0"/>
              <a:t>slogan: wish defeat in every country</a:t>
            </a:r>
          </a:p>
          <a:p>
            <a:pPr marL="685800" indent="-457200">
              <a:lnSpc>
                <a:spcPct val="100000"/>
              </a:lnSpc>
              <a:spcBef>
                <a:spcPts val="0"/>
              </a:spcBef>
              <a:buFont typeface="+mj-lt"/>
              <a:buAutoNum type="arabicPeriod"/>
            </a:pPr>
            <a:r>
              <a:rPr lang="en-GB" sz="2400" dirty="0" smtClean="0"/>
              <a:t>Do </a:t>
            </a:r>
            <a:r>
              <a:rPr lang="en-GB" sz="2400" dirty="0"/>
              <a:t>not halt before the risk of defeat</a:t>
            </a:r>
            <a:r>
              <a:rPr lang="en-GB" sz="2400" dirty="0" smtClean="0"/>
              <a:t>.</a:t>
            </a:r>
            <a:endParaRPr lang="en-GB" sz="2400" dirty="0"/>
          </a:p>
        </p:txBody>
      </p:sp>
      <p:pic>
        <p:nvPicPr>
          <p:cNvPr id="5" name="Picture 2" descr="Image result for hal draper defeatis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72034" y="1825625"/>
            <a:ext cx="1681766" cy="245872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94976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7. How </a:t>
            </a:r>
            <a:r>
              <a:rPr lang="en-GB" b="1" dirty="0"/>
              <a:t>t</a:t>
            </a:r>
            <a:r>
              <a:rPr lang="en-GB" b="1" dirty="0" smtClean="0"/>
              <a:t>o fight national oppression?</a:t>
            </a:r>
            <a:endParaRPr lang="en-GB" b="1" dirty="0"/>
          </a:p>
        </p:txBody>
      </p:sp>
      <p:sp>
        <p:nvSpPr>
          <p:cNvPr id="3" name="Content Placeholder 2"/>
          <p:cNvSpPr>
            <a:spLocks noGrp="1"/>
          </p:cNvSpPr>
          <p:nvPr>
            <p:ph idx="1"/>
          </p:nvPr>
        </p:nvSpPr>
        <p:spPr>
          <a:xfrm>
            <a:off x="838200" y="1825625"/>
            <a:ext cx="7391400" cy="4351338"/>
          </a:xfrm>
        </p:spPr>
        <p:txBody>
          <a:bodyPr>
            <a:noAutofit/>
          </a:bodyPr>
          <a:lstStyle/>
          <a:p>
            <a:pPr marL="0" indent="0">
              <a:lnSpc>
                <a:spcPct val="110000"/>
              </a:lnSpc>
              <a:spcBef>
                <a:spcPts val="0"/>
              </a:spcBef>
              <a:buNone/>
            </a:pPr>
            <a:r>
              <a:rPr lang="en-GB" sz="3200" b="1" u="sng" dirty="0" smtClean="0"/>
              <a:t>Lenin’s consistent democracy </a:t>
            </a:r>
          </a:p>
          <a:p>
            <a:pPr marL="0" indent="0">
              <a:lnSpc>
                <a:spcPct val="110000"/>
              </a:lnSpc>
              <a:spcBef>
                <a:spcPts val="0"/>
              </a:spcBef>
              <a:buNone/>
            </a:pPr>
            <a:endParaRPr lang="en-GB" sz="1200" dirty="0" smtClean="0"/>
          </a:p>
          <a:p>
            <a:pPr marL="0" indent="0">
              <a:lnSpc>
                <a:spcPct val="110000"/>
              </a:lnSpc>
              <a:spcBef>
                <a:spcPts val="0"/>
              </a:spcBef>
              <a:buNone/>
            </a:pPr>
            <a:r>
              <a:rPr lang="en-GB" sz="2400" dirty="0" smtClean="0"/>
              <a:t>“Just </a:t>
            </a:r>
            <a:r>
              <a:rPr lang="en-GB" sz="2400" dirty="0"/>
              <a:t>as socialism cannot be victorious unless it introduces complete democracy, so the proletariat will be unable to prepare for victory over the bourgeoisie unless it wages a many-sided, consistent and revolutionary struggle for democracy”.</a:t>
            </a:r>
          </a:p>
          <a:p>
            <a:pPr marL="0" indent="0">
              <a:lnSpc>
                <a:spcPct val="110000"/>
              </a:lnSpc>
              <a:spcBef>
                <a:spcPts val="0"/>
              </a:spcBef>
              <a:buNone/>
            </a:pPr>
            <a:endParaRPr lang="en-GB" sz="1600" dirty="0"/>
          </a:p>
          <a:p>
            <a:pPr marL="0" indent="0">
              <a:lnSpc>
                <a:spcPct val="110000"/>
              </a:lnSpc>
              <a:spcBef>
                <a:spcPts val="0"/>
              </a:spcBef>
              <a:buNone/>
            </a:pPr>
            <a:r>
              <a:rPr lang="en-GB" sz="2400" dirty="0"/>
              <a:t>“We fight against the privileges and violence of the oppressor nation, and do not in any way condone strivings for privileges on the part of the oppressed nation</a:t>
            </a:r>
            <a:r>
              <a:rPr lang="en-GB" sz="2400" dirty="0" smtClean="0"/>
              <a:t>”.</a:t>
            </a:r>
            <a:endParaRPr lang="en-GB" sz="2400" dirty="0"/>
          </a:p>
        </p:txBody>
      </p:sp>
      <p:pic>
        <p:nvPicPr>
          <p:cNvPr id="2050" name="Picture 2" descr="Image result for leni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48675" y="1825625"/>
            <a:ext cx="2905125" cy="193357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26" name="Picture 2" descr="Image result for Lenin national ques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41755" y="3988415"/>
            <a:ext cx="1320467" cy="20775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29171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8. How did the Bolsheviks fight for women?</a:t>
            </a:r>
            <a:endParaRPr lang="en-GB" b="1" dirty="0"/>
          </a:p>
        </p:txBody>
      </p:sp>
      <p:sp>
        <p:nvSpPr>
          <p:cNvPr id="3" name="Content Placeholder 2"/>
          <p:cNvSpPr>
            <a:spLocks noGrp="1"/>
          </p:cNvSpPr>
          <p:nvPr>
            <p:ph idx="1"/>
          </p:nvPr>
        </p:nvSpPr>
        <p:spPr>
          <a:xfrm>
            <a:off x="2910625" y="1825625"/>
            <a:ext cx="6349286" cy="2282736"/>
          </a:xfrm>
        </p:spPr>
        <p:txBody>
          <a:bodyPr>
            <a:normAutofit lnSpcReduction="10000"/>
          </a:bodyPr>
          <a:lstStyle/>
          <a:p>
            <a:pPr marL="180000" indent="-342900">
              <a:lnSpc>
                <a:spcPct val="150000"/>
              </a:lnSpc>
              <a:spcBef>
                <a:spcPts val="0"/>
              </a:spcBef>
            </a:pPr>
            <a:r>
              <a:rPr lang="en-GB" sz="2400" i="1" dirty="0" err="1" smtClean="0"/>
              <a:t>Rabotnitsa</a:t>
            </a:r>
            <a:r>
              <a:rPr lang="en-GB" sz="2400" i="1" dirty="0" smtClean="0"/>
              <a:t> </a:t>
            </a:r>
            <a:r>
              <a:rPr lang="en-GB" sz="2400" i="1" dirty="0"/>
              <a:t>(</a:t>
            </a:r>
            <a:r>
              <a:rPr lang="en-GB" sz="2400" i="1" dirty="0" smtClean="0"/>
              <a:t>Woman </a:t>
            </a:r>
            <a:r>
              <a:rPr lang="en-GB" sz="2400" i="1" dirty="0"/>
              <a:t>Worker) </a:t>
            </a:r>
            <a:endParaRPr lang="en-GB" sz="2400" dirty="0" smtClean="0"/>
          </a:p>
          <a:p>
            <a:pPr marL="180000" indent="-342900">
              <a:lnSpc>
                <a:spcPct val="150000"/>
              </a:lnSpc>
              <a:spcBef>
                <a:spcPts val="0"/>
              </a:spcBef>
            </a:pPr>
            <a:r>
              <a:rPr lang="en-GB" sz="2400" dirty="0" smtClean="0"/>
              <a:t>Decrees</a:t>
            </a:r>
          </a:p>
          <a:p>
            <a:pPr marL="180000" indent="-342900">
              <a:lnSpc>
                <a:spcPct val="150000"/>
              </a:lnSpc>
              <a:spcBef>
                <a:spcPts val="0"/>
              </a:spcBef>
            </a:pPr>
            <a:r>
              <a:rPr lang="en-GB" sz="2400" dirty="0" smtClean="0"/>
              <a:t>Party women’s section (</a:t>
            </a:r>
            <a:r>
              <a:rPr lang="en-GB" sz="2400" i="1" dirty="0" err="1" smtClean="0"/>
              <a:t>zhenotdel</a:t>
            </a:r>
            <a:r>
              <a:rPr lang="en-GB" sz="2400" dirty="0" smtClean="0"/>
              <a:t>)</a:t>
            </a:r>
          </a:p>
          <a:p>
            <a:pPr marL="180000" indent="-342900">
              <a:lnSpc>
                <a:spcPct val="150000"/>
              </a:lnSpc>
              <a:spcBef>
                <a:spcPts val="0"/>
              </a:spcBef>
            </a:pPr>
            <a:r>
              <a:rPr lang="en-GB" sz="2400" dirty="0" smtClean="0"/>
              <a:t>Communist women </a:t>
            </a:r>
            <a:r>
              <a:rPr lang="en-GB" sz="2400" dirty="0"/>
              <a:t>conferences </a:t>
            </a:r>
            <a:endParaRPr lang="en-GB" sz="2400" dirty="0" smtClean="0"/>
          </a:p>
        </p:txBody>
      </p:sp>
      <p:pic>
        <p:nvPicPr>
          <p:cNvPr id="5" name="Picture 2" descr="Image result for kollontai"/>
          <p:cNvPicPr>
            <a:picLocks noChangeAspect="1" noChangeArrowheads="1"/>
          </p:cNvPicPr>
          <p:nvPr/>
        </p:nvPicPr>
        <p:blipFill rotWithShape="1">
          <a:blip r:embed="rId2">
            <a:extLst>
              <a:ext uri="{28A0092B-C50C-407E-A947-70E740481C1C}">
                <a14:useLocalDpi xmlns:a14="http://schemas.microsoft.com/office/drawing/2010/main" val="0"/>
              </a:ext>
            </a:extLst>
          </a:blip>
          <a:srcRect l="2681" t="13255" r="45851" b="27665"/>
          <a:stretch/>
        </p:blipFill>
        <p:spPr bwMode="auto">
          <a:xfrm>
            <a:off x="838200" y="1690688"/>
            <a:ext cx="1752239" cy="241767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Image result for inessa arman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79886" y="1690688"/>
            <a:ext cx="1773914" cy="241767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838200" y="4275203"/>
            <a:ext cx="10515600" cy="1631216"/>
          </a:xfrm>
          <a:prstGeom prst="rect">
            <a:avLst/>
          </a:prstGeom>
          <a:solidFill>
            <a:schemeClr val="accent5">
              <a:lumMod val="20000"/>
              <a:lumOff val="80000"/>
            </a:schemeClr>
          </a:solidFill>
          <a:ln>
            <a:solidFill>
              <a:schemeClr val="tx1"/>
            </a:solidFill>
          </a:ln>
        </p:spPr>
        <p:txBody>
          <a:bodyPr wrap="square" rtlCol="0">
            <a:spAutoFit/>
          </a:bodyPr>
          <a:lstStyle/>
          <a:p>
            <a:r>
              <a:rPr lang="en-GB" sz="2000" dirty="0"/>
              <a:t>“To become really free woman has to throw off the heavy chains of the current forms of the family, which are outmoded and </a:t>
            </a:r>
            <a:r>
              <a:rPr lang="en-GB" sz="2000" dirty="0" smtClean="0"/>
              <a:t>oppressive. For women, the </a:t>
            </a:r>
            <a:r>
              <a:rPr lang="en-GB" sz="2000" dirty="0"/>
              <a:t>solution of the family question is no less important than the achievement of political equality and economic </a:t>
            </a:r>
            <a:r>
              <a:rPr lang="en-GB" sz="2000" dirty="0" smtClean="0"/>
              <a:t>independence…</a:t>
            </a:r>
          </a:p>
          <a:p>
            <a:r>
              <a:rPr lang="en-GB" sz="2000" dirty="0"/>
              <a:t>“The sexual act must be seen not as something shameful and sinful but as something which is as natural as the other needs of healthy organism, such as hunger and thirst</a:t>
            </a:r>
            <a:r>
              <a:rPr lang="en-GB" sz="2000" dirty="0" smtClean="0"/>
              <a:t>.” Kollontai</a:t>
            </a:r>
            <a:endParaRPr lang="en-GB" sz="2000" dirty="0"/>
          </a:p>
        </p:txBody>
      </p:sp>
    </p:spTree>
    <p:extLst>
      <p:ext uri="{BB962C8B-B14F-4D97-AF65-F5344CB8AC3E}">
        <p14:creationId xmlns:p14="http://schemas.microsoft.com/office/powerpoint/2010/main" val="1607033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9. What did the Comintern teach?</a:t>
            </a:r>
            <a:endParaRPr lang="en-GB" b="1" dirty="0"/>
          </a:p>
        </p:txBody>
      </p:sp>
      <p:sp>
        <p:nvSpPr>
          <p:cNvPr id="3" name="Content Placeholder 2"/>
          <p:cNvSpPr>
            <a:spLocks noGrp="1"/>
          </p:cNvSpPr>
          <p:nvPr>
            <p:ph idx="1"/>
          </p:nvPr>
        </p:nvSpPr>
        <p:spPr>
          <a:xfrm>
            <a:off x="3810679" y="1815441"/>
            <a:ext cx="3335627" cy="4351338"/>
          </a:xfrm>
          <a:ln>
            <a:solidFill>
              <a:schemeClr val="tx1"/>
            </a:solidFill>
          </a:ln>
        </p:spPr>
        <p:txBody>
          <a:bodyPr>
            <a:normAutofit/>
          </a:bodyPr>
          <a:lstStyle/>
          <a:p>
            <a:r>
              <a:rPr lang="en-GB" sz="2400" dirty="0" smtClean="0"/>
              <a:t>Assessment </a:t>
            </a:r>
          </a:p>
          <a:p>
            <a:r>
              <a:rPr lang="en-GB" sz="2400" dirty="0" smtClean="0"/>
              <a:t>Strategy and tactics </a:t>
            </a:r>
          </a:p>
          <a:p>
            <a:pPr marL="0" indent="0">
              <a:buNone/>
            </a:pPr>
            <a:r>
              <a:rPr lang="en-GB" sz="2400" dirty="0" smtClean="0"/>
              <a:t>	- Trade unions</a:t>
            </a:r>
          </a:p>
          <a:p>
            <a:pPr marL="0" indent="0">
              <a:buNone/>
            </a:pPr>
            <a:r>
              <a:rPr lang="en-GB" sz="2400" dirty="0" smtClean="0"/>
              <a:t>	- Parliament </a:t>
            </a:r>
          </a:p>
          <a:p>
            <a:pPr marL="0" indent="0">
              <a:buNone/>
            </a:pPr>
            <a:r>
              <a:rPr lang="en-GB" sz="2400" dirty="0"/>
              <a:t>	</a:t>
            </a:r>
            <a:r>
              <a:rPr lang="en-GB" sz="2400" dirty="0" smtClean="0"/>
              <a:t>- Labour Party</a:t>
            </a:r>
          </a:p>
          <a:p>
            <a:r>
              <a:rPr lang="en-GB" sz="2400" dirty="0" smtClean="0"/>
              <a:t>Transitional demands</a:t>
            </a:r>
          </a:p>
          <a:p>
            <a:r>
              <a:rPr lang="en-GB" sz="2400" dirty="0" smtClean="0"/>
              <a:t>United front</a:t>
            </a:r>
            <a:endParaRPr lang="en-GB" sz="2400" dirty="0"/>
          </a:p>
          <a:p>
            <a:r>
              <a:rPr lang="en-GB" sz="2400" dirty="0" smtClean="0"/>
              <a:t>Workers’ government</a:t>
            </a:r>
          </a:p>
          <a:p>
            <a:r>
              <a:rPr lang="en-GB" sz="2400" dirty="0" smtClean="0"/>
              <a:t>Anti-racism in the US</a:t>
            </a:r>
          </a:p>
        </p:txBody>
      </p:sp>
      <p:pic>
        <p:nvPicPr>
          <p:cNvPr id="8" name="Picture 8" descr="Image result for communist internation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9899" y="2302091"/>
            <a:ext cx="3793901" cy="226369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9" name="Picture 6"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5930" y="1815441"/>
            <a:ext cx="2310816" cy="31171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27997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b="1" dirty="0" smtClean="0"/>
              <a:t>10. Why did it go wrong?</a:t>
            </a:r>
            <a:endParaRPr lang="en-GB" b="1" dirty="0"/>
          </a:p>
        </p:txBody>
      </p:sp>
      <p:sp>
        <p:nvSpPr>
          <p:cNvPr id="3" name="Content Placeholder 2"/>
          <p:cNvSpPr>
            <a:spLocks noGrp="1"/>
          </p:cNvSpPr>
          <p:nvPr>
            <p:ph idx="1"/>
          </p:nvPr>
        </p:nvSpPr>
        <p:spPr>
          <a:xfrm>
            <a:off x="838200" y="1825625"/>
            <a:ext cx="6773214" cy="4351338"/>
          </a:xfrm>
        </p:spPr>
        <p:txBody>
          <a:bodyPr>
            <a:normAutofit lnSpcReduction="10000"/>
          </a:bodyPr>
          <a:lstStyle/>
          <a:p>
            <a:pPr marL="0" indent="0">
              <a:lnSpc>
                <a:spcPct val="120000"/>
              </a:lnSpc>
              <a:spcBef>
                <a:spcPts val="0"/>
              </a:spcBef>
              <a:buNone/>
            </a:pPr>
            <a:r>
              <a:rPr lang="en-GB" sz="3200" b="1" u="sng" dirty="0" smtClean="0"/>
              <a:t>Stalin’s counter-revolution</a:t>
            </a:r>
          </a:p>
          <a:p>
            <a:pPr marL="0" indent="0">
              <a:lnSpc>
                <a:spcPct val="120000"/>
              </a:lnSpc>
              <a:spcBef>
                <a:spcPts val="0"/>
              </a:spcBef>
              <a:buNone/>
            </a:pPr>
            <a:endParaRPr lang="en-GB" sz="2400" dirty="0" smtClean="0"/>
          </a:p>
          <a:p>
            <a:pPr marL="0" indent="0">
              <a:lnSpc>
                <a:spcPct val="120000"/>
              </a:lnSpc>
              <a:spcBef>
                <a:spcPts val="0"/>
              </a:spcBef>
              <a:buNone/>
            </a:pPr>
            <a:r>
              <a:rPr lang="en-GB" sz="2400" dirty="0" smtClean="0"/>
              <a:t>1921: Ban on factions</a:t>
            </a:r>
          </a:p>
          <a:p>
            <a:pPr marL="0" indent="0">
              <a:lnSpc>
                <a:spcPct val="120000"/>
              </a:lnSpc>
              <a:spcBef>
                <a:spcPts val="0"/>
              </a:spcBef>
              <a:buNone/>
            </a:pPr>
            <a:r>
              <a:rPr lang="en-GB" sz="2400" dirty="0" smtClean="0"/>
              <a:t>1923: The New Course </a:t>
            </a:r>
          </a:p>
          <a:p>
            <a:pPr marL="0" indent="0">
              <a:lnSpc>
                <a:spcPct val="120000"/>
              </a:lnSpc>
              <a:spcBef>
                <a:spcPts val="0"/>
              </a:spcBef>
              <a:buNone/>
            </a:pPr>
            <a:r>
              <a:rPr lang="en-GB" sz="2400" dirty="0" smtClean="0"/>
              <a:t>1926: United Opposition </a:t>
            </a:r>
          </a:p>
          <a:p>
            <a:pPr marL="0" indent="0">
              <a:lnSpc>
                <a:spcPct val="120000"/>
              </a:lnSpc>
              <a:spcBef>
                <a:spcPts val="0"/>
              </a:spcBef>
              <a:buNone/>
            </a:pPr>
            <a:r>
              <a:rPr lang="en-GB" sz="2400" dirty="0" smtClean="0"/>
              <a:t>1928: Defeat of the Left Opposition</a:t>
            </a:r>
          </a:p>
          <a:p>
            <a:pPr marL="0" indent="0">
              <a:lnSpc>
                <a:spcPct val="120000"/>
              </a:lnSpc>
              <a:spcBef>
                <a:spcPts val="0"/>
              </a:spcBef>
              <a:buNone/>
            </a:pPr>
            <a:r>
              <a:rPr lang="en-GB" sz="2400" dirty="0" smtClean="0"/>
              <a:t>1928-29: Stalin’s “revolution from above</a:t>
            </a:r>
            <a:r>
              <a:rPr lang="en-GB" sz="2400" dirty="0"/>
              <a:t>”: forced </a:t>
            </a:r>
            <a:endParaRPr lang="en-GB" sz="2400" dirty="0" smtClean="0"/>
          </a:p>
          <a:p>
            <a:pPr marL="0" indent="0">
              <a:lnSpc>
                <a:spcPct val="120000"/>
              </a:lnSpc>
              <a:spcBef>
                <a:spcPts val="0"/>
              </a:spcBef>
              <a:buNone/>
            </a:pPr>
            <a:r>
              <a:rPr lang="en-GB" sz="2400" dirty="0"/>
              <a:t>	</a:t>
            </a:r>
            <a:r>
              <a:rPr lang="en-GB" sz="2400" dirty="0" smtClean="0"/>
              <a:t>	industrialisation </a:t>
            </a:r>
            <a:r>
              <a:rPr lang="en-GB" sz="2400" dirty="0"/>
              <a:t>and collectivisation </a:t>
            </a:r>
            <a:endParaRPr lang="en-GB" sz="2400" dirty="0" smtClean="0"/>
          </a:p>
          <a:p>
            <a:pPr marL="0" indent="0">
              <a:lnSpc>
                <a:spcPct val="120000"/>
              </a:lnSpc>
              <a:spcBef>
                <a:spcPts val="0"/>
              </a:spcBef>
              <a:buNone/>
            </a:pPr>
            <a:r>
              <a:rPr lang="en-GB" sz="2400" dirty="0" smtClean="0"/>
              <a:t>1936: Moscow trials</a:t>
            </a:r>
          </a:p>
          <a:p>
            <a:pPr marL="0" indent="0">
              <a:lnSpc>
                <a:spcPct val="120000"/>
              </a:lnSpc>
              <a:spcBef>
                <a:spcPts val="0"/>
              </a:spcBef>
              <a:buNone/>
            </a:pPr>
            <a:r>
              <a:rPr lang="en-GB" sz="2400" dirty="0" smtClean="0"/>
              <a:t>1940: Murder of Trotsky </a:t>
            </a:r>
          </a:p>
        </p:txBody>
      </p:sp>
      <p:pic>
        <p:nvPicPr>
          <p:cNvPr id="4" name="Picture 2" descr="Image result for workers libert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39043" y="4677099"/>
            <a:ext cx="1051117" cy="149986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Image result for left opposi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20884" y="1825625"/>
            <a:ext cx="3333750" cy="228600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1523" y="4677100"/>
            <a:ext cx="1216480" cy="1499864"/>
          </a:xfrm>
          <a:prstGeom prst="rect">
            <a:avLst/>
          </a:prstGeom>
        </p:spPr>
      </p:pic>
    </p:spTree>
    <p:extLst>
      <p:ext uri="{BB962C8B-B14F-4D97-AF65-F5344CB8AC3E}">
        <p14:creationId xmlns:p14="http://schemas.microsoft.com/office/powerpoint/2010/main" val="36982413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424</TotalTime>
  <Words>625</Words>
  <Application>Microsoft Office PowerPoint</Application>
  <PresentationFormat>Widescreen</PresentationFormat>
  <Paragraphs>95</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1. Why the Russian revolution?</vt:lpstr>
      <vt:lpstr>2. What happened in the Russian revolution?</vt:lpstr>
      <vt:lpstr>3. Why did the Russian workers’ win?</vt:lpstr>
      <vt:lpstr>4. How did workers’ organise?</vt:lpstr>
      <vt:lpstr>5. What was permanent revolution?</vt:lpstr>
      <vt:lpstr>6. How to oppose imperialist wars?</vt:lpstr>
      <vt:lpstr>7. How to fight national oppression?</vt:lpstr>
      <vt:lpstr>8. How did the Bolsheviks fight for women?</vt:lpstr>
      <vt:lpstr>9. What did the Comintern teach?</vt:lpstr>
      <vt:lpstr>10. Why did it go wrong?</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Russian revolution: when workers took power</dc:title>
  <dc:creator>Paul Hampton</dc:creator>
  <cp:lastModifiedBy>Paul Hampton</cp:lastModifiedBy>
  <cp:revision>36</cp:revision>
  <dcterms:created xsi:type="dcterms:W3CDTF">2017-03-07T21:04:26Z</dcterms:created>
  <dcterms:modified xsi:type="dcterms:W3CDTF">2017-04-01T14:31:01Z</dcterms:modified>
</cp:coreProperties>
</file>