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810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890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96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08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528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473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363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451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79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56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604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61E57-D313-4087-AC0F-68F489CC0BC5}" type="datetimeFigureOut">
              <a:rPr lang="en-GB" smtClean="0"/>
              <a:t>01/04/2017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BC131-4ACB-493E-A1DF-873EFD73E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436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situation in 1917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288369" cy="4351338"/>
          </a:xfrm>
        </p:spPr>
        <p:txBody>
          <a:bodyPr>
            <a:normAutofit fontScale="92500" lnSpcReduction="10000"/>
          </a:bodyPr>
          <a:lstStyle/>
          <a:p>
            <a:pPr marL="571500" indent="-342900">
              <a:lnSpc>
                <a:spcPct val="110000"/>
              </a:lnSpc>
              <a:spcBef>
                <a:spcPts val="0"/>
              </a:spcBef>
            </a:pPr>
            <a:r>
              <a:rPr lang="en-GB" sz="2400" dirty="0"/>
              <a:t>Tsarist absolutist state </a:t>
            </a:r>
            <a:r>
              <a:rPr lang="en-GB" sz="2400" dirty="0" smtClean="0"/>
              <a:t>– limited Duma, few liberties, secret </a:t>
            </a:r>
            <a:r>
              <a:rPr lang="en-GB" sz="2400" dirty="0"/>
              <a:t>police </a:t>
            </a:r>
            <a:r>
              <a:rPr lang="en-GB" sz="2400" dirty="0" smtClean="0"/>
              <a:t>(Okhrana</a:t>
            </a:r>
            <a:r>
              <a:rPr lang="en-GB" sz="2400" dirty="0"/>
              <a:t>) and Siberian prisons</a:t>
            </a:r>
          </a:p>
          <a:p>
            <a:pPr marL="571500" indent="-342900">
              <a:lnSpc>
                <a:spcPct val="110000"/>
              </a:lnSpc>
              <a:spcBef>
                <a:spcPts val="0"/>
              </a:spcBef>
            </a:pPr>
            <a:r>
              <a:rPr lang="en-GB" sz="2400" dirty="0"/>
              <a:t>Capitalist development based on foreign investment</a:t>
            </a:r>
          </a:p>
          <a:p>
            <a:pPr marL="571500" indent="-342900">
              <a:lnSpc>
                <a:spcPct val="110000"/>
              </a:lnSpc>
              <a:spcBef>
                <a:spcPts val="0"/>
              </a:spcBef>
            </a:pPr>
            <a:r>
              <a:rPr lang="en-GB" sz="2400" dirty="0"/>
              <a:t>160 million people, one-fifth urbanised</a:t>
            </a:r>
          </a:p>
          <a:p>
            <a:pPr marL="571500" indent="-342900">
              <a:lnSpc>
                <a:spcPct val="110000"/>
              </a:lnSpc>
              <a:spcBef>
                <a:spcPts val="0"/>
              </a:spcBef>
            </a:pPr>
            <a:r>
              <a:rPr lang="en-GB" sz="2400" dirty="0"/>
              <a:t>Peasantry – 80% </a:t>
            </a:r>
            <a:r>
              <a:rPr lang="en-GB" sz="2400" dirty="0" smtClean="0"/>
              <a:t>– demand </a:t>
            </a:r>
            <a:r>
              <a:rPr lang="en-GB" sz="2400" dirty="0"/>
              <a:t>for land  </a:t>
            </a:r>
          </a:p>
          <a:p>
            <a:pPr marL="571500" indent="-342900">
              <a:lnSpc>
                <a:spcPct val="110000"/>
              </a:lnSpc>
              <a:spcBef>
                <a:spcPts val="0"/>
              </a:spcBef>
            </a:pPr>
            <a:r>
              <a:rPr lang="en-GB" sz="2400" b="1" dirty="0"/>
              <a:t>Working class </a:t>
            </a:r>
            <a:r>
              <a:rPr lang="en-GB" sz="2400" b="1" dirty="0" smtClean="0"/>
              <a:t>– 18.5 </a:t>
            </a:r>
            <a:r>
              <a:rPr lang="en-GB" sz="2400" b="1" dirty="0"/>
              <a:t>million workers, (3.5 million factories and mines)</a:t>
            </a:r>
          </a:p>
          <a:p>
            <a:pPr marL="571500" indent="-342900">
              <a:lnSpc>
                <a:spcPct val="110000"/>
              </a:lnSpc>
              <a:spcBef>
                <a:spcPts val="0"/>
              </a:spcBef>
            </a:pPr>
            <a:r>
              <a:rPr lang="en-GB" sz="2400" dirty="0"/>
              <a:t>Prison house of nations, Russians </a:t>
            </a:r>
            <a:r>
              <a:rPr lang="en-GB" sz="2400" dirty="0" smtClean="0"/>
              <a:t>less than half, </a:t>
            </a:r>
            <a:r>
              <a:rPr lang="en-GB" sz="2400" dirty="0"/>
              <a:t>100 ethnicities</a:t>
            </a:r>
          </a:p>
          <a:p>
            <a:pPr marL="571500" indent="-342900">
              <a:lnSpc>
                <a:spcPct val="110000"/>
              </a:lnSpc>
              <a:spcBef>
                <a:spcPts val="0"/>
              </a:spcBef>
            </a:pPr>
            <a:r>
              <a:rPr lang="en-GB" sz="2400" dirty="0"/>
              <a:t>The war </a:t>
            </a:r>
            <a:r>
              <a:rPr lang="en-GB" sz="2400" dirty="0" smtClean="0"/>
              <a:t>– 3.6 </a:t>
            </a:r>
            <a:r>
              <a:rPr lang="en-GB" sz="2400" dirty="0"/>
              <a:t>million </a:t>
            </a:r>
            <a:r>
              <a:rPr lang="en-GB" sz="2400" dirty="0" smtClean="0"/>
              <a:t>dead </a:t>
            </a:r>
            <a:r>
              <a:rPr lang="en-GB" sz="2400" dirty="0"/>
              <a:t>or seriously </a:t>
            </a:r>
            <a:r>
              <a:rPr lang="en-GB" sz="2400" dirty="0" smtClean="0"/>
              <a:t>wounded</a:t>
            </a:r>
          </a:p>
          <a:p>
            <a:pPr marL="571500" indent="-342900">
              <a:lnSpc>
                <a:spcPct val="110000"/>
              </a:lnSpc>
              <a:spcBef>
                <a:spcPts val="0"/>
              </a:spcBef>
            </a:pPr>
            <a:r>
              <a:rPr lang="en-GB" sz="2400" dirty="0" smtClean="0"/>
              <a:t>“Everyone </a:t>
            </a:r>
            <a:r>
              <a:rPr lang="en-GB" sz="2400" dirty="0" smtClean="0"/>
              <a:t>knew the country was living on a volcano</a:t>
            </a:r>
            <a:r>
              <a:rPr lang="en-GB" sz="2400" dirty="0" smtClean="0"/>
              <a:t>” Miliukov </a:t>
            </a:r>
            <a:endParaRPr lang="en-GB" sz="2400" dirty="0"/>
          </a:p>
        </p:txBody>
      </p:sp>
      <p:pic>
        <p:nvPicPr>
          <p:cNvPr id="6" name="Picture 4" descr="Image result for tsar nicholas i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9" t="3541" r="3007" b="49507"/>
          <a:stretch/>
        </p:blipFill>
        <p:spPr bwMode="auto">
          <a:xfrm>
            <a:off x="8332631" y="1825625"/>
            <a:ext cx="2871989" cy="211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russia first world w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631" y="4130671"/>
            <a:ext cx="2871989" cy="2046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096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Political forces in 1917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944" y="1825625"/>
            <a:ext cx="7376106" cy="4523660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 err="1" smtClean="0"/>
              <a:t>Octobrists</a:t>
            </a:r>
            <a:r>
              <a:rPr lang="en-GB" sz="2400" dirty="0" smtClean="0"/>
              <a:t>: Constitutional </a:t>
            </a:r>
            <a:r>
              <a:rPr lang="en-GB" sz="2400" dirty="0"/>
              <a:t>monarchist (Guchkov, Rodzianko)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 smtClean="0"/>
              <a:t>Kadets: </a:t>
            </a:r>
            <a:r>
              <a:rPr lang="en-GB" sz="2400" dirty="0"/>
              <a:t>liberal </a:t>
            </a:r>
            <a:r>
              <a:rPr lang="en-GB" sz="2400" dirty="0" smtClean="0"/>
              <a:t>(</a:t>
            </a:r>
            <a:r>
              <a:rPr lang="en-GB" sz="2400" dirty="0"/>
              <a:t>Miliukov)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 err="1" smtClean="0"/>
              <a:t>Progressists</a:t>
            </a:r>
            <a:r>
              <a:rPr lang="en-GB" sz="2400" dirty="0"/>
              <a:t>:</a:t>
            </a:r>
            <a:r>
              <a:rPr lang="en-GB" sz="2400" dirty="0" smtClean="0"/>
              <a:t> </a:t>
            </a:r>
            <a:r>
              <a:rPr lang="en-GB" sz="2400" dirty="0"/>
              <a:t>liberal (</a:t>
            </a:r>
            <a:r>
              <a:rPr lang="en-GB" sz="2400" dirty="0" err="1"/>
              <a:t>Efremov</a:t>
            </a:r>
            <a:r>
              <a:rPr lang="en-GB" sz="2400" dirty="0"/>
              <a:t>, Konovalov)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/>
              <a:t>Socialist Revolutionaries (SRs</a:t>
            </a:r>
            <a:r>
              <a:rPr lang="en-GB" sz="2400" dirty="0" smtClean="0"/>
              <a:t>): </a:t>
            </a:r>
            <a:r>
              <a:rPr lang="en-GB" sz="2400" dirty="0"/>
              <a:t>peasant </a:t>
            </a:r>
            <a:endParaRPr lang="en-GB" sz="2400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2400" dirty="0"/>
              <a:t>	</a:t>
            </a:r>
            <a:r>
              <a:rPr lang="en-GB" sz="2400" dirty="0" smtClean="0"/>
              <a:t>– right (</a:t>
            </a:r>
            <a:r>
              <a:rPr lang="en-GB" sz="2400" dirty="0" err="1" smtClean="0"/>
              <a:t>Avksentev</a:t>
            </a:r>
            <a:r>
              <a:rPr lang="en-GB" sz="2400" dirty="0" smtClean="0"/>
              <a:t>); centre (Chernov</a:t>
            </a:r>
            <a:r>
              <a:rPr lang="en-GB" sz="2400" dirty="0"/>
              <a:t>); </a:t>
            </a:r>
            <a:r>
              <a:rPr lang="en-GB" sz="2400" dirty="0" smtClean="0"/>
              <a:t>left </a:t>
            </a:r>
            <a:r>
              <a:rPr lang="en-GB" sz="2400" dirty="0"/>
              <a:t>(Spiridonova)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 smtClean="0"/>
              <a:t>Trudoviks: </a:t>
            </a:r>
            <a:r>
              <a:rPr lang="en-GB" sz="2400" dirty="0"/>
              <a:t>labour peasant (Kerensky</a:t>
            </a:r>
            <a:r>
              <a:rPr lang="en-GB" sz="2400" dirty="0" smtClean="0"/>
              <a:t>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GB" sz="2400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/>
              <a:t>RSDLP (Mensheviks</a:t>
            </a:r>
            <a:r>
              <a:rPr lang="en-GB" sz="2400" dirty="0" smtClean="0"/>
              <a:t>):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2400" dirty="0"/>
              <a:t>	</a:t>
            </a:r>
            <a:r>
              <a:rPr lang="en-GB" sz="2400" dirty="0" smtClean="0"/>
              <a:t>– right </a:t>
            </a:r>
            <a:r>
              <a:rPr lang="en-GB" sz="2400" dirty="0"/>
              <a:t>(Chkheidze, Tsereteli); </a:t>
            </a:r>
            <a:r>
              <a:rPr lang="en-GB" sz="2400" dirty="0" smtClean="0"/>
              <a:t>left </a:t>
            </a:r>
            <a:r>
              <a:rPr lang="en-GB" sz="2400" dirty="0"/>
              <a:t>(Martov)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 smtClean="0"/>
              <a:t>Mezhraionka: </a:t>
            </a:r>
            <a:r>
              <a:rPr lang="en-GB" sz="2400" dirty="0"/>
              <a:t>Inter-district committee (Trotsky)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b="1" dirty="0"/>
              <a:t>RSDLP (Bolsheviks</a:t>
            </a:r>
            <a:r>
              <a:rPr lang="en-GB" sz="2400" b="1" dirty="0" smtClean="0"/>
              <a:t>): (Lenin, Sverdlov, Kamenev)</a:t>
            </a:r>
            <a:endParaRPr lang="en-GB" sz="2400" b="1" dirty="0"/>
          </a:p>
        </p:txBody>
      </p:sp>
      <p:pic>
        <p:nvPicPr>
          <p:cNvPr id="3076" name="Picture 4" descr="February Revolution, Temporary Executive Committee of the Duma, Provisional Govern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0" y="1825625"/>
            <a:ext cx="3333750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1917-international_womens_day_-_february_revolution_-_petrograd-h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64" b="18948"/>
          <a:stretch/>
        </p:blipFill>
        <p:spPr bwMode="auto">
          <a:xfrm>
            <a:off x="8020050" y="4113212"/>
            <a:ext cx="3333750" cy="212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839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February revolution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086332" cy="456229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200" b="1" dirty="0"/>
              <a:t>Thursday 23 February</a:t>
            </a:r>
            <a:r>
              <a:rPr lang="en-GB" sz="2200" dirty="0"/>
              <a:t>: international women’s day – militant women in Petrograd brought out 90,000 workers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200" b="1" dirty="0"/>
              <a:t>Friday 24 February</a:t>
            </a:r>
            <a:r>
              <a:rPr lang="en-GB" sz="2200" dirty="0"/>
              <a:t>: 200,000 workers come on strike, half the industrial workforce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200" b="1" dirty="0"/>
              <a:t>Saturday 25 February</a:t>
            </a:r>
            <a:r>
              <a:rPr lang="en-GB" sz="2200" dirty="0"/>
              <a:t>: general strike in Petrograd. Police shoot at protesters and revolutionists arrested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200" b="1" dirty="0"/>
              <a:t>Sunday 26 February</a:t>
            </a:r>
            <a:r>
              <a:rPr lang="en-GB" sz="2200" dirty="0"/>
              <a:t>: tsar Nicholas dissolved the state Duma and ordered soldiers to suppress the protests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200" b="1" dirty="0"/>
              <a:t>Monday 27 February</a:t>
            </a:r>
            <a:r>
              <a:rPr lang="en-GB" sz="2200" dirty="0"/>
              <a:t>: Tauride Palace – temporary committee of the state Duma and the Petrograd soviet </a:t>
            </a:r>
            <a:r>
              <a:rPr lang="en-GB" sz="2200" dirty="0" smtClean="0"/>
              <a:t>formed.</a:t>
            </a:r>
            <a:endParaRPr lang="en-GB" sz="2200" dirty="0"/>
          </a:p>
        </p:txBody>
      </p:sp>
      <p:pic>
        <p:nvPicPr>
          <p:cNvPr id="2052" name="Picture 4" descr="Soldiers rally to the revolution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532" y="4217540"/>
            <a:ext cx="3429268" cy="228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omen demonstrate in Petrograd, 191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1"/>
          <a:stretch/>
        </p:blipFill>
        <p:spPr bwMode="auto">
          <a:xfrm>
            <a:off x="7924532" y="1825625"/>
            <a:ext cx="3429267" cy="215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665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Dual power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261834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 smtClean="0"/>
              <a:t>The </a:t>
            </a:r>
            <a:r>
              <a:rPr lang="en-GB" sz="2200" dirty="0"/>
              <a:t>provisional government never a </a:t>
            </a:r>
            <a:r>
              <a:rPr lang="en-GB" sz="2200" dirty="0" smtClean="0"/>
              <a:t>democratically-elected. It was </a:t>
            </a:r>
            <a:r>
              <a:rPr lang="en-GB" sz="2200" dirty="0"/>
              <a:t>made up of remnants of the old state machine who attempted to restore order and </a:t>
            </a:r>
            <a:r>
              <a:rPr lang="en-GB" sz="2200" dirty="0" smtClean="0"/>
              <a:t>those who wanted to continue </a:t>
            </a:r>
            <a:r>
              <a:rPr lang="en-GB" sz="2200" dirty="0"/>
              <a:t>the </a:t>
            </a:r>
            <a:r>
              <a:rPr lang="en-GB" sz="2200" dirty="0" smtClean="0"/>
              <a:t>war:</a:t>
            </a:r>
            <a:endParaRPr lang="en-GB" sz="2200" dirty="0" smtClean="0"/>
          </a:p>
          <a:p>
            <a:pPr marL="571500" indent="-342900">
              <a:lnSpc>
                <a:spcPct val="100000"/>
              </a:lnSpc>
              <a:spcBef>
                <a:spcPts val="0"/>
              </a:spcBef>
            </a:pPr>
            <a:r>
              <a:rPr lang="en-GB" sz="2200" dirty="0"/>
              <a:t>Prince </a:t>
            </a:r>
            <a:r>
              <a:rPr lang="en-GB" sz="2200" dirty="0" smtClean="0"/>
              <a:t>Lvov minister-president</a:t>
            </a:r>
          </a:p>
          <a:p>
            <a:pPr marL="571500" indent="-342900">
              <a:lnSpc>
                <a:spcPct val="100000"/>
              </a:lnSpc>
              <a:spcBef>
                <a:spcPts val="0"/>
              </a:spcBef>
            </a:pPr>
            <a:r>
              <a:rPr lang="en-GB" sz="2200" dirty="0" smtClean="0"/>
              <a:t>Miliukov </a:t>
            </a:r>
            <a:r>
              <a:rPr lang="en-GB" sz="2200" dirty="0"/>
              <a:t>minister of foreign </a:t>
            </a:r>
            <a:r>
              <a:rPr lang="en-GB" sz="2200" dirty="0" smtClean="0"/>
              <a:t>affairs </a:t>
            </a:r>
          </a:p>
          <a:p>
            <a:pPr marL="571500" indent="-342900">
              <a:lnSpc>
                <a:spcPct val="100000"/>
              </a:lnSpc>
              <a:spcBef>
                <a:spcPts val="0"/>
              </a:spcBef>
            </a:pPr>
            <a:r>
              <a:rPr lang="en-GB" sz="2200" dirty="0" smtClean="0"/>
              <a:t>Guchkov </a:t>
            </a:r>
            <a:r>
              <a:rPr lang="en-GB" sz="2200" dirty="0"/>
              <a:t>minister of war </a:t>
            </a:r>
            <a:endParaRPr lang="en-GB" sz="2200" dirty="0" smtClean="0"/>
          </a:p>
          <a:p>
            <a:pPr marL="571500" indent="-342900">
              <a:lnSpc>
                <a:spcPct val="100000"/>
              </a:lnSpc>
              <a:spcBef>
                <a:spcPts val="0"/>
              </a:spcBef>
            </a:pPr>
            <a:r>
              <a:rPr lang="en-GB" sz="2200" dirty="0" smtClean="0"/>
              <a:t>Konovalov </a:t>
            </a:r>
            <a:r>
              <a:rPr lang="en-GB" sz="2200" dirty="0"/>
              <a:t>minister of </a:t>
            </a:r>
            <a:r>
              <a:rPr lang="en-GB" sz="2200" dirty="0" smtClean="0"/>
              <a:t>trade</a:t>
            </a:r>
          </a:p>
          <a:p>
            <a:pPr marL="571500" indent="-342900">
              <a:lnSpc>
                <a:spcPct val="100000"/>
              </a:lnSpc>
              <a:spcBef>
                <a:spcPts val="0"/>
              </a:spcBef>
            </a:pPr>
            <a:r>
              <a:rPr lang="en-GB" sz="2200" dirty="0" smtClean="0"/>
              <a:t>Kerensky </a:t>
            </a:r>
            <a:r>
              <a:rPr lang="en-GB" sz="2200" dirty="0"/>
              <a:t>minister of </a:t>
            </a:r>
            <a:r>
              <a:rPr lang="en-GB" sz="2200" dirty="0" smtClean="0"/>
              <a:t>justice</a:t>
            </a:r>
            <a:endParaRPr lang="en-GB" sz="2200" dirty="0"/>
          </a:p>
        </p:txBody>
      </p:sp>
      <p:pic>
        <p:nvPicPr>
          <p:cNvPr id="4098" name="Picture 2" descr="February Revolution, Petrograd Soviet of Workers' and Soldiers' Deputies, Tauride Pa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358" y="1825625"/>
            <a:ext cx="3048000" cy="441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478592" y="1825625"/>
            <a:ext cx="25843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/>
              <a:t>400 soviets by March; later 1,400</a:t>
            </a:r>
          </a:p>
          <a:p>
            <a:endParaRPr lang="en-GB" sz="2200" dirty="0"/>
          </a:p>
          <a:p>
            <a:r>
              <a:rPr lang="en-GB" sz="2200" dirty="0" smtClean="0"/>
              <a:t>Soviet Order No.1</a:t>
            </a:r>
          </a:p>
          <a:p>
            <a:endParaRPr lang="en-GB" sz="2200" dirty="0"/>
          </a:p>
          <a:p>
            <a:r>
              <a:rPr lang="en-GB" sz="2200" dirty="0" smtClean="0"/>
              <a:t>Red Guards</a:t>
            </a:r>
          </a:p>
          <a:p>
            <a:endParaRPr lang="en-GB" sz="2200" dirty="0"/>
          </a:p>
          <a:p>
            <a:r>
              <a:rPr lang="en-GB" sz="2200" dirty="0" smtClean="0"/>
              <a:t>Factory committees</a:t>
            </a:r>
          </a:p>
          <a:p>
            <a:endParaRPr lang="en-GB" sz="2200" dirty="0"/>
          </a:p>
          <a:p>
            <a:r>
              <a:rPr lang="en-GB" sz="2200" dirty="0" smtClean="0"/>
              <a:t>Trade unions </a:t>
            </a:r>
          </a:p>
          <a:p>
            <a:endParaRPr lang="en-GB" sz="2200" dirty="0"/>
          </a:p>
          <a:p>
            <a:r>
              <a:rPr lang="en-GB" sz="2200" dirty="0" smtClean="0"/>
              <a:t>Workers’ control 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106047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 smtClean="0"/>
              <a:t>April crises to the July Days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8204" y="1825625"/>
            <a:ext cx="5009882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/>
              <a:t>3 </a:t>
            </a:r>
            <a:r>
              <a:rPr lang="en-GB" sz="2200" dirty="0" smtClean="0"/>
              <a:t>April: Lenin’s return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/>
              <a:t>	</a:t>
            </a:r>
            <a:r>
              <a:rPr lang="en-GB" sz="2200" dirty="0" smtClean="0"/>
              <a:t>– Bolsheviks reorientate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/>
              <a:t>18 </a:t>
            </a:r>
            <a:r>
              <a:rPr lang="en-GB" sz="2200" dirty="0" smtClean="0"/>
              <a:t>April: Miliukov </a:t>
            </a:r>
            <a:r>
              <a:rPr lang="en-GB" sz="2200" dirty="0"/>
              <a:t>letter </a:t>
            </a:r>
            <a:endParaRPr lang="en-GB" sz="22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/>
              <a:t>	</a:t>
            </a:r>
            <a:r>
              <a:rPr lang="en-GB" sz="2200" dirty="0" smtClean="0"/>
              <a:t>– government crisis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 smtClean="0"/>
              <a:t>30 May: Petrograd </a:t>
            </a:r>
            <a:r>
              <a:rPr lang="en-GB" sz="2200" dirty="0"/>
              <a:t>conference of </a:t>
            </a:r>
            <a:r>
              <a:rPr lang="en-GB" sz="2200" dirty="0" smtClean="0"/>
              <a:t>factory 	committees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/>
              <a:t>3 </a:t>
            </a:r>
            <a:r>
              <a:rPr lang="en-GB" sz="2200" dirty="0" smtClean="0"/>
              <a:t>June: </a:t>
            </a:r>
            <a:r>
              <a:rPr lang="en-GB" sz="2200" dirty="0"/>
              <a:t>the first all-Russian congress of </a:t>
            </a:r>
            <a:r>
              <a:rPr lang="en-GB" sz="2200" dirty="0" smtClean="0"/>
              <a:t>	workers</a:t>
            </a:r>
            <a:r>
              <a:rPr lang="en-GB" sz="2200" dirty="0"/>
              <a:t>’ and soldiers’ soviets </a:t>
            </a:r>
            <a:endParaRPr lang="en-GB" sz="22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 smtClean="0"/>
              <a:t>13 June: ‘All power to the soviets’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 smtClean="0"/>
              <a:t>18 June: 400,000 strong demonstration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 smtClean="0"/>
              <a:t>3-4 July: Half a million demonstrate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2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200" dirty="0" smtClean="0"/>
              <a:t>5-7 July: </a:t>
            </a:r>
            <a:r>
              <a:rPr lang="en-GB" sz="2200" dirty="0"/>
              <a:t>G</a:t>
            </a:r>
            <a:r>
              <a:rPr lang="en-GB" sz="2200" dirty="0" smtClean="0"/>
              <a:t>overnment crackdown; 	Kerensky premier</a:t>
            </a:r>
            <a:endParaRPr lang="en-GB" sz="2200" dirty="0"/>
          </a:p>
        </p:txBody>
      </p:sp>
      <p:pic>
        <p:nvPicPr>
          <p:cNvPr id="5122" name="Picture 2" descr="February Revolution, July Uprising, July Days, Bolshevik Uprising, Nevsky Prospekt, St Petersburg, 4 July 19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274" y="4264237"/>
            <a:ext cx="3057525" cy="202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last sovetam-B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275" y="1791492"/>
            <a:ext cx="3057525" cy="220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Alexander Kerensky, Provisional Government, Russian Revolution, 1917, Winter Palac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30" r="22845" b="24169"/>
          <a:stretch/>
        </p:blipFill>
        <p:spPr bwMode="auto">
          <a:xfrm>
            <a:off x="838200" y="4264237"/>
            <a:ext cx="2046668" cy="2020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lenin 191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97" t="15549" r="39328"/>
          <a:stretch/>
        </p:blipFill>
        <p:spPr bwMode="auto">
          <a:xfrm>
            <a:off x="838200" y="1791491"/>
            <a:ext cx="2034862" cy="220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966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Kornilov revolt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597757"/>
            <a:ext cx="10515600" cy="157920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200" dirty="0"/>
              <a:t>27 August: Kornilov orders troops to occupy Petrograd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200" dirty="0"/>
              <a:t>28 August: soviet “committee for struggle against the counterrevolution”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200" dirty="0"/>
              <a:t>29-31 August: Bolsheviks mobilise workers, train Red Guards, agitate among troops, paralyse </a:t>
            </a:r>
            <a:r>
              <a:rPr lang="en-GB" sz="2200" dirty="0" smtClean="0"/>
              <a:t>communications. Coup thwarted. </a:t>
            </a:r>
            <a:endParaRPr lang="en-GB" sz="2200" dirty="0"/>
          </a:p>
        </p:txBody>
      </p:sp>
      <p:pic>
        <p:nvPicPr>
          <p:cNvPr id="6148" name="Picture 4" descr="General Kornilov, Kornilov Uprising, August 19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9"/>
            <a:ext cx="2038286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leftcom.org/files/styles/galleryformatter_slide/public/1917-10-25-red-guar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1690688"/>
            <a:ext cx="476250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kornilo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060" y="1689168"/>
            <a:ext cx="2717666" cy="271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024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Bolsheviks win a majority for soviet power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9115" y="1825624"/>
            <a:ext cx="7644685" cy="449638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26 July: RSDLP </a:t>
            </a:r>
            <a:r>
              <a:rPr lang="en-GB" sz="2000" dirty="0" smtClean="0"/>
              <a:t>sixth congress: </a:t>
            </a:r>
            <a:r>
              <a:rPr lang="en-GB" sz="2000" dirty="0"/>
              <a:t>200,000 members in 162 </a:t>
            </a:r>
            <a:r>
              <a:rPr lang="en-GB" sz="2000" dirty="0" smtClean="0"/>
              <a:t>branches</a:t>
            </a:r>
            <a:endParaRPr lang="en-GB" sz="20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27 August: Ivanovo-</a:t>
            </a:r>
            <a:r>
              <a:rPr lang="en-GB" sz="2000" dirty="0" err="1"/>
              <a:t>Voznesensk</a:t>
            </a:r>
            <a:r>
              <a:rPr lang="en-GB" sz="2000" dirty="0"/>
              <a:t> </a:t>
            </a:r>
            <a:r>
              <a:rPr lang="en-GB" sz="2000" dirty="0" smtClean="0"/>
              <a:t>Bolsheviks win city </a:t>
            </a:r>
            <a:r>
              <a:rPr lang="en-GB" sz="2000" dirty="0"/>
              <a:t>Duma </a:t>
            </a:r>
            <a:r>
              <a:rPr lang="en-GB" sz="2000" dirty="0" smtClean="0"/>
              <a:t>elections</a:t>
            </a:r>
            <a:endParaRPr lang="en-GB" sz="20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30 August</a:t>
            </a:r>
            <a:r>
              <a:rPr lang="en-GB" sz="2000" dirty="0" smtClean="0"/>
              <a:t>: Lazar </a:t>
            </a:r>
            <a:r>
              <a:rPr lang="en-GB" sz="2000" dirty="0" err="1"/>
              <a:t>Bregman</a:t>
            </a:r>
            <a:r>
              <a:rPr lang="en-GB" sz="2000" dirty="0"/>
              <a:t> elected president of the Kronstadt </a:t>
            </a:r>
            <a:r>
              <a:rPr lang="en-GB" sz="2000" dirty="0" smtClean="0"/>
              <a:t>soviet</a:t>
            </a:r>
            <a:endParaRPr lang="en-GB" sz="20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31 </a:t>
            </a:r>
            <a:r>
              <a:rPr lang="en-GB" sz="2000" dirty="0" smtClean="0"/>
              <a:t>August: First Bolsheviks majority in </a:t>
            </a:r>
            <a:r>
              <a:rPr lang="en-GB" sz="2000" dirty="0"/>
              <a:t>the Petrograd soviet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1 September: 126 soviets requested the soviet </a:t>
            </a:r>
            <a:r>
              <a:rPr lang="en-GB" sz="2000" dirty="0" smtClean="0"/>
              <a:t>to </a:t>
            </a:r>
            <a:r>
              <a:rPr lang="en-GB" sz="2000" dirty="0"/>
              <a:t>take over </a:t>
            </a:r>
            <a:r>
              <a:rPr lang="en-GB" sz="2000" dirty="0" smtClean="0"/>
              <a:t>power</a:t>
            </a:r>
            <a:endParaRPr lang="en-GB" sz="20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5 September: </a:t>
            </a:r>
            <a:r>
              <a:rPr lang="en-GB" sz="2000" dirty="0" smtClean="0"/>
              <a:t>Bolsheviks </a:t>
            </a:r>
            <a:r>
              <a:rPr lang="en-GB" sz="2000" dirty="0"/>
              <a:t>win </a:t>
            </a:r>
            <a:r>
              <a:rPr lang="en-GB" sz="2000" dirty="0" smtClean="0"/>
              <a:t>the </a:t>
            </a:r>
            <a:r>
              <a:rPr lang="en-GB" sz="2000" dirty="0"/>
              <a:t>Moscow soviet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5 September: Krasnoyarsk</a:t>
            </a:r>
            <a:r>
              <a:rPr lang="en-GB" sz="2000" dirty="0" smtClean="0"/>
              <a:t> </a:t>
            </a:r>
            <a:r>
              <a:rPr lang="en-GB" sz="2000" dirty="0"/>
              <a:t>congress of </a:t>
            </a:r>
            <a:r>
              <a:rPr lang="en-GB" sz="2000" dirty="0" smtClean="0"/>
              <a:t>soviets – Bolshevik </a:t>
            </a:r>
            <a:r>
              <a:rPr lang="en-GB" sz="2000" dirty="0"/>
              <a:t>majority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6 September: </a:t>
            </a:r>
            <a:r>
              <a:rPr lang="en-GB" sz="2000" dirty="0" err="1"/>
              <a:t>Ekaterinburg</a:t>
            </a:r>
            <a:r>
              <a:rPr lang="en-GB" sz="2000" dirty="0"/>
              <a:t> – power in hands of soviets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10 September: Finland </a:t>
            </a:r>
            <a:r>
              <a:rPr lang="en-GB" sz="2000" dirty="0" smtClean="0"/>
              <a:t>congress </a:t>
            </a:r>
            <a:r>
              <a:rPr lang="en-GB" sz="2000" dirty="0"/>
              <a:t>of soviets </a:t>
            </a:r>
            <a:r>
              <a:rPr lang="en-GB" sz="2000" dirty="0" smtClean="0"/>
              <a:t>Bolsheviks triumph</a:t>
            </a:r>
            <a:endParaRPr lang="en-GB" sz="20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24 September: Moscow Bolsheviks </a:t>
            </a:r>
            <a:r>
              <a:rPr lang="en-GB" sz="2000" dirty="0" smtClean="0"/>
              <a:t>win majority </a:t>
            </a:r>
            <a:r>
              <a:rPr lang="en-GB" sz="2000" dirty="0"/>
              <a:t>in </a:t>
            </a:r>
            <a:r>
              <a:rPr lang="en-GB" sz="2000" dirty="0" smtClean="0"/>
              <a:t>district elections </a:t>
            </a:r>
            <a:endParaRPr lang="en-GB" sz="20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25 September: Trotsky chair of Petrograd soviet </a:t>
            </a:r>
          </a:p>
        </p:txBody>
      </p:sp>
      <p:pic>
        <p:nvPicPr>
          <p:cNvPr id="7170" name="Picture 2" descr="October Revolution, Bolshevik Revolution, Bolshevik Insurrection, Red Guards, Petrograd, 19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21096"/>
            <a:ext cx="2754005" cy="210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Trotsky 191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8" r="11705"/>
          <a:stretch/>
        </p:blipFill>
        <p:spPr bwMode="auto">
          <a:xfrm>
            <a:off x="838200" y="1825625"/>
            <a:ext cx="2754005" cy="21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390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October revolution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7161903" cy="4486275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9 October: military revolutionary committee (MRC) conceived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10 October: Bolshevik central committee resolution to lead an armed insurrection was carried by ten votes to two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11-13 October: congress of soviets of the northern region – </a:t>
            </a:r>
            <a:r>
              <a:rPr lang="en-GB" sz="2000" dirty="0" smtClean="0"/>
              <a:t>establishes </a:t>
            </a:r>
            <a:r>
              <a:rPr lang="en-GB" sz="2000" dirty="0"/>
              <a:t>military committee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16 October: Bolshevik central committee meeting reconvened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20 October: first MRC meeting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21 October: Petersburg garrison </a:t>
            </a:r>
            <a:r>
              <a:rPr lang="en-GB" sz="2000" dirty="0" smtClean="0"/>
              <a:t>acknowledges </a:t>
            </a:r>
            <a:r>
              <a:rPr lang="en-GB" sz="2000" dirty="0"/>
              <a:t>the soviet as the sole power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23 October: Peter and Paul fortress supports soviet power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23-24 October: Kerensky government attempts to repress Bolsheviks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25 October: </a:t>
            </a:r>
            <a:r>
              <a:rPr lang="en-GB" sz="2000" dirty="0" smtClean="0"/>
              <a:t>seizure of power; </a:t>
            </a:r>
            <a:r>
              <a:rPr lang="en-GB" sz="2000" dirty="0"/>
              <a:t>second congress of </a:t>
            </a:r>
            <a:r>
              <a:rPr lang="en-GB" sz="2000" dirty="0" smtClean="0"/>
              <a:t>soviets </a:t>
            </a:r>
            <a:endParaRPr lang="en-GB" sz="2000" dirty="0"/>
          </a:p>
        </p:txBody>
      </p:sp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103" y="1690688"/>
            <a:ext cx="3353697" cy="203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lcr-lagauche.be/cm/images/trotsky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103" y="3956174"/>
            <a:ext cx="3353697" cy="235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852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553</Words>
  <Application>Microsoft Office PowerPoint</Application>
  <PresentationFormat>Widescreen</PresentationFormat>
  <Paragraphs>83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The situation in 1917</vt:lpstr>
      <vt:lpstr>Political forces in 1917</vt:lpstr>
      <vt:lpstr>The February revolution</vt:lpstr>
      <vt:lpstr>Dual power</vt:lpstr>
      <vt:lpstr>April crises to the July Days</vt:lpstr>
      <vt:lpstr>Kornilov revolt</vt:lpstr>
      <vt:lpstr>Bolsheviks win a majority for soviet power</vt:lpstr>
      <vt:lpstr>The October revolution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1917: The situation</dc:title>
  <dc:creator>Paul Hampton</dc:creator>
  <cp:lastModifiedBy>Paul Hampton</cp:lastModifiedBy>
  <cp:revision>23</cp:revision>
  <dcterms:created xsi:type="dcterms:W3CDTF">2017-03-25T09:15:19Z</dcterms:created>
  <dcterms:modified xsi:type="dcterms:W3CDTF">2017-04-01T14:28:50Z</dcterms:modified>
</cp:coreProperties>
</file>